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895" r:id="rId1"/>
    <p:sldMasterId id="2147500932" r:id="rId2"/>
  </p:sldMasterIdLst>
  <p:notesMasterIdLst>
    <p:notesMasterId r:id="rId3"/>
  </p:notesMasterIdLst>
  <p:sldIdLst>
    <p:sldId id="8609" r:id="rId4"/>
    <p:sldId id="8612" r:id="rId5"/>
    <p:sldId id="8615" r:id="rId6"/>
    <p:sldId id="8618" r:id="rId7"/>
    <p:sldId id="8624" r:id="rId9"/>
    <p:sldId id="8627" r:id="rId10"/>
    <p:sldId id="8630" r:id="rId11"/>
    <p:sldId id="8633" r:id="rId12"/>
    <p:sldId id="8639" r:id="rId14"/>
    <p:sldId id="8642" r:id="rId15"/>
    <p:sldId id="8645" r:id="rId16"/>
    <p:sldId id="8648" r:id="rId17"/>
    <p:sldId id="8651" r:id="rId18"/>
    <p:sldId id="8657" r:id="rId20"/>
    <p:sldId id="8660" r:id="rId21"/>
    <p:sldId id="8663" r:id="rId22"/>
    <p:sldId id="8666" r:id="rId23"/>
    <p:sldId id="8669" r:id="rId24"/>
    <p:sldId id="8675" r:id="rId26"/>
    <p:sldId id="8678" r:id="rId27"/>
    <p:sldId id="8681" r:id="rId28"/>
    <p:sldId id="8684" r:id="rId29"/>
    <p:sldId id="8687" r:id="rId30"/>
    <p:sldId id="8693" r:id="rId32"/>
    <p:sldId id="8696" r:id="rId33"/>
    <p:sldId id="8699" r:id="rId34"/>
    <p:sldId id="8702" r:id="rId35"/>
    <p:sldId id="8705" r:id="rId36"/>
    <p:sldId id="8711" r:id="rId38"/>
    <p:sldId id="8714" r:id="rId39"/>
    <p:sldId id="8717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896" r:id="rId1"/>
    <p:sldLayoutId id="2147500897" r:id="rId2"/>
    <p:sldLayoutId id="2147500898" r:id="rId3"/>
    <p:sldLayoutId id="2147500899" r:id="rId4"/>
    <p:sldLayoutId id="2147500900" r:id="rId5"/>
    <p:sldLayoutId id="2147500901" r:id="rId6"/>
    <p:sldLayoutId id="2147500902" r:id="rId7"/>
    <p:sldLayoutId id="2147500903" r:id="rId8"/>
    <p:sldLayoutId id="2147500904" r:id="rId9"/>
    <p:sldLayoutId id="2147500905" r:id="rId10"/>
    <p:sldLayoutId id="21475009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933" r:id="rId1"/>
    <p:sldLayoutId id="2147500934" r:id="rId2"/>
    <p:sldLayoutId id="2147500935" r:id="rId3"/>
    <p:sldLayoutId id="2147500936" r:id="rId4"/>
    <p:sldLayoutId id="2147500937" r:id="rId5"/>
    <p:sldLayoutId id="2147500938" r:id="rId6"/>
    <p:sldLayoutId id="2147500939" r:id="rId7"/>
    <p:sldLayoutId id="2147500940" r:id="rId8"/>
    <p:sldLayoutId id="2147500941" r:id="rId9"/>
    <p:sldLayoutId id="2147500942" r:id="rId10"/>
    <p:sldLayoutId id="21475009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tags" Target="../tags/tag194.xml"/><Relationship Id="rId22" Type="http://schemas.openxmlformats.org/officeDocument/2006/relationships/tags" Target="../tags/tag195.xml"/><Relationship Id="rId23" Type="http://schemas.openxmlformats.org/officeDocument/2006/relationships/tags" Target="../tags/tag196.xml"/><Relationship Id="rId24" Type="http://schemas.openxmlformats.org/officeDocument/2006/relationships/tags" Target="../tags/tag197.xml"/><Relationship Id="rId25" Type="http://schemas.openxmlformats.org/officeDocument/2006/relationships/tags" Target="../tags/tag198.xml"/><Relationship Id="rId26" Type="http://schemas.openxmlformats.org/officeDocument/2006/relationships/tags" Target="../tags/tag199.xml"/><Relationship Id="rId27" Type="http://schemas.openxmlformats.org/officeDocument/2006/relationships/tags" Target="../tags/tag200.xml"/><Relationship Id="rId28" Type="http://schemas.openxmlformats.org/officeDocument/2006/relationships/tags" Target="../tags/tag201.xml"/><Relationship Id="rId29" Type="http://schemas.openxmlformats.org/officeDocument/2006/relationships/tags" Target="../tags/tag20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企业管理的发展历程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企业管理的发展阶段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企业管理的发展背景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企业管理的发展趋势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企业管理的发展挑战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企业管理的发展机遇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企业管理的发展背景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工业革命的推动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工业革命的定义和背景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工业革命对企业管理的影响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工业革命推动企业管理发展的原因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工业革命对企业管理发展的具体表现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市场竞争的加剧</a:t>
            </a:r>
            <a:endParaRPr altLang="en-US" lang="zh-CN"/>
          </a:p>
        </p:txBody>
      </p:sp>
      <p:sp>
        <p:nvSpPr>
          <p:cNvPr id="10491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市场竞争对企业管理的推动作用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市场竞争对企业管理的挑战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市场竞争对企业管理的创新要求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市场竞争对企业管理的未来展望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技术的不断进步</a:t>
            </a:r>
            <a:endParaRPr altLang="en-US" lang="zh-CN"/>
          </a:p>
        </p:txBody>
      </p:sp>
      <p:sp>
        <p:nvSpPr>
          <p:cNvPr id="10492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工业革命：机器代替手工劳动，企业管理逐渐形成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信息技术的发展：计算机、互联网等技术的普及，企业管理进入信息化时代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人工智能的应用：机器学习、大数据等技术的运用，企业管理更加智能化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数字化转型：数字化转型成为企业管理的重要趋势，提高效率和竞争力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企业管理的发展阶段</a:t>
            </a:r>
            <a:endParaRPr altLang="en-US" dirty="0" lang="zh-CN"/>
          </a:p>
        </p:txBody>
      </p:sp>
      <p:sp>
        <p:nvSpPr>
          <p:cNvPr id="10492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传统管理阶段</a:t>
            </a:r>
            <a:endParaRPr altLang="en-US" lang="zh-CN"/>
          </a:p>
        </p:txBody>
      </p:sp>
      <p:sp>
        <p:nvSpPr>
          <p:cNvPr id="10493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定义：传统管理阶段是指以生产为中心的管理思想，强调生产效率和成本控制，重视规模效应和资源控制。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特点：以生产为中心，注重生产效率和成本控制，强调规模效应和资源控制，缺乏对员工的关注和激励。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背景：随着工业革命的兴起，企业管理逐渐从家庭式作坊向工厂制转变，生产效率和成本控制成为企业生存和发展的关键。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代表人物：亨利·福特、亚当·斯密等。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科学管理阶段</a:t>
            </a:r>
            <a:endParaRPr altLang="en-US" lang="zh-CN"/>
          </a:p>
        </p:txBody>
      </p:sp>
      <p:sp>
        <p:nvSpPr>
          <p:cNvPr id="10494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背景：工业革命后，企业管理逐渐受到重视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影响：提高了生产效率，促进了工业发展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代表人物：泰勒、福特等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特点：强调科学方法，注重生产效率和工作标准化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现代管理阶段</a:t>
            </a:r>
            <a:endParaRPr altLang="en-US" lang="zh-CN"/>
          </a:p>
        </p:txBody>
      </p:sp>
      <p:sp>
        <p:nvSpPr>
          <p:cNvPr id="10494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影响：提高了生产效率，促进了企业发展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代表人物：泰勒、法约尔等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特点：强调科学管理、标准化、流程化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背景：工业革命后，企业管理逐渐受到重视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知识管理阶段</a:t>
            </a:r>
            <a:endParaRPr altLang="en-US" lang="zh-CN"/>
          </a:p>
        </p:txBody>
      </p:sp>
      <p:sp>
        <p:nvSpPr>
          <p:cNvPr id="10495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知识成为企业核心资源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知识共享与交流成为企业重要活动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知识创新成为企业竞争优势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企业管理的发展趋势</a:t>
            </a:r>
            <a:endParaRPr altLang="en-US" dirty="0" lang="zh-CN"/>
          </a:p>
        </p:txBody>
      </p:sp>
      <p:sp>
        <p:nvSpPr>
          <p:cNvPr id="10496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</a:t>
            </a:r>
            <a:endParaRPr altLang="en-US" lang="zh-CN"/>
          </a:p>
        </p:txBody>
      </p:sp>
      <p:sp>
        <p:nvSpPr>
          <p:cNvPr id="10496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信息技术在企业管理中的应用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信息化在企业管理中的未来展望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信息化对企业管理的影响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</a:t>
            </a:r>
            <a:endParaRPr altLang="en-US" lang="zh-CN"/>
          </a:p>
        </p:txBody>
      </p:sp>
      <p:sp>
        <p:nvSpPr>
          <p:cNvPr id="10497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人工智能技术的广泛应用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智能化决策支持系统的应用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智能化生产、供应链管理等领域的变革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机器学习、深度学习等技术的不断发展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柔性化</a:t>
            </a:r>
            <a:endParaRPr altLang="en-US" lang="zh-CN"/>
          </a:p>
        </p:txBody>
      </p:sp>
      <p:sp>
        <p:nvSpPr>
          <p:cNvPr id="10498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柔性化管理的定义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柔性化管理的特点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柔性化管理在企业管理中的应用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柔性化管理对企业发展的影响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敏捷化</a:t>
            </a:r>
            <a:endParaRPr altLang="en-US" lang="zh-CN"/>
          </a:p>
        </p:txBody>
      </p:sp>
      <p:sp>
        <p:nvSpPr>
          <p:cNvPr id="10498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敏捷化管理的定义和特点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敏捷化管理的实践应用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敏捷化管理对企业发展的影响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未来敏捷化管理的趋势和展望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企业管理的发展挑战</a:t>
            </a:r>
            <a:endParaRPr altLang="en-US" dirty="0" lang="zh-CN"/>
          </a:p>
        </p:txBody>
      </p:sp>
      <p:sp>
        <p:nvSpPr>
          <p:cNvPr id="1049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适应市场变化</a:t>
            </a:r>
            <a:endParaRPr altLang="en-US" lang="zh-CN"/>
          </a:p>
        </p:txBody>
      </p:sp>
      <p:sp>
        <p:nvSpPr>
          <p:cNvPr id="10500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技术创新快速化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法规政策规范化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竞争激烈化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应对技术变革</a:t>
            </a:r>
            <a:endParaRPr altLang="en-US" lang="zh-CN"/>
          </a:p>
        </p:txBody>
      </p:sp>
      <p:sp>
        <p:nvSpPr>
          <p:cNvPr id="10500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适应数字化转型：利用先进技术提高管理效率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创新管理模式：打破传统管理思维，探索新的管理模式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关注行业趋势：及时了解行业动态，把握技术变革带来的机遇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培养技术人才：加强员工技术培训，提高企业竞争力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提高组织效能</a:t>
            </a:r>
            <a:endParaRPr altLang="en-US" lang="zh-CN"/>
          </a:p>
        </p:txBody>
      </p:sp>
      <p:sp>
        <p:nvSpPr>
          <p:cNvPr id="10501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优化组织结构：通过扁平化、矩阵化等方式提高组织灵活性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引入先进管理理念：借鉴国内外先进管理理念和方法，推动组织变革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建立激励机制：通过薪酬、晋升等方式激发员工积极性，提高组织效能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强化员工培训：提高员工素质和技能，增强组织整体效能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培养人才队伍</a:t>
            </a:r>
            <a:endParaRPr altLang="en-US" lang="zh-CN"/>
          </a:p>
        </p:txBody>
      </p:sp>
      <p:sp>
        <p:nvSpPr>
          <p:cNvPr id="10502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建立完善的人才培养体系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人才是企业发展的核心资源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提升员工素质和能力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激发员工的创造力和创新精神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企业管理的发展机遇</a:t>
            </a:r>
            <a:endParaRPr altLang="en-US" dirty="0" lang="zh-CN"/>
          </a:p>
        </p:txBody>
      </p:sp>
      <p:sp>
        <p:nvSpPr>
          <p:cNvPr id="10502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创新驱动发展</a:t>
            </a:r>
            <a:endParaRPr altLang="en-US" lang="zh-CN"/>
          </a:p>
        </p:txBody>
      </p:sp>
      <p:sp>
        <p:nvSpPr>
          <p:cNvPr id="10503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企业管理的发展机遇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创新驱动发展的内涵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创新驱动发展的实践案例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创新驱动发展的未来趋势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国际化拓展</a:t>
            </a:r>
            <a:endParaRPr altLang="en-US" lang="zh-CN"/>
          </a:p>
        </p:txBody>
      </p:sp>
      <p:sp>
        <p:nvSpPr>
          <p:cNvPr id="10504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国际化拓展的风险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国际化拓展的挑战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国际化拓展的背景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国际化拓展的机遇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绿色可持续发展</a:t>
            </a:r>
            <a:endParaRPr altLang="en-US" lang="zh-CN"/>
          </a:p>
        </p:txBody>
      </p:sp>
      <p:sp>
        <p:nvSpPr>
          <p:cNvPr id="10504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环保意识的提高：企业开始关注环保问题，采取绿色生产方式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政策支持：政府出台相关政策，鼓励企业进行绿色可持续发展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市场需求：消费者对环保产品的需求增加，推动企业进行绿色可持续发展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技术创新：企业通过技术创新，提高资源利用效率，减少对环境的影响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社会化协作发展</a:t>
            </a:r>
            <a:endParaRPr altLang="en-US" lang="zh-CN"/>
          </a:p>
        </p:txBody>
      </p:sp>
      <p:sp>
        <p:nvSpPr>
          <p:cNvPr id="10505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互联网技术的发展：为企业提供了更高效、便捷的协作工具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全球化趋势：促进了跨国企业之间的合作与交流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共享经济模式的兴起：推动了企业间的资源共享与协作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跨界合作与创新：为企业提供了更多的发展机遇与合作空间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企业管理的历史回顾与经验总结</a:t>
            </a:r>
            <a:endParaRPr altLang="en-US" lang="zh-CN"/>
          </a:p>
        </p:txBody>
      </p:sp>
      <p:sp>
        <p:nvSpPr>
          <p:cNvPr id="10506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成功企业的管理案例分享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经验总结：如何应对未来挑战并持续发展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企业管理的发展历程：从传统到现代的演变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不同阶段的管理特点与挑战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企业管理的未来发展趋势与展望</a:t>
            </a:r>
            <a:endParaRPr altLang="en-US" lang="zh-CN"/>
          </a:p>
        </p:txBody>
      </p:sp>
      <p:sp>
        <p:nvSpPr>
          <p:cNvPr id="10507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可持续发展：随着环保意识的提高，企业管理将更加注重可持续发展，推动绿色生产，降低对环境的影响。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人才管理创新：随着人才竞争的加剧，企业管理将更加注重人才管理创新，提高员工素质和满意度，增强企业凝聚力。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数字化转型：随着互联网技术的发展，企业管理将更加注重数字化转型，提高效率和竞争力。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智能化升级：人工智能、大数据等技术的不断发展，将推动企业管理智能化升级，实现更精准的决策和预测。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81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3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8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2023-12-19T12:25:09Z</dcterms:created>
  <dcterms:modified xsi:type="dcterms:W3CDTF">2023-12-19T12:25:09Z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0a830720b6b4435987aac4c08ce7fa77_21</vt:lpwstr>
  </property>
</Properties>
</file>