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420" r:id="rId1"/>
    <p:sldMasterId id="2147496457" r:id="rId2"/>
  </p:sldMasterIdLst>
  <p:notesMasterIdLst>
    <p:notesMasterId r:id="rId3"/>
  </p:notesMasterIdLst>
  <p:sldIdLst>
    <p:sldId id="5909" r:id="rId4"/>
    <p:sldId id="5914" r:id="rId5"/>
    <p:sldId id="5919" r:id="rId6"/>
    <p:sldId id="5923" r:id="rId7"/>
    <p:sldId id="5926" r:id="rId8"/>
    <p:sldId id="5929" r:id="rId9"/>
    <p:sldId id="5932" r:id="rId10"/>
    <p:sldId id="5936" r:id="rId11"/>
    <p:sldId id="5940" r:id="rId12"/>
    <p:sldId id="5943" r:id="rId13"/>
    <p:sldId id="5946" r:id="rId14"/>
    <p:sldId id="5949" r:id="rId15"/>
    <p:sldId id="5953" r:id="rId16"/>
    <p:sldId id="5957" r:id="rId17"/>
    <p:sldId id="5960" r:id="rId18"/>
    <p:sldId id="5963" r:id="rId19"/>
    <p:sldId id="5966" r:id="rId20"/>
    <p:sldId id="5970" r:id="rId21"/>
    <p:sldId id="5974" r:id="rId22"/>
    <p:sldId id="5977" r:id="rId23"/>
    <p:sldId id="5980" r:id="rId24"/>
    <p:sldId id="5983" r:id="rId25"/>
    <p:sldId id="5987" r:id="rId26"/>
    <p:sldId id="5991" r:id="rId27"/>
    <p:sldId id="5994" r:id="rId28"/>
    <p:sldId id="5997" r:id="rId29"/>
    <p:sldId id="6000" r:id="rId30"/>
    <p:sldId id="6004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421" r:id="rId1"/>
    <p:sldLayoutId id="2147496422" r:id="rId2"/>
    <p:sldLayoutId id="2147496423" r:id="rId3"/>
    <p:sldLayoutId id="2147496424" r:id="rId4"/>
    <p:sldLayoutId id="2147496425" r:id="rId5"/>
    <p:sldLayoutId id="2147496426" r:id="rId6"/>
    <p:sldLayoutId id="2147496427" r:id="rId7"/>
    <p:sldLayoutId id="2147496428" r:id="rId8"/>
    <p:sldLayoutId id="2147496429" r:id="rId9"/>
    <p:sldLayoutId id="2147496430" r:id="rId10"/>
    <p:sldLayoutId id="214749643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458" r:id="rId1"/>
    <p:sldLayoutId id="2147496459" r:id="rId2"/>
    <p:sldLayoutId id="2147496460" r:id="rId3"/>
    <p:sldLayoutId id="2147496461" r:id="rId4"/>
    <p:sldLayoutId id="2147496462" r:id="rId5"/>
    <p:sldLayoutId id="2147496463" r:id="rId6"/>
    <p:sldLayoutId id="2147496464" r:id="rId7"/>
    <p:sldLayoutId id="2147496465" r:id="rId8"/>
    <p:sldLayoutId id="2147496466" r:id="rId9"/>
    <p:sldLayoutId id="2147496467" r:id="rId10"/>
    <p:sldLayoutId id="2147496468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tags" Target="../tags/tag155.xml"/><Relationship Id="rId16" Type="http://schemas.openxmlformats.org/officeDocument/2006/relationships/tags" Target="../tags/tag156.xml"/><Relationship Id="rId17" Type="http://schemas.openxmlformats.org/officeDocument/2006/relationships/tags" Target="../tags/tag157.xml"/><Relationship Id="rId18" Type="http://schemas.openxmlformats.org/officeDocument/2006/relationships/tags" Target="../tags/tag158.xml"/><Relationship Id="rId19" Type="http://schemas.openxmlformats.org/officeDocument/2006/relationships/tags" Target="../tags/tag159.xml"/><Relationship Id="rId20" Type="http://schemas.openxmlformats.org/officeDocument/2006/relationships/tags" Target="../tags/tag160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tags" Target="../tags/tag184.xml"/><Relationship Id="rId14" Type="http://schemas.openxmlformats.org/officeDocument/2006/relationships/tags" Target="../tags/tag185.xml"/><Relationship Id="rId15" Type="http://schemas.openxmlformats.org/officeDocument/2006/relationships/tags" Target="../tags/tag186.xml"/><Relationship Id="rId16" Type="http://schemas.openxmlformats.org/officeDocument/2006/relationships/tags" Target="../tags/tag187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tags" Target="../tags/tag206.xml"/><Relationship Id="rId16" Type="http://schemas.openxmlformats.org/officeDocument/2006/relationships/tags" Target="../tags/tag207.xml"/><Relationship Id="rId17" Type="http://schemas.openxmlformats.org/officeDocument/2006/relationships/tags" Target="../tags/tag208.xml"/><Relationship Id="rId18" Type="http://schemas.openxmlformats.org/officeDocument/2006/relationships/tags" Target="../tags/tag209.xml"/><Relationship Id="rId19" Type="http://schemas.openxmlformats.org/officeDocument/2006/relationships/tags" Target="../tags/tag210.xml"/><Relationship Id="rId20" Type="http://schemas.openxmlformats.org/officeDocument/2006/relationships/tags" Target="../tags/tag211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tags" Target="../tags/tag274.xml"/><Relationship Id="rId14" Type="http://schemas.openxmlformats.org/officeDocument/2006/relationships/tags" Target="../tags/tag275.xml"/><Relationship Id="rId15" Type="http://schemas.openxmlformats.org/officeDocument/2006/relationships/tags" Target="../tags/tag276.xml"/><Relationship Id="rId16" Type="http://schemas.openxmlformats.org/officeDocument/2006/relationships/tags" Target="../tags/tag277.xml"/><Relationship Id="rId17" Type="http://schemas.openxmlformats.org/officeDocument/2006/relationships/tags" Target="../tags/tag278.xml"/><Relationship Id="rId18" Type="http://schemas.openxmlformats.org/officeDocument/2006/relationships/tags" Target="../tags/tag279.xml"/><Relationship Id="rId19" Type="http://schemas.openxmlformats.org/officeDocument/2006/relationships/tags" Target="../tags/tag280.xml"/><Relationship Id="rId20" Type="http://schemas.openxmlformats.org/officeDocument/2006/relationships/tags" Target="../tags/tag281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tags" Target="../tags/tag306.xml"/><Relationship Id="rId14" Type="http://schemas.openxmlformats.org/officeDocument/2006/relationships/tags" Target="../tags/tag307.xml"/><Relationship Id="rId15" Type="http://schemas.openxmlformats.org/officeDocument/2006/relationships/tags" Target="../tags/tag308.xml"/><Relationship Id="rId16" Type="http://schemas.openxmlformats.org/officeDocument/2006/relationships/tags" Target="../tags/tag309.xml"/><Relationship Id="rId17" Type="http://schemas.openxmlformats.org/officeDocument/2006/relationships/tags" Target="../tags/tag310.xml"/><Relationship Id="rId18" Type="http://schemas.openxmlformats.org/officeDocument/2006/relationships/tags" Target="../tags/tag311.xml"/><Relationship Id="rId19" Type="http://schemas.openxmlformats.org/officeDocument/2006/relationships/tags" Target="../tags/tag312.xml"/><Relationship Id="rId20" Type="http://schemas.openxmlformats.org/officeDocument/2006/relationships/tags" Target="../tags/tag313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tags" Target="../tags/tag373.xml"/><Relationship Id="rId14" Type="http://schemas.openxmlformats.org/officeDocument/2006/relationships/tags" Target="../tags/tag374.xml"/><Relationship Id="rId15" Type="http://schemas.openxmlformats.org/officeDocument/2006/relationships/tags" Target="../tags/tag375.xml"/><Relationship Id="rId16" Type="http://schemas.openxmlformats.org/officeDocument/2006/relationships/tags" Target="../tags/tag376.xml"/><Relationship Id="rId17" Type="http://schemas.openxmlformats.org/officeDocument/2006/relationships/tags" Target="../tags/tag377.xml"/><Relationship Id="rId18" Type="http://schemas.openxmlformats.org/officeDocument/2006/relationships/tags" Target="../tags/tag378.xml"/><Relationship Id="rId19" Type="http://schemas.openxmlformats.org/officeDocument/2006/relationships/tags" Target="../tags/tag379.xml"/><Relationship Id="rId20" Type="http://schemas.openxmlformats.org/officeDocument/2006/relationships/tags" Target="../tags/tag380.xml"/><Relationship Id="rId21" Type="http://schemas.openxmlformats.org/officeDocument/2006/relationships/tags" Target="../tags/tag381.xml"/><Relationship Id="rId22" Type="http://schemas.openxmlformats.org/officeDocument/2006/relationships/tags" Target="../tags/tag382.xml"/><Relationship Id="rId23" Type="http://schemas.openxmlformats.org/officeDocument/2006/relationships/tags" Target="../tags/tag383.xml"/><Relationship Id="rId24" Type="http://schemas.openxmlformats.org/officeDocument/2006/relationships/tags" Target="../tags/tag384.xml"/><Relationship Id="rId25" Type="http://schemas.openxmlformats.org/officeDocument/2006/relationships/tags" Target="../tags/tag385.xml"/><Relationship Id="rId26" Type="http://schemas.openxmlformats.org/officeDocument/2006/relationships/tags" Target="../tags/tag386.xml"/><Relationship Id="rId27" Type="http://schemas.openxmlformats.org/officeDocument/2006/relationships/tags" Target="../tags/tag387.xml"/><Relationship Id="rId28" Type="http://schemas.openxmlformats.org/officeDocument/2006/relationships/tags" Target="../tags/tag388.xml"/><Relationship Id="rId29" Type="http://schemas.openxmlformats.org/officeDocument/2006/relationships/tags" Target="../tags/tag389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初中教育的文化课教学与综合素质培养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18960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32580" y="122047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初中教育的文化课教学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38187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24850" y="119189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初中综合素质培养的重要性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18960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32580" y="282638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文化课教学与综合素质培养的相互关系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38187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24850" y="285623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初中教育中的问题与对策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189605" y="478536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132580" y="452501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未来初中教育的发展趋势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2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初中教育的文化课教学</a:t>
            </a:r>
            <a:endParaRPr altLang="en-US" dirty="0" lang="zh-CN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语文教学的目标与内容</a:t>
            </a:r>
            <a:endParaRPr altLang="en-US" lang="zh-CN"/>
          </a:p>
        </p:txBody>
      </p:sp>
      <p:sp>
        <p:nvSpPr>
          <p:cNvPr id="1048918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0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2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语文教学的目标：培养学生的阅读、写作、口语交际和思维等能力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6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8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语文教学的重点：注重学生的语言积累、语感培养和文学鉴赏能力的提升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2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4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语文教学内容：包括课文阅读、写作训练、古诗词鉴赏、语言知识等方面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8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0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语文教学的方法：采用多种形式的教学手段，如讲解、讨论、演示等，激发学生的学习兴趣和主动性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数学教学的方法与重点</a:t>
            </a:r>
            <a:endParaRPr altLang="en-US" lang="zh-CN"/>
          </a:p>
        </p:txBody>
      </p:sp>
      <p:sp>
        <p:nvSpPr>
          <p:cNvPr id="1048976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8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80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教学方法：注重启发式教学，引导学生主动思考和探索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4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6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重点内容：掌握数学基础知识，培养逻辑思维能力，提高解决问题的能力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0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92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实践应用：加强数学在实际生活中的应用，提高学生的实践能力和创新意识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6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98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评价与反馈：及时评价学生的学习成果，提供有针对性的反馈和建议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英语教学的基础与提高</a:t>
            </a:r>
            <a:endParaRPr altLang="en-US" lang="zh-CN"/>
          </a:p>
        </p:txBody>
      </p:sp>
      <p:sp>
        <p:nvSpPr>
          <p:cNvPr id="10490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基础语法和词汇的掌握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英语语言文化和背景的了解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实际应用场景的模拟和实践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听说读写技能的训练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科学类课程的学习与实践</a:t>
            </a:r>
            <a:endParaRPr altLang="en-US" lang="zh-CN"/>
          </a:p>
        </p:txBody>
      </p:sp>
      <p:sp>
        <p:nvSpPr>
          <p:cNvPr id="1049108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0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2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4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在学习科学类课程时，学生需要进行实验和探究活动，掌握科学知识和技能。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科学类课程是初中教育的重要组成部分，旨在培养学生的科学素养和探究能力。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实践是科学类课程的重要环节，学生需要通过实践来巩固所学知识和提高动手能力。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教师需要引导学生积极参与科学类课程的实践，培养他们的创新思维和实践能力。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初中综合素质培养的重要性</a:t>
            </a:r>
            <a:endParaRPr altLang="en-US" dirty="0" lang="zh-CN"/>
          </a:p>
        </p:txBody>
      </p:sp>
      <p:sp>
        <p:nvSpPr>
          <p:cNvPr id="10491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德育教育对学生品德的影响</a:t>
            </a:r>
            <a:endParaRPr altLang="en-US" lang="zh-CN"/>
          </a:p>
        </p:txBody>
      </p:sp>
      <p:sp>
        <p:nvSpPr>
          <p:cNvPr id="1049206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8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德育教育通过多种形式的教育活动，引导学生关注社会、关心他人，培养社会责任感和公民意识。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德育教育是综合素质培养的重要组成部分，对于学生品德发展和人格塑造具有重要意义。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84444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德育教育能够帮助学生树立正确的价值观、人生观和道德观念，培养良好的道德品质和行为习惯。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德育教育强调学生的自我反思和自我教育，有助于培养学生的独立思考和自主管理能力。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体育教育对学生身心健康的促进</a:t>
            </a:r>
            <a:endParaRPr altLang="en-US" lang="zh-CN"/>
          </a:p>
        </p:txBody>
      </p:sp>
      <p:sp>
        <p:nvSpPr>
          <p:cNvPr id="1049272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体育教育是初中综合素质培养的重要组成部分，能够促进学生身心健康的发展。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体育运动有助于提高学生的身体素质，增强体魄，为未来的学习和工作打下坚实的基础。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体育活动能够培养学生的团队协作能力和竞争意识，有助于提高学生的社会适应能力。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体育运动有助于缓解学生的学习压力，调节情绪，促进心理健康。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美育教育对学生审美能力的提升</a:t>
            </a:r>
            <a:endParaRPr altLang="en-US" lang="zh-CN"/>
          </a:p>
        </p:txBody>
      </p:sp>
      <p:sp>
        <p:nvSpPr>
          <p:cNvPr id="10493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提升学生对美的感知和欣赏能力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增强学生的文化素养和综合素质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美育教育在初中教育中的重要地位和作用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培养学生的审美情趣和创造力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社会实践对学生社会适应性的提高</a:t>
            </a:r>
            <a:endParaRPr altLang="en-US" lang="zh-CN"/>
          </a:p>
        </p:txBody>
      </p:sp>
      <p:sp>
        <p:nvSpPr>
          <p:cNvPr id="1049388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增强学生的团队合作能力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培养学生的沟通协调能力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提高学生的问题解决能力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增强学生的自我管理能力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文化课教学与综合素质培养的相互关系</a:t>
            </a:r>
            <a:endParaRPr altLang="en-US" dirty="0" lang="zh-CN"/>
          </a:p>
        </p:txBody>
      </p:sp>
      <p:sp>
        <p:nvSpPr>
          <p:cNvPr id="104943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文化课教学对综合素质培养的支撑作用</a:t>
            </a:r>
            <a:endParaRPr altLang="en-US" lang="zh-CN"/>
          </a:p>
        </p:txBody>
      </p:sp>
      <p:sp>
        <p:nvSpPr>
          <p:cNvPr id="10494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提供知识基础：文化课教学是培养学生综合素质的重要途径，通过传授知识，为学生日后的学习和成长打下坚实基础。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培养思维能力：文化课教学注重培养学生的思维能力，有助于提高学生的综合素质，增强学生的创新能力和解决问题的能力。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促进全面发展：文化课教学涵盖多个领域，有助于拓宽学生的视野，培养学生的兴趣爱好和特长，促进学生的全面发展。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提升人文素养：文化课教学注重人文素养的培养，有助于提高学生的道德品质和文化修养，塑造学生的个性特点和价值观。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综合素质培养对文化课教学的促进作用</a:t>
            </a:r>
            <a:endParaRPr altLang="en-US" lang="zh-CN"/>
          </a:p>
        </p:txBody>
      </p:sp>
      <p:sp>
        <p:nvSpPr>
          <p:cNvPr id="10495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提升学生学习兴趣：综合素质培养能够丰富文化课教学内容，增加趣味性，激发学生学习兴趣。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增强学生实践能力：通过综合素质培养，学生能够将理论知识与实践相结合，提高实践能力，促进文化课教学。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拓展学生知识面：综合素质培养可以帮助学生接触到更多的学科知识，拓展知识面，加深对文化课教学内容的理解。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培养学生创新能力：综合素质培养注重学生的创新思维和创造能力的培养，有助于学生在文化课学习中发挥创造力。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文化课教学与综合素质培养的融合途径</a:t>
            </a:r>
            <a:endParaRPr altLang="en-US" lang="zh-CN"/>
          </a:p>
        </p:txBody>
      </p:sp>
      <p:sp>
        <p:nvSpPr>
          <p:cNvPr id="104959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96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文化课教学中融入综合素质培养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0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02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综合素质培养中融入文化课教学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0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08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文化课教学与综合素质培养的相互促进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10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14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创新教学方式，实现文化课教学与综合素质培养的有机融合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文化课教学与综合素质培养的实践案例</a:t>
            </a:r>
            <a:endParaRPr altLang="en-US" lang="zh-CN"/>
          </a:p>
        </p:txBody>
      </p:sp>
      <p:sp>
        <p:nvSpPr>
          <p:cNvPr id="1049652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语文课中的文化传承：通过阅读经典文学作品，培养学生的文化素养和审美能力。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数学课中的逻辑思维：通过解决实际问题，培养学生的逻辑思维和创新能力。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英语课中的跨文化交流：通过模拟真实场景，培养学生的跨文化交流能力和语言表达能力。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科学课中的实验探究：通过动手实验，培养学生的科学素养和实践能力。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初中教育中的问题与对策</a:t>
            </a:r>
            <a:endParaRPr altLang="en-US" dirty="0" lang="zh-CN"/>
          </a:p>
        </p:txBody>
      </p:sp>
      <p:sp>
        <p:nvSpPr>
          <p:cNvPr id="10496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文化课教学中存在的问题与改进措施</a:t>
            </a:r>
            <a:endParaRPr altLang="en-US" lang="zh-CN"/>
          </a:p>
        </p:txBody>
      </p:sp>
      <p:sp>
        <p:nvSpPr>
          <p:cNvPr id="10497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存在的问题：部分学生对文化课缺乏兴趣，导致学习动力不足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改进措施：加强师生互动，激发学生的学习兴趣和积极性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改进措施：引入多元化的教学方法和手段，提高教学效果和学生学习效果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存在的问题：部分教师教学方法单一，缺乏创新性和趣味性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综合素质培养中存在的问题与改进措施</a:t>
            </a:r>
            <a:endParaRPr altLang="en-US" lang="zh-CN"/>
          </a:p>
        </p:txBody>
      </p:sp>
      <p:sp>
        <p:nvSpPr>
          <p:cNvPr id="1049816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问题：部分学校和教师对综合素质培养重视不足，缺乏有效的教学方法和手段。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6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问题：学生自身素质参差不齐，部分学生缺乏自我管理和自主学习能力。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改进措施：加强教师培训，提高教师的综合素质和教学水平，推广有效的教学方法和手段。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6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改进措施：加强学生自我管理和自主学习能力的培养，开展多元化的教育活动，提高学生的综合素质。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教育评价体系的改革与创新</a:t>
            </a:r>
            <a:endParaRPr altLang="en-US" lang="zh-CN"/>
          </a:p>
        </p:txBody>
      </p:sp>
      <p:sp>
        <p:nvSpPr>
          <p:cNvPr id="10498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建立多元评价体系，注重学生的综合素质和能力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创新评价方式，利用信息技术手段实现评价的智能化和个性化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强化评价的导向作用，引导学校和教师关注学生的全面发展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改革考试制度，增加过程性评价和表现性评价的比重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教师队伍建设与学生主体地位的发挥</a:t>
            </a:r>
            <a:endParaRPr altLang="en-US" lang="zh-CN"/>
          </a:p>
        </p:txBody>
      </p:sp>
      <p:sp>
        <p:nvSpPr>
          <p:cNvPr id="10499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教师队伍素质参差不齐，需要加强培训和考核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教师的教学方法陈旧，需要更新观念并尝试新的教学方式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学生主体地位不突出，需要教师在教学中更多地发挥学生的主动性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教师与学生之间的沟通不足，需要加强师生互动和交流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未来初中教育的发展趋势</a:t>
            </a:r>
            <a:endParaRPr altLang="en-US" dirty="0" lang="zh-CN"/>
          </a:p>
        </p:txBody>
      </p:sp>
      <p:sp>
        <p:nvSpPr>
          <p:cNvPr id="105000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个性化教育与全面发展相结合</a:t>
            </a:r>
            <a:endParaRPr altLang="en-US" lang="zh-CN"/>
          </a:p>
        </p:txBody>
      </p:sp>
      <p:sp>
        <p:nvSpPr>
          <p:cNvPr id="10500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未来初中教育将更加注重学生的个性化发展，通过多样化的教学方式满足不同学生的需求。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在注重个性化教育的同时，未来初中教育也将注重学生的全面发展，培养学生的综合素质。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未来初中教育将更加注重学生的自主学习和合作学习，提高学生的自主学习能力和团队协作能力。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未来初中教育将更加注重与信息技术的结合，利用信息技术手段提高教学质量和学生的学习效果。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教育信息化与数字化资源的利用</a:t>
            </a:r>
            <a:endParaRPr altLang="en-US" lang="zh-CN"/>
          </a:p>
        </p:txBody>
      </p:sp>
      <p:sp>
        <p:nvSpPr>
          <p:cNvPr id="1050112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4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6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8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信息技术与学科教学深度融合，提高教学质量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2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信息化教学成为主流，数字化资源丰富多样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数字化资源助力个性化学习，满足学生多样化需求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教师信息技术能力提升，推动教育信息化发展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教育国际化与跨文化交流的拓展</a:t>
            </a:r>
            <a:endParaRPr altLang="en-US" lang="zh-CN"/>
          </a:p>
        </p:txBody>
      </p:sp>
      <p:sp>
        <p:nvSpPr>
          <p:cNvPr id="1050162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64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66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初中教育将更加注重国际化交流，培养学生的全球视野和跨文化沟通能力。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70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72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未来初中教育将更加注重学科整合，加强综合素质培养，以适应社会发展的需要。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76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78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随着信息技术的发展，未来初中教育将更加注重在线教育和数字化学习资源的建设与应用。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82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84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未来初中教育将更加注重个性化教育，关注学生的个性发展和兴趣爱好，为学生提供更加多样化的学习选择。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教育创新与人才培养模式的探索</a:t>
            </a:r>
            <a:endParaRPr altLang="en-US" lang="zh-CN"/>
          </a:p>
        </p:txBody>
      </p:sp>
      <p:sp>
        <p:nvSpPr>
          <p:cNvPr id="1050220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2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4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6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8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0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0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4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1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1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01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1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1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8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0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2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6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未来初中教育将更加注重学生的综合素质培养，促进学生全面发展。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未来初中教育将更加注重与社会的联系，培养学生的社会责任感和实践能力。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初中教育将更加注重与职业教育的衔接，为学生未来的职业发展打下基础。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教育技术不断创新，将为初中教育提供更多元化、个性化的教学方式。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5029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5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5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5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5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5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5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28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7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71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18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6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61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32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328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92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2023-12-31T14:40:37Z</dcterms:created>
  <dcterms:modified xsi:type="dcterms:W3CDTF">2023-12-31T14:40:37Z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b0e111e321e04b37a482ef2d9c9d1c1a_21</vt:lpwstr>
  </property>
</Properties>
</file>