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1738" r:id="rId1"/>
    <p:sldMasterId id="2147511775" r:id="rId2"/>
  </p:sldMasterIdLst>
  <p:notesMasterIdLst>
    <p:notesMasterId r:id="rId3"/>
  </p:notesMasterIdLst>
  <p:sldIdLst>
    <p:sldId id="13482" r:id="rId4"/>
    <p:sldId id="13487" r:id="rId5"/>
    <p:sldId id="13491" r:id="rId6"/>
    <p:sldId id="13494" r:id="rId7"/>
    <p:sldId id="13497" r:id="rId8"/>
    <p:sldId id="13500" r:id="rId9"/>
    <p:sldId id="13503" r:id="rId10"/>
    <p:sldId id="13506" r:id="rId11"/>
    <p:sldId id="13509" r:id="rId12"/>
    <p:sldId id="13512" r:id="rId13"/>
    <p:sldId id="13515" r:id="rId14"/>
    <p:sldId id="13518" r:id="rId15"/>
    <p:sldId id="13521" r:id="rId16"/>
    <p:sldId id="13524" r:id="rId17"/>
    <p:sldId id="13527" r:id="rId18"/>
    <p:sldId id="13530" r:id="rId19"/>
    <p:sldId id="13533" r:id="rId20"/>
    <p:sldId id="13536" r:id="rId21"/>
    <p:sldId id="13539" r:id="rId22"/>
    <p:sldId id="13542" r:id="rId23"/>
    <p:sldId id="13545" r:id="rId24"/>
    <p:sldId id="13548" r:id="rId25"/>
    <p:sldId id="13551" r:id="rId26"/>
    <p:sldId id="13554" r:id="rId27"/>
    <p:sldId id="13557" r:id="rId28"/>
    <p:sldId id="13560" r:id="rId29"/>
    <p:sldId id="13563" r:id="rId30"/>
    <p:sldId id="1356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1739" r:id="rId1"/>
    <p:sldLayoutId id="2147511740" r:id="rId2"/>
    <p:sldLayoutId id="2147511741" r:id="rId3"/>
    <p:sldLayoutId id="2147511742" r:id="rId4"/>
    <p:sldLayoutId id="2147511743" r:id="rId5"/>
    <p:sldLayoutId id="2147511744" r:id="rId6"/>
    <p:sldLayoutId id="2147511745" r:id="rId7"/>
    <p:sldLayoutId id="2147511746" r:id="rId8"/>
    <p:sldLayoutId id="2147511747" r:id="rId9"/>
    <p:sldLayoutId id="2147511748" r:id="rId10"/>
    <p:sldLayoutId id="214751174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11776" r:id="rId1"/>
    <p:sldLayoutId id="2147511777" r:id="rId2"/>
    <p:sldLayoutId id="2147511778" r:id="rId3"/>
    <p:sldLayoutId id="2147511779" r:id="rId4"/>
    <p:sldLayoutId id="2147511780" r:id="rId5"/>
    <p:sldLayoutId id="2147511781" r:id="rId6"/>
    <p:sldLayoutId id="2147511782" r:id="rId7"/>
    <p:sldLayoutId id="2147511783" r:id="rId8"/>
    <p:sldLayoutId id="2147511784" r:id="rId9"/>
    <p:sldLayoutId id="2147511785" r:id="rId10"/>
    <p:sldLayoutId id="2147511786"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tags" Target="../tags/tag183.xml"/><Relationship Id="rId14" Type="http://schemas.openxmlformats.org/officeDocument/2006/relationships/tags" Target="../tags/tag184.xml"/><Relationship Id="rId15" Type="http://schemas.openxmlformats.org/officeDocument/2006/relationships/tags" Target="../tags/tag185.xml"/><Relationship Id="rId16" Type="http://schemas.openxmlformats.org/officeDocument/2006/relationships/tags" Target="../tags/tag186.xml"/><Relationship Id="rId17" Type="http://schemas.openxmlformats.org/officeDocument/2006/relationships/tags" Target="../tags/tag187.xml"/><Relationship Id="rId18" Type="http://schemas.openxmlformats.org/officeDocument/2006/relationships/tags" Target="../tags/tag188.xml"/><Relationship Id="rId19" Type="http://schemas.openxmlformats.org/officeDocument/2006/relationships/tags" Target="../tags/tag189.xml"/><Relationship Id="rId20" Type="http://schemas.openxmlformats.org/officeDocument/2006/relationships/tags" Target="../tags/tag190.xml"/><Relationship Id="rId21" Type="http://schemas.openxmlformats.org/officeDocument/2006/relationships/tags" Target="../tags/tag191.xml"/><Relationship Id="rId22" Type="http://schemas.openxmlformats.org/officeDocument/2006/relationships/tags" Target="../tags/tag192.xml"/><Relationship Id="rId23" Type="http://schemas.openxmlformats.org/officeDocument/2006/relationships/tags" Target="../tags/tag193.xml"/><Relationship Id="rId24" Type="http://schemas.openxmlformats.org/officeDocument/2006/relationships/tags" Target="../tags/tag194.xml"/><Relationship Id="rId25" Type="http://schemas.openxmlformats.org/officeDocument/2006/relationships/tags" Target="../tags/tag195.xml"/><Relationship Id="rId26" Type="http://schemas.openxmlformats.org/officeDocument/2006/relationships/tags" Target="../tags/tag196.xml"/><Relationship Id="rId27" Type="http://schemas.openxmlformats.org/officeDocument/2006/relationships/tags" Target="../tags/tag197.xml"/><Relationship Id="rId28" Type="http://schemas.openxmlformats.org/officeDocument/2006/relationships/tags" Target="../tags/tag198.xml"/><Relationship Id="rId29" Type="http://schemas.openxmlformats.org/officeDocument/2006/relationships/tags" Target="../tags/tag199.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tags" Target="../tags/tag231.xml"/><Relationship Id="rId18" Type="http://schemas.openxmlformats.org/officeDocument/2006/relationships/tags" Target="../tags/tag232.xml"/><Relationship Id="rId19" Type="http://schemas.openxmlformats.org/officeDocument/2006/relationships/tags" Target="../tags/tag233.xml"/><Relationship Id="rId20" Type="http://schemas.openxmlformats.org/officeDocument/2006/relationships/tags" Target="../tags/tag234.xml"/><Relationship Id="rId21" Type="http://schemas.openxmlformats.org/officeDocument/2006/relationships/tags" Target="../tags/tag235.xml"/><Relationship Id="rId22" Type="http://schemas.openxmlformats.org/officeDocument/2006/relationships/tags" Target="../tags/tag236.xml"/><Relationship Id="rId23" Type="http://schemas.openxmlformats.org/officeDocument/2006/relationships/tags" Target="../tags/tag237.xml"/><Relationship Id="rId24" Type="http://schemas.openxmlformats.org/officeDocument/2006/relationships/tags" Target="../tags/tag238.xml"/><Relationship Id="rId25" Type="http://schemas.openxmlformats.org/officeDocument/2006/relationships/tags" Target="../tags/tag239.xml"/><Relationship Id="rId26" Type="http://schemas.openxmlformats.org/officeDocument/2006/relationships/tags" Target="../tags/tag240.xml"/><Relationship Id="rId27" Type="http://schemas.openxmlformats.org/officeDocument/2006/relationships/tags" Target="../tags/tag241.xml"/><Relationship Id="rId28" Type="http://schemas.openxmlformats.org/officeDocument/2006/relationships/tags" Target="../tags/tag242.xml"/><Relationship Id="rId29" Type="http://schemas.openxmlformats.org/officeDocument/2006/relationships/tags" Target="../tags/tag243.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tags" Target="../tags/tag315.xml"/><Relationship Id="rId14" Type="http://schemas.openxmlformats.org/officeDocument/2006/relationships/tags" Target="../tags/tag316.xml"/><Relationship Id="rId15" Type="http://schemas.openxmlformats.org/officeDocument/2006/relationships/tags" Target="../tags/tag317.xml"/><Relationship Id="rId16" Type="http://schemas.openxmlformats.org/officeDocument/2006/relationships/tags" Target="../tags/tag318.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tags" Target="../tags/tag333.xml"/><Relationship Id="rId16" Type="http://schemas.openxmlformats.org/officeDocument/2006/relationships/tags" Target="../tags/tag334.xml"/><Relationship Id="rId17" Type="http://schemas.openxmlformats.org/officeDocument/2006/relationships/tags" Target="../tags/tag335.xml"/><Relationship Id="rId18" Type="http://schemas.openxmlformats.org/officeDocument/2006/relationships/tags" Target="../tags/tag336.xml"/><Relationship Id="rId19" Type="http://schemas.openxmlformats.org/officeDocument/2006/relationships/tags" Target="../tags/tag337.xml"/><Relationship Id="rId20" Type="http://schemas.openxmlformats.org/officeDocument/2006/relationships/tags" Target="../tags/tag338.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tags" Target="../tags/tag378.xml"/><Relationship Id="rId14" Type="http://schemas.openxmlformats.org/officeDocument/2006/relationships/tags" Target="../tags/tag379.xml"/><Relationship Id="rId15" Type="http://schemas.openxmlformats.org/officeDocument/2006/relationships/tags" Target="../tags/tag380.xml"/><Relationship Id="rId16" Type="http://schemas.openxmlformats.org/officeDocument/2006/relationships/tags" Target="../tags/tag381.xml"/><Relationship Id="rId17" Type="http://schemas.openxmlformats.org/officeDocument/2006/relationships/tags" Target="../tags/tag382.xml"/><Relationship Id="rId18" Type="http://schemas.openxmlformats.org/officeDocument/2006/relationships/tags" Target="../tags/tag383.xml"/><Relationship Id="rId19" Type="http://schemas.openxmlformats.org/officeDocument/2006/relationships/tags" Target="../tags/tag384.xml"/><Relationship Id="rId20" Type="http://schemas.openxmlformats.org/officeDocument/2006/relationships/tags" Target="../tags/tag385.xml"/><Relationship Id="rId21" Type="http://schemas.openxmlformats.org/officeDocument/2006/relationships/tags" Target="../tags/tag386.xml"/><Relationship Id="rId22" Type="http://schemas.openxmlformats.org/officeDocument/2006/relationships/tags" Target="../tags/tag387.xml"/><Relationship Id="rId23" Type="http://schemas.openxmlformats.org/officeDocument/2006/relationships/tags" Target="../tags/tag388.xml"/><Relationship Id="rId24" Type="http://schemas.openxmlformats.org/officeDocument/2006/relationships/tags" Target="../tags/tag389.xml"/><Relationship Id="rId25" Type="http://schemas.openxmlformats.org/officeDocument/2006/relationships/tags" Target="../tags/tag390.xml"/><Relationship Id="rId26" Type="http://schemas.openxmlformats.org/officeDocument/2006/relationships/tags" Target="../tags/tag391.xml"/><Relationship Id="rId27" Type="http://schemas.openxmlformats.org/officeDocument/2006/relationships/tags" Target="../tags/tag392.xml"/><Relationship Id="rId28" Type="http://schemas.openxmlformats.org/officeDocument/2006/relationships/tags" Target="../tags/tag393.xml"/><Relationship Id="rId29" Type="http://schemas.openxmlformats.org/officeDocument/2006/relationships/tags" Target="../tags/tag394.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tags" Target="../tags/tag407.xml"/><Relationship Id="rId14" Type="http://schemas.openxmlformats.org/officeDocument/2006/relationships/tags" Target="../tags/tag408.xml"/><Relationship Id="rId15" Type="http://schemas.openxmlformats.org/officeDocument/2006/relationships/tags" Target="../tags/tag409.xml"/><Relationship Id="rId16" Type="http://schemas.openxmlformats.org/officeDocument/2006/relationships/tags" Target="../tags/tag410.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414.xml"/><Relationship Id="rId2" Type="http://schemas.openxmlformats.org/officeDocument/2006/relationships/tags" Target="../tags/tag415.xml"/><Relationship Id="rId3" Type="http://schemas.openxmlformats.org/officeDocument/2006/relationships/tags" Target="../tags/tag416.xml"/><Relationship Id="rId4" Type="http://schemas.openxmlformats.org/officeDocument/2006/relationships/tags" Target="../tags/tag417.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418.xml"/><Relationship Id="rId2" Type="http://schemas.openxmlformats.org/officeDocument/2006/relationships/tags" Target="../tags/tag419.xml"/><Relationship Id="rId3" Type="http://schemas.openxmlformats.org/officeDocument/2006/relationships/tags" Target="../tags/tag420.xml"/><Relationship Id="rId4" Type="http://schemas.openxmlformats.org/officeDocument/2006/relationships/tags" Target="../tags/tag421.xml"/><Relationship Id="rId5" Type="http://schemas.openxmlformats.org/officeDocument/2006/relationships/tags" Target="../tags/tag422.xml"/><Relationship Id="rId6" Type="http://schemas.openxmlformats.org/officeDocument/2006/relationships/tags" Target="../tags/tag423.xml"/><Relationship Id="rId7" Type="http://schemas.openxmlformats.org/officeDocument/2006/relationships/tags" Target="../tags/tag424.xml"/><Relationship Id="rId8" Type="http://schemas.openxmlformats.org/officeDocument/2006/relationships/tags" Target="../tags/tag425.xml"/><Relationship Id="rId9" Type="http://schemas.openxmlformats.org/officeDocument/2006/relationships/tags" Target="../tags/tag426.xml"/><Relationship Id="rId10" Type="http://schemas.openxmlformats.org/officeDocument/2006/relationships/tags" Target="../tags/tag427.xml"/><Relationship Id="rId11" Type="http://schemas.openxmlformats.org/officeDocument/2006/relationships/tags" Target="../tags/tag428.xml"/><Relationship Id="rId12" Type="http://schemas.openxmlformats.org/officeDocument/2006/relationships/tags" Target="../tags/tag429.xml"/><Relationship Id="rId13" Type="http://schemas.openxmlformats.org/officeDocument/2006/relationships/tags" Target="../tags/tag430.xml"/><Relationship Id="rId14" Type="http://schemas.openxmlformats.org/officeDocument/2006/relationships/tags" Target="../tags/tag431.xml"/><Relationship Id="rId15" Type="http://schemas.openxmlformats.org/officeDocument/2006/relationships/tags" Target="../tags/tag432.xml"/><Relationship Id="rId16" Type="http://schemas.openxmlformats.org/officeDocument/2006/relationships/tags" Target="../tags/tag433.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tags" Target="../tags/tag437.xml"/><Relationship Id="rId5" Type="http://schemas.openxmlformats.org/officeDocument/2006/relationships/tags" Target="../tags/tag438.xml"/><Relationship Id="rId6" Type="http://schemas.openxmlformats.org/officeDocument/2006/relationships/tags" Target="../tags/tag439.xml"/><Relationship Id="rId7" Type="http://schemas.openxmlformats.org/officeDocument/2006/relationships/tags" Target="../tags/tag440.xml"/><Relationship Id="rId8" Type="http://schemas.openxmlformats.org/officeDocument/2006/relationships/tags" Target="../tags/tag441.xml"/><Relationship Id="rId9" Type="http://schemas.openxmlformats.org/officeDocument/2006/relationships/tags" Target="../tags/tag442.xml"/><Relationship Id="rId10" Type="http://schemas.openxmlformats.org/officeDocument/2006/relationships/tags" Target="../tags/tag443.xml"/><Relationship Id="rId11" Type="http://schemas.openxmlformats.org/officeDocument/2006/relationships/tags" Target="../tags/tag444.xml"/><Relationship Id="rId12" Type="http://schemas.openxmlformats.org/officeDocument/2006/relationships/tags" Target="../tags/tag44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46.xml"/><Relationship Id="rId2" Type="http://schemas.openxmlformats.org/officeDocument/2006/relationships/tags" Target="../tags/tag447.xml"/><Relationship Id="rId3" Type="http://schemas.openxmlformats.org/officeDocument/2006/relationships/tags" Target="../tags/tag448.xml"/><Relationship Id="rId4" Type="http://schemas.openxmlformats.org/officeDocument/2006/relationships/tags" Target="../tags/tag449.xml"/><Relationship Id="rId5" Type="http://schemas.openxmlformats.org/officeDocument/2006/relationships/tags" Target="../tags/tag450.xml"/><Relationship Id="rId6" Type="http://schemas.openxmlformats.org/officeDocument/2006/relationships/tags" Target="../tags/tag451.xml"/><Relationship Id="rId7" Type="http://schemas.openxmlformats.org/officeDocument/2006/relationships/tags" Target="../tags/tag452.xml"/><Relationship Id="rId8" Type="http://schemas.openxmlformats.org/officeDocument/2006/relationships/tags" Target="../tags/tag453.xml"/><Relationship Id="rId9" Type="http://schemas.openxmlformats.org/officeDocument/2006/relationships/tags" Target="../tags/tag454.xml"/><Relationship Id="rId10" Type="http://schemas.openxmlformats.org/officeDocument/2006/relationships/tags" Target="../tags/tag455.xml"/><Relationship Id="rId11" Type="http://schemas.openxmlformats.org/officeDocument/2006/relationships/tags" Target="../tags/tag456.xml"/><Relationship Id="rId12" Type="http://schemas.openxmlformats.org/officeDocument/2006/relationships/tags" Target="../tags/tag457.xml"/><Relationship Id="rId13" Type="http://schemas.openxmlformats.org/officeDocument/2006/relationships/tags" Target="../tags/tag458.xml"/><Relationship Id="rId14" Type="http://schemas.openxmlformats.org/officeDocument/2006/relationships/tags" Target="../tags/tag459.xml"/><Relationship Id="rId15" Type="http://schemas.openxmlformats.org/officeDocument/2006/relationships/tags" Target="../tags/tag460.xml"/><Relationship Id="rId16" Type="http://schemas.openxmlformats.org/officeDocument/2006/relationships/tags" Target="../tags/tag461.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62.xml"/><Relationship Id="rId2" Type="http://schemas.openxmlformats.org/officeDocument/2006/relationships/tags" Target="../tags/tag463.xml"/><Relationship Id="rId3" Type="http://schemas.openxmlformats.org/officeDocument/2006/relationships/tags" Target="../tags/tag46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2024年互联网与移动应用行业市场分析与投资前景预测</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2"/>
          <p:cNvSpPr>
            <a:spLocks noGrp="1"/>
          </p:cNvSpPr>
          <p:nvPr>
            <p:ph type="title" idx="2"/>
            <p:custDataLst>
              <p:tags r:id="rId1"/>
            </p:custDataLst>
          </p:nvPr>
        </p:nvSpPr>
        <p:spPr/>
        <p:txBody>
          <a:bodyPr>
            <a:normAutofit fontScale="96667"/>
          </a:bodyPr>
          <a:p>
            <a:r>
              <a:rPr altLang="en-US" dirty="0" lang="zh-CN">
                <a:solidFill>
                  <a:schemeClr val="tx1"/>
                </a:solidFill>
              </a:rPr>
              <a:t>目录</a:t>
            </a:r>
            <a:endParaRPr altLang="en-US" dirty="0" lang="zh-CN">
              <a:solidFill>
                <a:schemeClr val="tx1"/>
              </a:solidFill>
            </a:endParaRPr>
          </a:p>
        </p:txBody>
      </p:sp>
      <p:sp>
        <p:nvSpPr>
          <p:cNvPr id="1048912" name="文本占位符 6"/>
          <p:cNvSpPr>
            <a:spLocks noGrp="1"/>
          </p:cNvSpPr>
          <p:nvPr>
            <p:ph type="body" idx="1"/>
            <p:custDataLst>
              <p:tags r:id="rId2"/>
            </p:custDataLst>
          </p:nvPr>
        </p:nvSpPr>
        <p:spPr/>
        <p:txBody>
          <a:bodyPr/>
          <a:p>
            <a:r>
              <a:rPr altLang="en-US" dirty="0" lang="zh-CN"/>
              <a:t>CONTENTS</a:t>
            </a:r>
            <a:endParaRPr altLang="en-US" dirty="0" lang="zh-CN"/>
          </a:p>
        </p:txBody>
      </p:sp>
      <p:sp>
        <p:nvSpPr>
          <p:cNvPr id="1048914" name="矩形 21"/>
          <p:cNvSpPr/>
          <p:nvPr>
            <p:custDataLst>
              <p:tags r:id="rId3"/>
            </p:custDataLst>
          </p:nvPr>
        </p:nvSpPr>
        <p:spPr>
          <a:xfrm>
            <a:off x="4431665" y="65976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77105" y="1535430"/>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7914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互联网与移动应用行业概述</a:t>
            </a:r>
            <a:endParaRPr altLang="en-US" dirty="0" sz="2000" lang="zh-CN">
              <a:solidFill>
                <a:schemeClr val="lt1"/>
              </a:solidFill>
              <a:latin typeface="+mj-ea"/>
              <a:ea typeface="+mj-ea"/>
              <a:cs typeface="MiSans Normal" panose="00000500000000000000" charset="-122"/>
              <a:sym typeface="+mn-ea"/>
            </a:endParaRPr>
          </a:p>
        </p:txBody>
      </p:sp>
      <p:sp>
        <p:nvSpPr>
          <p:cNvPr id="1048920" name="矩形 3"/>
          <p:cNvSpPr/>
          <p:nvPr>
            <p:custDataLst>
              <p:tags r:id="rId6"/>
            </p:custDataLst>
          </p:nvPr>
        </p:nvSpPr>
        <p:spPr>
          <a:xfrm>
            <a:off x="4431665" y="257492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77105" y="344995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9430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互联网与移动应用行业市场分析</a:t>
            </a:r>
            <a:endParaRPr altLang="en-US" dirty="0" sz="2000" lang="zh-CN">
              <a:solidFill>
                <a:schemeClr val="lt1"/>
              </a:solidFill>
              <a:latin typeface="+mj-ea"/>
              <a:ea typeface="+mj-ea"/>
              <a:cs typeface="MiSans Normal" panose="00000500000000000000" charset="-122"/>
              <a:sym typeface="+mn-ea"/>
            </a:endParaRPr>
          </a:p>
        </p:txBody>
      </p:sp>
      <p:sp>
        <p:nvSpPr>
          <p:cNvPr id="1048926" name="矩形 10"/>
          <p:cNvSpPr/>
          <p:nvPr>
            <p:custDataLst>
              <p:tags r:id="rId9"/>
            </p:custDataLst>
          </p:nvPr>
        </p:nvSpPr>
        <p:spPr>
          <a:xfrm>
            <a:off x="4431665" y="449008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77105" y="536511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60946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互联网与移动应用行业投资前景预测</a:t>
            </a:r>
            <a:endParaRPr altLang="en-US" dirty="0" sz="2000" lang="zh-CN">
              <a:solidFill>
                <a:schemeClr val="lt1"/>
              </a:solidFill>
              <a:latin typeface="+mj-ea"/>
              <a:ea typeface="+mj-ea"/>
              <a:cs typeface="MiSans Normal" panose="00000500000000000000" charset="-122"/>
              <a:sym typeface="+mn-ea"/>
            </a:endParaRPr>
          </a:p>
        </p:txBody>
      </p:sp>
      <p:sp>
        <p:nvSpPr>
          <p:cNvPr id="1048932" name="矩形 40"/>
          <p:cNvSpPr/>
          <p:nvPr>
            <p:custDataLst>
              <p:tags r:id="rId12"/>
            </p:custDataLst>
          </p:nvPr>
        </p:nvSpPr>
        <p:spPr>
          <a:xfrm>
            <a:off x="8164830" y="161734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509635" y="2493010"/>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92795" y="173672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互联网与移动应用行业成功案例分析</a:t>
            </a:r>
            <a:endParaRPr altLang="en-US" dirty="0" sz="2000" lang="zh-CN">
              <a:solidFill>
                <a:schemeClr val="lt1"/>
              </a:solidFill>
              <a:latin typeface="+mj-ea"/>
              <a:ea typeface="+mj-ea"/>
              <a:cs typeface="MiSans Normal" panose="00000500000000000000" charset="-122"/>
              <a:sym typeface="+mn-ea"/>
            </a:endParaRPr>
          </a:p>
        </p:txBody>
      </p:sp>
      <p:sp>
        <p:nvSpPr>
          <p:cNvPr id="1048938" name="矩形 45"/>
          <p:cNvSpPr/>
          <p:nvPr>
            <p:custDataLst>
              <p:tags r:id="rId15"/>
            </p:custDataLst>
          </p:nvPr>
        </p:nvSpPr>
        <p:spPr>
          <a:xfrm>
            <a:off x="8164830" y="353250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509635" y="440753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92795" y="365188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互联网与移动应用行业未来发展展望</a:t>
            </a:r>
            <a:endParaRPr altLang="en-US" dirty="0" sz="2000" lang="zh-CN">
              <a:solidFill>
                <a:schemeClr val="lt1"/>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4"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06" name="标题 14"/>
          <p:cNvSpPr>
            <a:spLocks noGrp="1"/>
          </p:cNvSpPr>
          <p:nvPr>
            <p:ph type="title" idx="4"/>
            <p:custDataLst>
              <p:tags r:id="rId2"/>
            </p:custDataLst>
          </p:nvPr>
        </p:nvSpPr>
        <p:spPr/>
        <p:txBody>
          <a:bodyPr>
            <a:normAutofit fontScale="90000"/>
          </a:bodyPr>
          <a:p>
            <a:r>
              <a:rPr altLang="en-US" dirty="0" lang="zh-CN"/>
              <a:t>互联网与移动应用行业概述</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0" name="标题 1"/>
          <p:cNvSpPr>
            <a:spLocks noGrp="1"/>
          </p:cNvSpPr>
          <p:nvPr>
            <p:ph type="title" idx="3"/>
          </p:nvPr>
        </p:nvSpPr>
        <p:spPr/>
        <p:txBody>
          <a:bodyPr>
            <a:normAutofit fontScale="93750"/>
          </a:bodyPr>
          <a:p>
            <a:r>
              <a:rPr altLang="en-US" lang="zh-CN"/>
              <a:t>行业定义与分类</a:t>
            </a:r>
            <a:endParaRPr altLang="en-US" lang="zh-CN"/>
          </a:p>
        </p:txBody>
      </p:sp>
      <p:sp>
        <p:nvSpPr>
          <p:cNvPr id="1049082"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互联网与移动应用行业是指利用互联网技术和移动通信技术，开发、设计、推广和运营各类移动应用软件及相关服务的产业。</a:t>
            </a:r>
            <a:endParaRPr altLang="en-US" dirty="0" sz="1200" lang="zh-CN" spc="150">
              <a:solidFill>
                <a:schemeClr val="tx1">
                  <a:lumMod val="85000"/>
                  <a:lumOff val="15000"/>
                </a:schemeClr>
              </a:solidFill>
              <a:latin typeface="+mn-ea"/>
              <a:sym typeface="+mn-ea"/>
            </a:endParaRPr>
          </a:p>
        </p:txBody>
      </p:sp>
      <p:sp>
        <p:nvSpPr>
          <p:cNvPr id="1049084"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6"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8"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行业分类：主要包括移动游戏、移动社交、移动购物、移动金融等细分领域。</a:t>
            </a:r>
            <a:endParaRPr altLang="en-US" dirty="0" sz="1200" lang="zh-CN" spc="150">
              <a:solidFill>
                <a:schemeClr val="tx1">
                  <a:lumMod val="85000"/>
                  <a:lumOff val="15000"/>
                </a:schemeClr>
              </a:solidFill>
              <a:latin typeface="+mn-ea"/>
              <a:sym typeface="+mn-ea"/>
            </a:endParaRPr>
          </a:p>
        </p:txBody>
      </p:sp>
      <p:sp>
        <p:nvSpPr>
          <p:cNvPr id="1049090"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2"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4"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行业特点：具有高度创新性、快速迭代和跨界融合等特点，是当前信息技术领域中最具活力和前景的产业之一。</a:t>
            </a:r>
            <a:endParaRPr altLang="en-US" dirty="0" sz="1200" lang="zh-CN" spc="150">
              <a:solidFill>
                <a:schemeClr val="tx1">
                  <a:lumMod val="85000"/>
                  <a:lumOff val="15000"/>
                </a:schemeClr>
              </a:solidFill>
              <a:latin typeface="+mn-ea"/>
              <a:sym typeface="+mn-ea"/>
            </a:endParaRPr>
          </a:p>
        </p:txBody>
      </p:sp>
      <p:sp>
        <p:nvSpPr>
          <p:cNvPr id="1049096"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8"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0"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行业地位：在国家经济发展和战略布局中占据重要地位，是推动数字经济发展和转型升级的重要力量。</a:t>
            </a:r>
            <a:endParaRPr altLang="en-US" dirty="0" sz="1200" lang="zh-CN" spc="150">
              <a:solidFill>
                <a:schemeClr val="tx1">
                  <a:lumMod val="85000"/>
                  <a:lumOff val="15000"/>
                </a:schemeClr>
              </a:solidFill>
              <a:latin typeface="+mn-ea"/>
              <a:sym typeface="+mn-ea"/>
            </a:endParaRPr>
          </a:p>
        </p:txBody>
      </p:sp>
      <p:sp>
        <p:nvSpPr>
          <p:cNvPr id="1049102"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4"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62" name="标题 1"/>
          <p:cNvSpPr>
            <a:spLocks noGrp="1"/>
          </p:cNvSpPr>
          <p:nvPr>
            <p:ph type="title" idx="3"/>
          </p:nvPr>
        </p:nvSpPr>
        <p:spPr/>
        <p:txBody>
          <a:bodyPr>
            <a:normAutofit fontScale="93750"/>
          </a:bodyPr>
          <a:p>
            <a:r>
              <a:rPr altLang="en-US" lang="zh-CN"/>
              <a:t>行业发展历程</a:t>
            </a:r>
            <a:endParaRPr altLang="en-US" lang="zh-CN"/>
          </a:p>
        </p:txBody>
      </p:sp>
      <p:sp>
        <p:nvSpPr>
          <p:cNvPr id="1049164"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6"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8"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0"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2"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4"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6"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8"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0"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2"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4"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6"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8"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0"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2"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4"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6"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8"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0"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1990年代：互联网诞生，移动通信技术初步发展</a:t>
            </a:r>
            <a:endParaRPr altLang="en-US" dirty="0" sz="1200" lang="zh-CN" spc="150">
              <a:solidFill>
                <a:schemeClr val="tx1">
                  <a:lumMod val="65000"/>
                  <a:lumOff val="35000"/>
                </a:schemeClr>
              </a:solidFill>
              <a:latin typeface="+mn-ea"/>
              <a:sym typeface="+mn-ea"/>
            </a:endParaRPr>
          </a:p>
        </p:txBody>
      </p:sp>
      <p:sp>
        <p:nvSpPr>
          <p:cNvPr id="1049202"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2020年代：5G技术商用，物联网、区块链等新兴技术融合发展</a:t>
            </a:r>
            <a:endParaRPr altLang="en-US" dirty="0" sz="1200" lang="zh-CN" spc="150">
              <a:solidFill>
                <a:schemeClr val="tx1">
                  <a:lumMod val="65000"/>
                  <a:lumOff val="35000"/>
                </a:schemeClr>
              </a:solidFill>
              <a:latin typeface="+mn-ea"/>
              <a:sym typeface="+mn-ea"/>
            </a:endParaRPr>
          </a:p>
        </p:txBody>
      </p:sp>
      <p:sp>
        <p:nvSpPr>
          <p:cNvPr id="1049204" name="正文"/>
          <p:cNvSpPr txBox="1"/>
          <p:nvPr>
            <p:custDataLst>
              <p:tags r:id="rId28"/>
            </p:custDataLst>
          </p:nvPr>
        </p:nvSpPr>
        <p:spPr>
          <a:xfrm>
            <a:off x="7063330" y="158021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2010年代：人工智能、大数据等技术应用，互联网+模式创新</a:t>
            </a:r>
            <a:endParaRPr altLang="en-US" dirty="0" sz="1200" lang="zh-CN" spc="150">
              <a:solidFill>
                <a:schemeClr val="tx1">
                  <a:lumMod val="65000"/>
                  <a:lumOff val="35000"/>
                </a:schemeClr>
              </a:solidFill>
              <a:latin typeface="+mn-ea"/>
              <a:sym typeface="+mn-ea"/>
            </a:endParaRPr>
          </a:p>
        </p:txBody>
      </p:sp>
      <p:sp>
        <p:nvSpPr>
          <p:cNvPr id="1049206"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2000年代：移动互联网兴起，智能手机普及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64" name="标题 1"/>
          <p:cNvSpPr>
            <a:spLocks noGrp="1"/>
          </p:cNvSpPr>
          <p:nvPr>
            <p:ph type="title" idx="3"/>
          </p:nvPr>
        </p:nvSpPr>
        <p:spPr/>
        <p:txBody>
          <a:bodyPr>
            <a:normAutofit fontScale="93750"/>
          </a:bodyPr>
          <a:p>
            <a:r>
              <a:rPr altLang="en-US" lang="zh-CN"/>
              <a:t>行业市场规模</a:t>
            </a:r>
            <a:endParaRPr altLang="en-US" lang="zh-CN"/>
          </a:p>
        </p:txBody>
      </p:sp>
      <p:sp>
        <p:nvSpPr>
          <p:cNvPr id="1049266"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2024年互联网与移动应用行业市场规模达到XX万亿元，同比增长XX%。</a:t>
            </a:r>
            <a:endParaRPr altLang="en-US" dirty="0" sz="1200" lang="zh-CN" spc="150">
              <a:solidFill>
                <a:schemeClr val="tx1">
                  <a:lumMod val="65000"/>
                  <a:lumOff val="35000"/>
                </a:schemeClr>
              </a:solidFill>
              <a:latin typeface="+mn-ea"/>
              <a:sym typeface="+mn-ea"/>
            </a:endParaRPr>
          </a:p>
        </p:txBody>
      </p:sp>
      <p:sp>
        <p:nvSpPr>
          <p:cNvPr id="1049268"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移动互联网用户规模突破XX亿，移动网民占比达到XX%。</a:t>
            </a:r>
            <a:endParaRPr altLang="en-US" dirty="0" sz="1200" lang="zh-CN" spc="150">
              <a:solidFill>
                <a:schemeClr val="tx1">
                  <a:lumMod val="65000"/>
                  <a:lumOff val="35000"/>
                </a:schemeClr>
              </a:solidFill>
              <a:latin typeface="+mn-ea"/>
              <a:sym typeface="+mn-ea"/>
            </a:endParaRPr>
          </a:p>
        </p:txBody>
      </p:sp>
      <p:sp>
        <p:nvSpPr>
          <p:cNvPr id="1049270"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移动应用数量超过XX万款，应用下载量超过XX亿次。</a:t>
            </a:r>
            <a:endParaRPr altLang="en-US" dirty="0" sz="1200" lang="zh-CN" spc="150">
              <a:solidFill>
                <a:schemeClr val="tx1">
                  <a:lumMod val="65000"/>
                  <a:lumOff val="35000"/>
                </a:schemeClr>
              </a:solidFill>
              <a:latin typeface="+mn-ea"/>
              <a:sym typeface="+mn-ea"/>
            </a:endParaRPr>
          </a:p>
        </p:txBody>
      </p:sp>
      <p:sp>
        <p:nvSpPr>
          <p:cNvPr id="1049272"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互联网与移动应用行业市场规模持续扩大，为投资者提供了广阔的市场机会和发展空间。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30" name="标题 1"/>
          <p:cNvSpPr>
            <a:spLocks noGrp="1"/>
          </p:cNvSpPr>
          <p:nvPr>
            <p:ph type="title" idx="3"/>
          </p:nvPr>
        </p:nvSpPr>
        <p:spPr/>
        <p:txBody>
          <a:bodyPr>
            <a:normAutofit fontScale="96875"/>
          </a:bodyPr>
          <a:p>
            <a:r>
              <a:rPr altLang="en-US" lang="zh-CN"/>
              <a:t>行业发展趋势</a:t>
            </a:r>
            <a:endParaRPr altLang="en-US" lang="zh-CN"/>
          </a:p>
        </p:txBody>
      </p:sp>
      <p:sp>
        <p:nvSpPr>
          <p:cNvPr id="1049332"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34"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36"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38"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0"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人工智能和大数据技术将为互联网与移动应用行业带来更多创新和变革</a:t>
            </a:r>
            <a:endParaRPr altLang="en-US" sz="1400" lang="zh-CN" spc="150">
              <a:solidFill>
                <a:schemeClr val="tx1"/>
              </a:solidFill>
              <a:effectLst/>
              <a:latin typeface="+mn-ea"/>
              <a:sym typeface="+mn-ea"/>
            </a:endParaRPr>
          </a:p>
        </p:txBody>
      </p:sp>
      <p:sp>
        <p:nvSpPr>
          <p:cNvPr id="1049342"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5G技术的普及将进一步推动互联网与移动应用行业的发展</a:t>
            </a:r>
            <a:endParaRPr altLang="en-US" dirty="0" sz="1400" lang="zh-CN" spc="150">
              <a:solidFill>
                <a:schemeClr val="tx1"/>
              </a:solidFill>
              <a:effectLst/>
              <a:latin typeface="+mn-ea"/>
              <a:sym typeface="+mn-ea"/>
            </a:endParaRPr>
          </a:p>
        </p:txBody>
      </p:sp>
      <p:sp>
        <p:nvSpPr>
          <p:cNvPr id="1049344"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云计算技术的不断成熟将为互联网与移动应用行业提供更高效、更稳定的服务支持</a:t>
            </a:r>
            <a:endParaRPr altLang="en-US" sz="1400" lang="zh-CN" spc="150">
              <a:solidFill>
                <a:schemeClr val="tx1"/>
              </a:solidFill>
              <a:effectLst/>
              <a:latin typeface="+mn-ea"/>
              <a:sym typeface="+mn-ea"/>
            </a:endParaRPr>
          </a:p>
        </p:txBody>
      </p:sp>
      <p:sp>
        <p:nvSpPr>
          <p:cNvPr id="1049346"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物联网和智能家居等新兴领域将为互联网与移动应用行业带来新的增长点</a:t>
            </a:r>
            <a:endParaRPr altLang="en-US" sz="1400" lang="zh-CN" spc="150">
              <a:solidFill>
                <a:schemeClr val="tx1"/>
              </a:solidFill>
              <a:effectLst/>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404"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406" name="标题 14"/>
          <p:cNvSpPr>
            <a:spLocks noGrp="1"/>
          </p:cNvSpPr>
          <p:nvPr>
            <p:ph type="title" idx="4"/>
            <p:custDataLst>
              <p:tags r:id="rId2"/>
            </p:custDataLst>
          </p:nvPr>
        </p:nvSpPr>
        <p:spPr/>
        <p:txBody>
          <a:bodyPr>
            <a:normAutofit fontScale="90000"/>
          </a:bodyPr>
          <a:p>
            <a:r>
              <a:rPr altLang="en-US" dirty="0" lang="zh-CN"/>
              <a:t>互联网与移动应用行业市场分析</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80" name="标题 1"/>
          <p:cNvSpPr>
            <a:spLocks noGrp="1"/>
          </p:cNvSpPr>
          <p:nvPr>
            <p:ph type="title" idx="3"/>
          </p:nvPr>
        </p:nvSpPr>
        <p:spPr/>
        <p:txBody>
          <a:bodyPr>
            <a:normAutofit fontScale="96875"/>
          </a:bodyPr>
          <a:p>
            <a:r>
              <a:rPr altLang="en-US" lang="zh-CN"/>
              <a:t>用户规模及特点</a:t>
            </a:r>
            <a:endParaRPr altLang="en-US" lang="zh-CN"/>
          </a:p>
        </p:txBody>
      </p:sp>
      <p:sp>
        <p:nvSpPr>
          <p:cNvPr id="1049482"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4"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6"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8"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0"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2"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4"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6"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8"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0"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2"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4"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6"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8"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0"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2"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4"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6"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8" name="正文"/>
          <p:cNvSpPr txBox="1"/>
          <p:nvPr>
            <p:custDataLst>
              <p:tags r:id="rId26"/>
            </p:custDataLst>
          </p:nvPr>
        </p:nvSpPr>
        <p:spPr>
          <a:xfrm>
            <a:off x="608330" y="3703561"/>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用户规模：截至2024年底，互联网与移动应用行业用户规模达到XX亿人</a:t>
            </a:r>
            <a:endParaRPr altLang="en-US" dirty="0" sz="1200" lang="zh-CN" spc="150">
              <a:solidFill>
                <a:schemeClr val="tx1">
                  <a:lumMod val="65000"/>
                  <a:lumOff val="35000"/>
                </a:schemeClr>
              </a:solidFill>
              <a:latin typeface="+mn-ea"/>
              <a:sym typeface="+mn-ea"/>
            </a:endParaRPr>
          </a:p>
        </p:txBody>
      </p:sp>
      <p:sp>
        <p:nvSpPr>
          <p:cNvPr id="1049520"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用户需求：涵盖社交、购物、娱乐、教育等多个领域，需求多样化</a:t>
            </a:r>
            <a:endParaRPr altLang="en-US" dirty="0" sz="1200" lang="zh-CN" spc="150">
              <a:solidFill>
                <a:schemeClr val="tx1">
                  <a:lumMod val="65000"/>
                  <a:lumOff val="35000"/>
                </a:schemeClr>
              </a:solidFill>
              <a:latin typeface="+mn-ea"/>
              <a:sym typeface="+mn-ea"/>
            </a:endParaRPr>
          </a:p>
        </p:txBody>
      </p:sp>
      <p:sp>
        <p:nvSpPr>
          <p:cNvPr id="1049522"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用户行为：使用习惯多样化，注重用户体验与交互设计</a:t>
            </a:r>
            <a:endParaRPr altLang="en-US" dirty="0" sz="1200" lang="zh-CN" spc="150">
              <a:solidFill>
                <a:schemeClr val="tx1">
                  <a:lumMod val="65000"/>
                  <a:lumOff val="35000"/>
                </a:schemeClr>
              </a:solidFill>
              <a:latin typeface="+mn-ea"/>
              <a:sym typeface="+mn-ea"/>
            </a:endParaRPr>
          </a:p>
        </p:txBody>
      </p:sp>
      <p:sp>
        <p:nvSpPr>
          <p:cNvPr id="1049524" name="正文"/>
          <p:cNvSpPr txBox="1"/>
          <p:nvPr>
            <p:custDataLst>
              <p:tags r:id="rId29"/>
            </p:custDataLst>
          </p:nvPr>
        </p:nvSpPr>
        <p:spPr>
          <a:xfrm>
            <a:off x="2964336" y="158021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用户特点：年轻化、高学历、高收入，注重品质与个性化需求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82" name="标题 1"/>
          <p:cNvSpPr>
            <a:spLocks noGrp="1"/>
          </p:cNvSpPr>
          <p:nvPr>
            <p:ph type="title" idx="3"/>
          </p:nvPr>
        </p:nvSpPr>
        <p:spPr/>
        <p:txBody>
          <a:bodyPr>
            <a:normAutofit fontScale="96875"/>
          </a:bodyPr>
          <a:p>
            <a:r>
              <a:rPr altLang="en-US" lang="zh-CN"/>
              <a:t>市场竞争格局</a:t>
            </a:r>
            <a:endParaRPr altLang="en-US" lang="zh-CN"/>
          </a:p>
        </p:txBody>
      </p:sp>
      <p:sp>
        <p:nvSpPr>
          <p:cNvPr id="104958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竞争格局分析：市场集中度、竞争程度、竞争优势</a:t>
            </a:r>
            <a:endParaRPr altLang="zh-CN" dirty="0" lang="en-US">
              <a:solidFill>
                <a:schemeClr val="dk1">
                  <a:lumMod val="80000"/>
                  <a:lumOff val="20000"/>
                </a:schemeClr>
              </a:solidFill>
              <a:latin typeface="+mn-ea"/>
              <a:sym typeface="+mn-ea"/>
            </a:endParaRPr>
          </a:p>
        </p:txBody>
      </p:sp>
      <p:sp>
        <p:nvSpPr>
          <p:cNvPr id="104959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互联网与移动应用行业概述</a:t>
            </a:r>
            <a:endParaRPr altLang="en-US" dirty="0" lang="zh-CN">
              <a:solidFill>
                <a:schemeClr val="dk1">
                  <a:lumMod val="80000"/>
                  <a:lumOff val="20000"/>
                </a:schemeClr>
              </a:solidFill>
              <a:latin typeface="+mn-ea"/>
              <a:sym typeface="+mn-ea"/>
            </a:endParaRPr>
          </a:p>
        </p:txBody>
      </p:sp>
      <p:sp>
        <p:nvSpPr>
          <p:cNvPr id="104960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市场竞争现状：主要竞争对手及市场份额</a:t>
            </a:r>
            <a:endParaRPr altLang="en-US" dirty="0" lang="zh-CN">
              <a:solidFill>
                <a:schemeClr val="dk1">
                  <a:lumMod val="80000"/>
                  <a:lumOff val="20000"/>
                </a:schemeClr>
              </a:solidFill>
              <a:latin typeface="+mn-ea"/>
              <a:sym typeface="+mn-ea"/>
            </a:endParaRPr>
          </a:p>
        </p:txBody>
      </p:sp>
      <p:sp>
        <p:nvSpPr>
          <p:cNvPr id="104960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未来竞争趋势：技术发展、市场变化、新进入者威胁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72" name="标题 1"/>
          <p:cNvSpPr>
            <a:spLocks noGrp="1"/>
          </p:cNvSpPr>
          <p:nvPr>
            <p:ph type="title" idx="3"/>
          </p:nvPr>
        </p:nvSpPr>
        <p:spPr/>
        <p:txBody>
          <a:bodyPr>
            <a:normAutofit fontScale="96875"/>
          </a:bodyPr>
          <a:p>
            <a:r>
              <a:rPr altLang="en-US" lang="zh-CN"/>
              <a:t>行业痛点与机遇</a:t>
            </a:r>
            <a:endParaRPr altLang="en-US" lang="zh-CN"/>
          </a:p>
        </p:txBody>
      </p:sp>
      <p:sp>
        <p:nvSpPr>
          <p:cNvPr id="104967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行业机遇：5G技术的普及和应用</a:t>
            </a:r>
            <a:endParaRPr altLang="zh-CN" dirty="0" lang="en-US">
              <a:solidFill>
                <a:schemeClr val="dk1">
                  <a:lumMod val="80000"/>
                  <a:lumOff val="20000"/>
                </a:schemeClr>
              </a:solidFill>
              <a:latin typeface="+mn-ea"/>
              <a:sym typeface="+mn-ea"/>
            </a:endParaRPr>
          </a:p>
        </p:txBody>
      </p:sp>
      <p:sp>
        <p:nvSpPr>
          <p:cNvPr id="104968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行业痛点：数据安全和隐私保护问题</a:t>
            </a:r>
            <a:endParaRPr altLang="en-US" dirty="0" lang="zh-CN">
              <a:solidFill>
                <a:schemeClr val="dk1">
                  <a:lumMod val="80000"/>
                  <a:lumOff val="20000"/>
                </a:schemeClr>
              </a:solidFill>
              <a:latin typeface="+mn-ea"/>
              <a:sym typeface="+mn-ea"/>
            </a:endParaRPr>
          </a:p>
        </p:txBody>
      </p:sp>
      <p:sp>
        <p:nvSpPr>
          <p:cNvPr id="104969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行业痛点：技术创新和更新迭代速度过快</a:t>
            </a:r>
            <a:endParaRPr altLang="en-US" dirty="0" lang="zh-CN">
              <a:solidFill>
                <a:schemeClr val="dk1">
                  <a:lumMod val="80000"/>
                  <a:lumOff val="20000"/>
                </a:schemeClr>
              </a:solidFill>
              <a:latin typeface="+mn-ea"/>
              <a:sym typeface="+mn-ea"/>
            </a:endParaRPr>
          </a:p>
        </p:txBody>
      </p:sp>
      <p:sp>
        <p:nvSpPr>
          <p:cNvPr id="104969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行业机遇：人工智能和物联网的融合发展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62" name="标题 1"/>
          <p:cNvSpPr>
            <a:spLocks noGrp="1"/>
          </p:cNvSpPr>
          <p:nvPr>
            <p:ph type="title" idx="3"/>
          </p:nvPr>
        </p:nvSpPr>
        <p:spPr/>
        <p:txBody>
          <a:bodyPr>
            <a:normAutofit fontScale="96875"/>
          </a:bodyPr>
          <a:p>
            <a:r>
              <a:rPr altLang="en-US" lang="zh-CN"/>
              <a:t>行业政策环境</a:t>
            </a:r>
            <a:endParaRPr altLang="en-US" lang="zh-CN"/>
          </a:p>
        </p:txBody>
      </p:sp>
      <p:sp>
        <p:nvSpPr>
          <p:cNvPr id="1049764"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8"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互联网与移动应用行业政策法规不断完善</a:t>
            </a:r>
            <a:endParaRPr altLang="en-US" dirty="0" sz="2000" lang="zh-CN" spc="150">
              <a:solidFill>
                <a:schemeClr val="tx1">
                  <a:lumMod val="85000"/>
                  <a:lumOff val="15000"/>
                </a:schemeClr>
              </a:solidFill>
              <a:latin typeface="+mn-ea"/>
              <a:sym typeface="+mn-ea"/>
            </a:endParaRPr>
          </a:p>
        </p:txBody>
      </p:sp>
      <p:sp>
        <p:nvSpPr>
          <p:cNvPr id="1049770"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政府加大对互联网与移动应用行业的监管力度</a:t>
            </a:r>
            <a:endParaRPr altLang="en-US" dirty="0" sz="2000" lang="zh-CN" spc="150">
              <a:solidFill>
                <a:schemeClr val="tx1">
                  <a:lumMod val="85000"/>
                  <a:lumOff val="15000"/>
                </a:schemeClr>
              </a:solidFill>
              <a:latin typeface="+mn-ea"/>
              <a:sym typeface="+mn-ea"/>
            </a:endParaRPr>
          </a:p>
        </p:txBody>
      </p:sp>
      <p:sp>
        <p:nvSpPr>
          <p:cNvPr id="1049776"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行业政策环境对市场发展产生重要影响</a:t>
            </a:r>
            <a:endParaRPr altLang="en-US" dirty="0" sz="2000" lang="zh-CN" spc="150">
              <a:solidFill>
                <a:schemeClr val="tx1">
                  <a:lumMod val="85000"/>
                  <a:lumOff val="15000"/>
                </a:schemeClr>
              </a:solidFill>
              <a:latin typeface="+mn-ea"/>
              <a:sym typeface="+mn-ea"/>
            </a:endParaRPr>
          </a:p>
        </p:txBody>
      </p:sp>
      <p:sp>
        <p:nvSpPr>
          <p:cNvPr id="1049782"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互联网与移动应用行业政策环境的变化趋势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844"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846" name="标题 14"/>
          <p:cNvSpPr>
            <a:spLocks noGrp="1"/>
          </p:cNvSpPr>
          <p:nvPr>
            <p:ph type="title" idx="4"/>
            <p:custDataLst>
              <p:tags r:id="rId2"/>
            </p:custDataLst>
          </p:nvPr>
        </p:nvSpPr>
        <p:spPr/>
        <p:txBody>
          <a:bodyPr>
            <a:normAutofit fontScale="90000"/>
          </a:bodyPr>
          <a:p>
            <a:r>
              <a:rPr altLang="en-US" dirty="0" lang="zh-CN"/>
              <a:t>互联网与移动应用行业投资前景预测</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920" name="标题 1"/>
          <p:cNvSpPr>
            <a:spLocks noGrp="1"/>
          </p:cNvSpPr>
          <p:nvPr>
            <p:ph type="title" idx="3"/>
          </p:nvPr>
        </p:nvSpPr>
        <p:spPr/>
        <p:txBody>
          <a:bodyPr>
            <a:normAutofit fontScale="96875"/>
          </a:bodyPr>
          <a:p>
            <a:r>
              <a:rPr altLang="en-US" lang="zh-CN"/>
              <a:t>投资风险与机会</a:t>
            </a:r>
            <a:endParaRPr altLang="en-US" lang="zh-CN"/>
          </a:p>
        </p:txBody>
      </p:sp>
      <p:sp>
        <p:nvSpPr>
          <p:cNvPr id="1049922"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6"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投资风险：市场竞争激烈，技术更新迅速，政策法规变化等</a:t>
            </a:r>
            <a:endParaRPr altLang="en-US" dirty="0" sz="2000" lang="zh-CN" spc="150">
              <a:solidFill>
                <a:schemeClr val="tx1">
                  <a:lumMod val="85000"/>
                  <a:lumOff val="15000"/>
                </a:schemeClr>
              </a:solidFill>
              <a:latin typeface="+mn-ea"/>
              <a:sym typeface="+mn-ea"/>
            </a:endParaRPr>
          </a:p>
        </p:txBody>
      </p:sp>
      <p:sp>
        <p:nvSpPr>
          <p:cNvPr id="1049928"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投资机会：新兴领域和细分市场，技术创新和商业模式创新等</a:t>
            </a:r>
            <a:endParaRPr altLang="en-US" dirty="0" sz="2000" lang="zh-CN" spc="150">
              <a:solidFill>
                <a:schemeClr val="tx1">
                  <a:lumMod val="85000"/>
                  <a:lumOff val="15000"/>
                </a:schemeClr>
              </a:solidFill>
              <a:latin typeface="+mn-ea"/>
              <a:sym typeface="+mn-ea"/>
            </a:endParaRPr>
          </a:p>
        </p:txBody>
      </p:sp>
      <p:sp>
        <p:nvSpPr>
          <p:cNvPr id="1049934"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6"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行业趋势：移动互联网、人工智能、物联网等领域的快速发展</a:t>
            </a:r>
            <a:endParaRPr altLang="en-US" dirty="0" sz="2000" lang="zh-CN" spc="150">
              <a:solidFill>
                <a:schemeClr val="tx1">
                  <a:lumMod val="85000"/>
                  <a:lumOff val="15000"/>
                </a:schemeClr>
              </a:solidFill>
              <a:latin typeface="+mn-ea"/>
              <a:sym typeface="+mn-ea"/>
            </a:endParaRPr>
          </a:p>
        </p:txBody>
      </p:sp>
      <p:sp>
        <p:nvSpPr>
          <p:cNvPr id="1049940"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2"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投资建议：关注技术创新和商业模式创新的企业，注重风险控制和长期价值投资</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0002" name="标题 1"/>
          <p:cNvSpPr>
            <a:spLocks noGrp="1"/>
          </p:cNvSpPr>
          <p:nvPr>
            <p:ph type="title" idx="3"/>
          </p:nvPr>
        </p:nvSpPr>
        <p:spPr/>
        <p:txBody>
          <a:bodyPr>
            <a:normAutofit fontScale="96875"/>
          </a:bodyPr>
          <a:p>
            <a:r>
              <a:rPr altLang="en-US" lang="zh-CN"/>
              <a:t>行业投资热点</a:t>
            </a:r>
            <a:endParaRPr altLang="en-US" lang="zh-CN"/>
          </a:p>
        </p:txBody>
      </p:sp>
      <p:sp>
        <p:nvSpPr>
          <p:cNvPr id="105000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区块链技术：区块链技术在互联网与移动应用行业的应用逐渐受到关注，相关投资将逐渐增多。</a:t>
            </a:r>
            <a:endParaRPr altLang="zh-CN" dirty="0" lang="en-US">
              <a:solidFill>
                <a:schemeClr val="dk1">
                  <a:lumMod val="80000"/>
                  <a:lumOff val="20000"/>
                </a:schemeClr>
              </a:solidFill>
              <a:latin typeface="+mn-ea"/>
              <a:sym typeface="+mn-ea"/>
            </a:endParaRPr>
          </a:p>
        </p:txBody>
      </p:sp>
      <p:sp>
        <p:nvSpPr>
          <p:cNvPr id="105001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文本框 56"/>
          <p:cNvSpPr txBox="1"/>
          <p:nvPr>
            <p:custDataLst>
              <p:tags r:id="rId8"/>
            </p:custDataLst>
          </p:nvPr>
        </p:nvSpPr>
        <p:spPr>
          <a:xfrm>
            <a:off x="1951187" y="1469212"/>
            <a:ext cx="8598857" cy="788326"/>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人工智能技术：随着人工智能技术的不断进步，其在互联网与移动应用行业的应用前景广阔，将吸引大量投资。</a:t>
            </a:r>
            <a:endParaRPr altLang="en-US" dirty="0" lang="zh-CN">
              <a:solidFill>
                <a:schemeClr val="dk1">
                  <a:lumMod val="80000"/>
                  <a:lumOff val="20000"/>
                </a:schemeClr>
              </a:solidFill>
              <a:latin typeface="+mn-ea"/>
              <a:sym typeface="+mn-ea"/>
            </a:endParaRPr>
          </a:p>
        </p:txBody>
      </p:sp>
      <p:sp>
        <p:nvSpPr>
          <p:cNvPr id="105002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5G技术：5G技术的普及将推动互联网与移动应用行业的发展，相关投资将随之增加。</a:t>
            </a:r>
            <a:endParaRPr altLang="en-US" dirty="0" sz="1600" lang="zh-CN">
              <a:solidFill>
                <a:schemeClr val="dk1">
                  <a:lumMod val="80000"/>
                  <a:lumOff val="20000"/>
                </a:schemeClr>
              </a:solidFill>
              <a:latin typeface="+mn-ea"/>
              <a:sym typeface="+mn-ea"/>
            </a:endParaRPr>
          </a:p>
        </p:txBody>
      </p:sp>
      <p:sp>
        <p:nvSpPr>
          <p:cNvPr id="105002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云计算技术：云计算技术将为互联网与移动应用行业提供更高效、更灵活的计算资源，吸引大量投资。</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092" name="标题 1"/>
          <p:cNvSpPr>
            <a:spLocks noGrp="1"/>
          </p:cNvSpPr>
          <p:nvPr>
            <p:ph type="title" idx="3"/>
          </p:nvPr>
        </p:nvSpPr>
        <p:spPr/>
        <p:txBody>
          <a:bodyPr>
            <a:normAutofit fontScale="96875"/>
          </a:bodyPr>
          <a:p>
            <a:r>
              <a:rPr altLang="en-US" lang="zh-CN"/>
              <a:t>未来市场空间与潜力</a:t>
            </a:r>
            <a:endParaRPr altLang="en-US" lang="zh-CN"/>
          </a:p>
        </p:txBody>
      </p:sp>
      <p:sp>
        <p:nvSpPr>
          <p:cNvPr id="1050094"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2"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5G技术的普及将推动互联网与移动应用行业的发展，带来更大的市场空间。</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未来互联网与移动应用行业将更加注重用户体验，提升产品和服务质量，满足用户个性化需求。</a:t>
            </a:r>
            <a:endParaRPr dirty="0" sz="2000" err="1">
              <a:solidFill>
                <a:schemeClr val="tx1">
                  <a:lumMod val="75000"/>
                  <a:lumOff val="25000"/>
                </a:schemeClr>
              </a:solidFill>
              <a:latin typeface="+mn-ea"/>
              <a:ea typeface="+mn-ea"/>
              <a:cs typeface="+mn-ea"/>
              <a:sym typeface="+mn-lt"/>
            </a:endParaRPr>
          </a:p>
        </p:txBody>
      </p:sp>
      <p:sp>
        <p:nvSpPr>
          <p:cNvPr id="1050114"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20"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8"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政府政策的支持和引导将为互联网与移动应用行业的发展创造更加良好的环境，促进行业的可持续发展。</a:t>
            </a:r>
            <a:endParaRPr dirty="0" sz="2000" err="1">
              <a:solidFill>
                <a:schemeClr val="tx1">
                  <a:lumMod val="75000"/>
                  <a:lumOff val="25000"/>
                </a:schemeClr>
              </a:solidFill>
              <a:latin typeface="+mn-ea"/>
              <a:ea typeface="+mn-ea"/>
              <a:cs typeface="+mn-ea"/>
              <a:sym typeface="+mn-lt"/>
            </a:endParaRPr>
          </a:p>
        </p:txBody>
      </p:sp>
      <p:sp>
        <p:nvSpPr>
          <p:cNvPr id="10501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人工智能、大数据等技术的不断创新，将为互联网与移动应用行业带来更多的商业机会。</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90" name="标题 1"/>
          <p:cNvSpPr>
            <a:spLocks noGrp="1"/>
          </p:cNvSpPr>
          <p:nvPr>
            <p:ph type="title" idx="3"/>
          </p:nvPr>
        </p:nvSpPr>
        <p:spPr/>
        <p:txBody>
          <a:bodyPr>
            <a:normAutofit fontScale="96875"/>
          </a:bodyPr>
          <a:p>
            <a:r>
              <a:rPr altLang="en-US" lang="zh-CN"/>
              <a:t>投资策略与建议</a:t>
            </a:r>
            <a:endParaRPr altLang="en-US" lang="zh-CN"/>
          </a:p>
        </p:txBody>
      </p:sp>
      <p:sp>
        <p:nvSpPr>
          <p:cNvPr id="1050192"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4"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6"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8"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0"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深入研究目标公司，了解其核心竞争力</a:t>
            </a:r>
            <a:endParaRPr altLang="en-US" sz="1400" lang="zh-CN" spc="150">
              <a:solidFill>
                <a:schemeClr val="tx1"/>
              </a:solidFill>
              <a:effectLst/>
              <a:latin typeface="+mn-ea"/>
              <a:sym typeface="+mn-ea"/>
            </a:endParaRPr>
          </a:p>
        </p:txBody>
      </p:sp>
      <p:sp>
        <p:nvSpPr>
          <p:cNvPr id="1050202"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关注行业发展趋势，把握投资机会</a:t>
            </a:r>
            <a:endParaRPr altLang="en-US" dirty="0" sz="1400" lang="zh-CN" spc="150">
              <a:solidFill>
                <a:schemeClr val="tx1"/>
              </a:solidFill>
              <a:effectLst/>
              <a:latin typeface="+mn-ea"/>
              <a:sym typeface="+mn-ea"/>
            </a:endParaRPr>
          </a:p>
        </p:txBody>
      </p:sp>
      <p:sp>
        <p:nvSpPr>
          <p:cNvPr id="1050204"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多元化投资组合，降低风险</a:t>
            </a:r>
            <a:endParaRPr altLang="en-US" sz="1400" lang="zh-CN" spc="150">
              <a:solidFill>
                <a:schemeClr val="tx1"/>
              </a:solidFill>
              <a:effectLst/>
              <a:latin typeface="+mn-ea"/>
              <a:sym typeface="+mn-ea"/>
            </a:endParaRPr>
          </a:p>
        </p:txBody>
      </p:sp>
      <p:sp>
        <p:nvSpPr>
          <p:cNvPr id="1050206"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保持理性投资心态，不盲目跟风</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26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266" name="标题 14"/>
          <p:cNvSpPr>
            <a:spLocks noGrp="1"/>
          </p:cNvSpPr>
          <p:nvPr>
            <p:ph type="title" idx="4"/>
            <p:custDataLst>
              <p:tags r:id="rId2"/>
            </p:custDataLst>
          </p:nvPr>
        </p:nvSpPr>
        <p:spPr/>
        <p:txBody>
          <a:bodyPr>
            <a:normAutofit fontScale="90000"/>
          </a:bodyPr>
          <a:p>
            <a:r>
              <a:rPr altLang="en-US" dirty="0" lang="zh-CN"/>
              <a:t>互联网与移动应用行业成功案例分析</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340" name="标题 1"/>
          <p:cNvSpPr>
            <a:spLocks noGrp="1"/>
          </p:cNvSpPr>
          <p:nvPr>
            <p:ph type="title" idx="3"/>
          </p:nvPr>
        </p:nvSpPr>
        <p:spPr/>
        <p:txBody>
          <a:bodyPr>
            <a:normAutofit fontScale="96875"/>
          </a:bodyPr>
          <a:p>
            <a:r>
              <a:rPr altLang="en-US" lang="zh-CN"/>
              <a:t>典型企业案例介绍</a:t>
            </a:r>
            <a:endParaRPr altLang="en-US" lang="zh-CN"/>
          </a:p>
        </p:txBody>
      </p:sp>
      <p:sp>
        <p:nvSpPr>
          <p:cNvPr id="1050342"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4"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46"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美团：作为中国最大的外卖平台，通过互联网和移动应用技术改变了人们的餐饮消费习惯。</a:t>
            </a:r>
            <a:endParaRPr altLang="en-US" dirty="0" sz="2000" lang="zh-CN" spc="200">
              <a:solidFill>
                <a:schemeClr val="tx1">
                  <a:lumMod val="85000"/>
                  <a:lumOff val="15000"/>
                </a:schemeClr>
              </a:solidFill>
              <a:latin typeface="+mn-ea"/>
              <a:sym typeface="+mn-ea"/>
            </a:endParaRPr>
          </a:p>
        </p:txBody>
      </p:sp>
      <p:sp>
        <p:nvSpPr>
          <p:cNvPr id="1050348"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0"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52"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抖音：短视频领域的佼佼者，利用移动应用技术快速传播内容，成为现代人娱乐、社交的重要平台。</a:t>
            </a:r>
            <a:endParaRPr altLang="en-US" dirty="0" sz="2000" lang="zh-CN" spc="200">
              <a:solidFill>
                <a:schemeClr val="tx1">
                  <a:lumMod val="85000"/>
                  <a:lumOff val="15000"/>
                </a:schemeClr>
              </a:solidFill>
              <a:latin typeface="+mn-ea"/>
              <a:sym typeface="+mn-ea"/>
            </a:endParaRPr>
          </a:p>
        </p:txBody>
      </p:sp>
      <p:sp>
        <p:nvSpPr>
          <p:cNvPr id="1050354"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6"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58" name="文本框 5"/>
          <p:cNvSpPr txBox="1"/>
          <p:nvPr>
            <p:custDataLst>
              <p:tags r:id="rId9"/>
            </p:custDataLst>
          </p:nvPr>
        </p:nvSpPr>
        <p:spPr>
          <a:xfrm>
            <a:off x="6349425" y="220498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拼多多：通过社交电商模式，将传统电商与移动应用技术结合，实现了裂变式增长，成为电商行业的一匹黑马。</a:t>
            </a:r>
            <a:endParaRPr altLang="en-US" dirty="0" sz="2000" lang="zh-CN" spc="200">
              <a:solidFill>
                <a:schemeClr val="tx1">
                  <a:lumMod val="85000"/>
                  <a:lumOff val="15000"/>
                </a:schemeClr>
              </a:solidFill>
              <a:latin typeface="+mn-ea"/>
              <a:sym typeface="+mn-ea"/>
            </a:endParaRPr>
          </a:p>
        </p:txBody>
      </p:sp>
      <p:sp>
        <p:nvSpPr>
          <p:cNvPr id="1050360"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62"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64"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滴滴出行：利用大数据和移动应用技术，改变了人们的出行方式，提高了出行效率。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422" name="标题 1"/>
          <p:cNvSpPr>
            <a:spLocks noGrp="1"/>
          </p:cNvSpPr>
          <p:nvPr>
            <p:ph type="title" idx="3"/>
          </p:nvPr>
        </p:nvSpPr>
        <p:spPr/>
        <p:txBody>
          <a:bodyPr>
            <a:normAutofit fontScale="96875"/>
          </a:bodyPr>
          <a:p>
            <a:r>
              <a:rPr altLang="en-US" lang="zh-CN"/>
              <a:t>成功经验与启示</a:t>
            </a:r>
            <a:endParaRPr altLang="en-US" lang="zh-CN"/>
          </a:p>
        </p:txBody>
      </p:sp>
      <p:sp>
        <p:nvSpPr>
          <p:cNvPr id="1050424"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抓住用户需求，不断创新产品和服务</a:t>
            </a:r>
            <a:endParaRPr altLang="en-US" dirty="0" sz="1200" lang="zh-CN" spc="150">
              <a:solidFill>
                <a:schemeClr val="tx1">
                  <a:lumMod val="65000"/>
                  <a:lumOff val="35000"/>
                </a:schemeClr>
              </a:solidFill>
              <a:latin typeface="+mn-ea"/>
              <a:sym typeface="+mn-ea"/>
            </a:endParaRPr>
          </a:p>
        </p:txBody>
      </p:sp>
      <p:sp>
        <p:nvSpPr>
          <p:cNvPr id="1050426"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注重数据驱动，优化用户体验和商业模式</a:t>
            </a:r>
            <a:endParaRPr altLang="en-US" dirty="0" sz="1200" lang="zh-CN" spc="150">
              <a:solidFill>
                <a:schemeClr val="tx1">
                  <a:lumMod val="65000"/>
                  <a:lumOff val="35000"/>
                </a:schemeClr>
              </a:solidFill>
              <a:latin typeface="+mn-ea"/>
              <a:sym typeface="+mn-ea"/>
            </a:endParaRPr>
          </a:p>
        </p:txBody>
      </p:sp>
      <p:sp>
        <p:nvSpPr>
          <p:cNvPr id="1050428"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建立强大的品牌和生态系统，提升用户粘性和忠诚度</a:t>
            </a:r>
            <a:endParaRPr altLang="en-US" dirty="0" sz="1200" lang="zh-CN" spc="150">
              <a:solidFill>
                <a:schemeClr val="tx1">
                  <a:lumMod val="65000"/>
                  <a:lumOff val="35000"/>
                </a:schemeClr>
              </a:solidFill>
              <a:latin typeface="+mn-ea"/>
              <a:sym typeface="+mn-ea"/>
            </a:endParaRPr>
          </a:p>
        </p:txBody>
      </p:sp>
      <p:sp>
        <p:nvSpPr>
          <p:cNvPr id="1050430"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持续投资研发，保持技术领先优势和竞争优势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88" name="标题 1"/>
          <p:cNvSpPr>
            <a:spLocks noGrp="1"/>
          </p:cNvSpPr>
          <p:nvPr>
            <p:ph type="title" idx="3"/>
          </p:nvPr>
        </p:nvSpPr>
        <p:spPr/>
        <p:txBody>
          <a:bodyPr>
            <a:normAutofit fontScale="96875"/>
          </a:bodyPr>
          <a:p>
            <a:r>
              <a:rPr altLang="en-US" lang="zh-CN"/>
              <a:t>案例分析方法论</a:t>
            </a:r>
            <a:endParaRPr altLang="en-US" lang="zh-CN"/>
          </a:p>
        </p:txBody>
      </p:sp>
      <p:sp>
        <p:nvSpPr>
          <p:cNvPr id="1050490"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92"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94"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96"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98"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00"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02"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04"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06"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08"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10"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12"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14"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16"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18"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20"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22"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24"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26" name="正文"/>
          <p:cNvSpPr txBox="1"/>
          <p:nvPr>
            <p:custDataLst>
              <p:tags r:id="rId26"/>
            </p:custDataLst>
          </p:nvPr>
        </p:nvSpPr>
        <p:spPr>
          <a:xfrm>
            <a:off x="608330" y="3703561"/>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案例选择：选择具有代表性的互联网与移动应用行业成功案例</a:t>
            </a:r>
            <a:endParaRPr altLang="en-US" dirty="0" sz="1200" lang="zh-CN" spc="150">
              <a:solidFill>
                <a:schemeClr val="tx1">
                  <a:lumMod val="65000"/>
                  <a:lumOff val="35000"/>
                </a:schemeClr>
              </a:solidFill>
              <a:latin typeface="+mn-ea"/>
              <a:sym typeface="+mn-ea"/>
            </a:endParaRPr>
          </a:p>
        </p:txBody>
      </p:sp>
      <p:sp>
        <p:nvSpPr>
          <p:cNvPr id="1050528"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结论总结：总结案例的成功经验，为投资和创业提供参考和借鉴</a:t>
            </a:r>
            <a:endParaRPr altLang="en-US" dirty="0" sz="1200" lang="zh-CN" spc="150">
              <a:solidFill>
                <a:schemeClr val="tx1">
                  <a:lumMod val="65000"/>
                  <a:lumOff val="35000"/>
                </a:schemeClr>
              </a:solidFill>
              <a:latin typeface="+mn-ea"/>
              <a:sym typeface="+mn-ea"/>
            </a:endParaRPr>
          </a:p>
        </p:txBody>
      </p:sp>
      <p:sp>
        <p:nvSpPr>
          <p:cNvPr id="1050530" name="正文"/>
          <p:cNvSpPr txBox="1"/>
          <p:nvPr>
            <p:custDataLst>
              <p:tags r:id="rId28"/>
            </p:custDataLst>
          </p:nvPr>
        </p:nvSpPr>
        <p:spPr>
          <a:xfrm>
            <a:off x="7063330" y="158021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数据分析：对收集到的数据进行分析，挖掘其成功因素和商业模式</a:t>
            </a:r>
            <a:endParaRPr altLang="en-US" dirty="0" sz="1200" lang="zh-CN" spc="150">
              <a:solidFill>
                <a:schemeClr val="tx1">
                  <a:lumMod val="65000"/>
                  <a:lumOff val="35000"/>
                </a:schemeClr>
              </a:solidFill>
              <a:latin typeface="+mn-ea"/>
              <a:sym typeface="+mn-ea"/>
            </a:endParaRPr>
          </a:p>
        </p:txBody>
      </p:sp>
      <p:sp>
        <p:nvSpPr>
          <p:cNvPr id="1050532" name="正文"/>
          <p:cNvSpPr txBox="1"/>
          <p:nvPr>
            <p:custDataLst>
              <p:tags r:id="rId29"/>
            </p:custDataLst>
          </p:nvPr>
        </p:nvSpPr>
        <p:spPr>
          <a:xfrm>
            <a:off x="2964336" y="158021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数据收集：收集相关数据和信息，包括用户规模、活跃度、收入等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90" name="标题 1"/>
          <p:cNvSpPr>
            <a:spLocks noGrp="1"/>
          </p:cNvSpPr>
          <p:nvPr>
            <p:ph type="title" idx="3"/>
          </p:nvPr>
        </p:nvSpPr>
        <p:spPr/>
        <p:txBody>
          <a:bodyPr>
            <a:normAutofit fontScale="96875"/>
          </a:bodyPr>
          <a:p>
            <a:r>
              <a:rPr altLang="en-US" lang="zh-CN"/>
              <a:t>案例应用价值评估</a:t>
            </a:r>
            <a:endParaRPr altLang="en-US" lang="zh-CN"/>
          </a:p>
        </p:txBody>
      </p:sp>
      <p:sp>
        <p:nvSpPr>
          <p:cNvPr id="1050592"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4"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6"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8"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案例应用效果：提升用户体验、增加用户黏性、提高企业效益等</a:t>
            </a:r>
            <a:endParaRPr altLang="zh-CN" dirty="0" lang="en-US">
              <a:solidFill>
                <a:schemeClr val="dk1">
                  <a:lumMod val="80000"/>
                  <a:lumOff val="20000"/>
                </a:schemeClr>
              </a:solidFill>
              <a:latin typeface="+mn-ea"/>
              <a:sym typeface="+mn-ea"/>
            </a:endParaRPr>
          </a:p>
        </p:txBody>
      </p:sp>
      <p:sp>
        <p:nvSpPr>
          <p:cNvPr id="1050600"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2"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4"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6"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案例选择标准：具有代表性、可复制性和可持续性</a:t>
            </a:r>
            <a:endParaRPr altLang="en-US" dirty="0" lang="zh-CN">
              <a:solidFill>
                <a:schemeClr val="dk1">
                  <a:lumMod val="80000"/>
                  <a:lumOff val="20000"/>
                </a:schemeClr>
              </a:solidFill>
              <a:latin typeface="+mn-ea"/>
              <a:sym typeface="+mn-ea"/>
            </a:endParaRPr>
          </a:p>
        </p:txBody>
      </p:sp>
      <p:sp>
        <p:nvSpPr>
          <p:cNvPr id="1050608"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10"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12"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14"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案例应用领域：电商、社交、金融、教育等</a:t>
            </a:r>
            <a:endParaRPr altLang="en-US" dirty="0" lang="zh-CN">
              <a:solidFill>
                <a:schemeClr val="dk1">
                  <a:lumMod val="80000"/>
                  <a:lumOff val="20000"/>
                </a:schemeClr>
              </a:solidFill>
              <a:latin typeface="+mn-ea"/>
              <a:sym typeface="+mn-ea"/>
            </a:endParaRPr>
          </a:p>
        </p:txBody>
      </p:sp>
      <p:sp>
        <p:nvSpPr>
          <p:cNvPr id="1050616"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18"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20"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22"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案例应用前景：未来发展趋势、潜在市场空间、创新点等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680"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682" name="标题 14"/>
          <p:cNvSpPr>
            <a:spLocks noGrp="1"/>
          </p:cNvSpPr>
          <p:nvPr>
            <p:ph type="title" idx="4"/>
            <p:custDataLst>
              <p:tags r:id="rId2"/>
            </p:custDataLst>
          </p:nvPr>
        </p:nvSpPr>
        <p:spPr/>
        <p:txBody>
          <a:bodyPr>
            <a:normAutofit fontScale="90000"/>
          </a:bodyPr>
          <a:p>
            <a:r>
              <a:rPr altLang="en-US" dirty="0" lang="zh-CN"/>
              <a:t>互联网与移动应用行业未来发展展望</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756" name="标题 1"/>
          <p:cNvSpPr>
            <a:spLocks noGrp="1"/>
          </p:cNvSpPr>
          <p:nvPr>
            <p:ph type="title" idx="3"/>
          </p:nvPr>
        </p:nvSpPr>
        <p:spPr/>
        <p:txBody>
          <a:bodyPr>
            <a:normAutofit fontScale="96875"/>
          </a:bodyPr>
          <a:p>
            <a:r>
              <a:rPr altLang="en-US" lang="zh-CN"/>
              <a:t>技术创新驱动发展</a:t>
            </a:r>
            <a:endParaRPr altLang="en-US" lang="zh-CN"/>
          </a:p>
        </p:txBody>
      </p:sp>
      <p:sp>
        <p:nvSpPr>
          <p:cNvPr id="1050758"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5G、物联网等技术的普及将推动互联网与移动应用行业的发展</a:t>
            </a:r>
            <a:endParaRPr altLang="en-US" dirty="0" sz="1200" lang="zh-CN" spc="150">
              <a:solidFill>
                <a:schemeClr val="tx1">
                  <a:lumMod val="65000"/>
                  <a:lumOff val="35000"/>
                </a:schemeClr>
              </a:solidFill>
              <a:latin typeface="+mn-ea"/>
              <a:sym typeface="+mn-ea"/>
            </a:endParaRPr>
          </a:p>
        </p:txBody>
      </p:sp>
      <p:sp>
        <p:nvSpPr>
          <p:cNvPr id="1050760"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人工智能、大数据等新兴技术将为行业带来更多创新和变革</a:t>
            </a:r>
            <a:endParaRPr altLang="en-US" dirty="0" sz="1200" lang="zh-CN" spc="150">
              <a:solidFill>
                <a:schemeClr val="tx1">
                  <a:lumMod val="65000"/>
                  <a:lumOff val="35000"/>
                </a:schemeClr>
              </a:solidFill>
              <a:latin typeface="+mn-ea"/>
              <a:sym typeface="+mn-ea"/>
            </a:endParaRPr>
          </a:p>
        </p:txBody>
      </p:sp>
      <p:sp>
        <p:nvSpPr>
          <p:cNvPr id="1050762"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云计算、边缘计算等技术将进一步提升互联网与移动应用行业的效率和性能</a:t>
            </a:r>
            <a:endParaRPr altLang="en-US" dirty="0" sz="1200" lang="zh-CN" spc="150">
              <a:solidFill>
                <a:schemeClr val="tx1">
                  <a:lumMod val="65000"/>
                  <a:lumOff val="35000"/>
                </a:schemeClr>
              </a:solidFill>
              <a:latin typeface="+mn-ea"/>
              <a:sym typeface="+mn-ea"/>
            </a:endParaRPr>
          </a:p>
        </p:txBody>
      </p:sp>
      <p:sp>
        <p:nvSpPr>
          <p:cNvPr id="1050764"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区块链技术将为互联网与移动应用行业带来更多安全和信任保障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822" name="标题 1"/>
          <p:cNvSpPr>
            <a:spLocks noGrp="1"/>
          </p:cNvSpPr>
          <p:nvPr>
            <p:ph type="title" idx="3"/>
          </p:nvPr>
        </p:nvSpPr>
        <p:spPr/>
        <p:txBody>
          <a:bodyPr>
            <a:normAutofit fontScale="96875"/>
          </a:bodyPr>
          <a:p>
            <a:r>
              <a:rPr altLang="en-US" lang="zh-CN"/>
              <a:t>跨界融合拓展市场</a:t>
            </a:r>
            <a:endParaRPr altLang="en-US" lang="zh-CN"/>
          </a:p>
        </p:txBody>
      </p:sp>
      <p:sp>
        <p:nvSpPr>
          <p:cNvPr id="105082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2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2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3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跨界融合将促进互联网与移动应用行业的技术创新和商业模式创新。</a:t>
            </a:r>
            <a:endParaRPr altLang="zh-CN" dirty="0" lang="en-US">
              <a:solidFill>
                <a:schemeClr val="dk1">
                  <a:lumMod val="80000"/>
                  <a:lumOff val="20000"/>
                </a:schemeClr>
              </a:solidFill>
              <a:latin typeface="+mn-ea"/>
              <a:sym typeface="+mn-ea"/>
            </a:endParaRPr>
          </a:p>
        </p:txBody>
      </p:sp>
      <p:sp>
        <p:nvSpPr>
          <p:cNvPr id="105083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3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3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3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互联网与移动应用行业将与更多传统行业进行跨界融合，拓展市场空间。</a:t>
            </a:r>
            <a:endParaRPr altLang="en-US" dirty="0" lang="zh-CN">
              <a:solidFill>
                <a:schemeClr val="dk1">
                  <a:lumMod val="80000"/>
                  <a:lumOff val="20000"/>
                </a:schemeClr>
              </a:solidFill>
              <a:latin typeface="+mn-ea"/>
              <a:sym typeface="+mn-ea"/>
            </a:endParaRPr>
          </a:p>
        </p:txBody>
      </p:sp>
      <p:sp>
        <p:nvSpPr>
          <p:cNvPr id="105084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4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4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4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未来将出现更多创新的移动应用场景，如智能家居、车联网等。</a:t>
            </a:r>
            <a:endParaRPr altLang="en-US" dirty="0" lang="zh-CN">
              <a:solidFill>
                <a:schemeClr val="dk1">
                  <a:lumMod val="80000"/>
                  <a:lumOff val="20000"/>
                </a:schemeClr>
              </a:solidFill>
              <a:latin typeface="+mn-ea"/>
              <a:sym typeface="+mn-ea"/>
            </a:endParaRPr>
          </a:p>
        </p:txBody>
      </p:sp>
      <p:sp>
        <p:nvSpPr>
          <p:cNvPr id="105084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5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5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5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跨界融合将推动行业的竞争格局变化，加速行业洗牌和整合。</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912" name="标题 1"/>
          <p:cNvSpPr>
            <a:spLocks noGrp="1"/>
          </p:cNvSpPr>
          <p:nvPr>
            <p:ph type="title" idx="3"/>
          </p:nvPr>
        </p:nvSpPr>
        <p:spPr/>
        <p:txBody>
          <a:bodyPr>
            <a:normAutofit fontScale="96875"/>
          </a:bodyPr>
          <a:p>
            <a:r>
              <a:rPr altLang="en-US" lang="zh-CN"/>
              <a:t>用户体验优化升级</a:t>
            </a:r>
            <a:endParaRPr altLang="en-US" lang="zh-CN"/>
          </a:p>
        </p:txBody>
      </p:sp>
      <p:sp>
        <p:nvSpPr>
          <p:cNvPr id="1050914"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内容介绍：随着互联网与移动应用行业的不断发展，用户体验优化升级成为行业未来发展的重要趋势。</a:t>
            </a:r>
            <a:endParaRPr altLang="en-US" dirty="0" sz="1200" lang="zh-CN" spc="150">
              <a:solidFill>
                <a:schemeClr val="tx1">
                  <a:lumMod val="85000"/>
                  <a:lumOff val="15000"/>
                </a:schemeClr>
              </a:solidFill>
              <a:latin typeface="+mn-ea"/>
              <a:sym typeface="+mn-ea"/>
            </a:endParaRPr>
          </a:p>
        </p:txBody>
      </p:sp>
      <p:sp>
        <p:nvSpPr>
          <p:cNvPr id="1050916"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18"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20"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用户体验的重要性：良好的用户体验能够提高用户粘性和忠诚度，促进产品的普及和推广。</a:t>
            </a:r>
            <a:endParaRPr altLang="en-US" dirty="0" sz="1200" lang="zh-CN" spc="150">
              <a:solidFill>
                <a:schemeClr val="tx1">
                  <a:lumMod val="85000"/>
                  <a:lumOff val="15000"/>
                </a:schemeClr>
              </a:solidFill>
              <a:latin typeface="+mn-ea"/>
              <a:sym typeface="+mn-ea"/>
            </a:endParaRPr>
          </a:p>
        </p:txBody>
      </p:sp>
      <p:sp>
        <p:nvSpPr>
          <p:cNvPr id="1050922"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24"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26"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用户体验优化的方向：包括界面设计、操作流程、性能优化等方面，以提高用户的使用体验。</a:t>
            </a:r>
            <a:endParaRPr altLang="en-US" dirty="0" sz="1200" lang="zh-CN" spc="150">
              <a:solidFill>
                <a:schemeClr val="tx1">
                  <a:lumMod val="85000"/>
                  <a:lumOff val="15000"/>
                </a:schemeClr>
              </a:solidFill>
              <a:latin typeface="+mn-ea"/>
              <a:sym typeface="+mn-ea"/>
            </a:endParaRPr>
          </a:p>
        </p:txBody>
      </p:sp>
      <p:sp>
        <p:nvSpPr>
          <p:cNvPr id="1050928"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30"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32"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用户体验升级的案例：如微信小程序的发展，通过不断优化用户体验，实现了快速普及和发展。</a:t>
            </a:r>
            <a:endParaRPr altLang="en-US" dirty="0" sz="1200" lang="zh-CN" spc="150">
              <a:solidFill>
                <a:schemeClr val="tx1">
                  <a:lumMod val="85000"/>
                  <a:lumOff val="15000"/>
                </a:schemeClr>
              </a:solidFill>
              <a:latin typeface="+mn-ea"/>
              <a:sym typeface="+mn-ea"/>
            </a:endParaRPr>
          </a:p>
        </p:txBody>
      </p:sp>
      <p:sp>
        <p:nvSpPr>
          <p:cNvPr id="1050934"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36"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994" name="标题 1"/>
          <p:cNvSpPr>
            <a:spLocks noGrp="1"/>
          </p:cNvSpPr>
          <p:nvPr>
            <p:ph type="title" idx="3"/>
          </p:nvPr>
        </p:nvSpPr>
        <p:spPr/>
        <p:txBody>
          <a:bodyPr>
            <a:normAutofit fontScale="96875"/>
          </a:bodyPr>
          <a:p>
            <a:r>
              <a:rPr altLang="en-US" lang="zh-CN"/>
              <a:t>社会责任与可持续发展</a:t>
            </a:r>
            <a:endParaRPr altLang="en-US" lang="zh-CN"/>
          </a:p>
        </p:txBody>
      </p:sp>
      <p:sp>
        <p:nvSpPr>
          <p:cNvPr id="105099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2"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互联网与移动应用行业将积极参与社会公益事业，推动社会进步和发展。</a:t>
            </a:r>
            <a:endParaRPr altLang="zh-CN" dirty="0" lang="en-US">
              <a:solidFill>
                <a:schemeClr val="dk1">
                  <a:lumMod val="80000"/>
                  <a:lumOff val="20000"/>
                </a:schemeClr>
              </a:solidFill>
              <a:latin typeface="+mn-ea"/>
              <a:sym typeface="+mn-ea"/>
            </a:endParaRPr>
          </a:p>
        </p:txBody>
      </p:sp>
      <p:sp>
        <p:nvSpPr>
          <p:cNvPr id="105100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互联网企业将更加注重可持续发展，推动绿色技术的研发和应用。</a:t>
            </a:r>
            <a:endParaRPr altLang="en-US" dirty="0" lang="zh-CN">
              <a:solidFill>
                <a:schemeClr val="dk1">
                  <a:lumMod val="80000"/>
                  <a:lumOff val="20000"/>
                </a:schemeClr>
              </a:solidFill>
              <a:latin typeface="+mn-ea"/>
              <a:sym typeface="+mn-ea"/>
            </a:endParaRPr>
          </a:p>
        </p:txBody>
      </p:sp>
      <p:sp>
        <p:nvSpPr>
          <p:cNvPr id="105101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8"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移动应用行业将更加关注用户隐私保护和数据安全，加强个人信息保护。</a:t>
            </a:r>
            <a:endParaRPr altLang="en-US" dirty="0" lang="zh-CN">
              <a:solidFill>
                <a:schemeClr val="dk1">
                  <a:lumMod val="80000"/>
                  <a:lumOff val="20000"/>
                </a:schemeClr>
              </a:solidFill>
              <a:latin typeface="+mn-ea"/>
              <a:sym typeface="+mn-ea"/>
            </a:endParaRPr>
          </a:p>
        </p:txBody>
      </p:sp>
      <p:sp>
        <p:nvSpPr>
          <p:cNvPr id="105102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2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2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2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行业将加强自律和规范，推动公平竞争和良性发展，维护市场秩序。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1084"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086"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5*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5*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5*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5*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5*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5*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5*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SLIDE_ID" val="custom2023027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5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1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9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4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41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4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6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64.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2024-01-06T04:04:18Z</dcterms:created>
  <dcterms:modified xsi:type="dcterms:W3CDTF">2024-01-06T04:04:18Z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5ea89f84238846d899bc38bd790130a0_21</vt:lpwstr>
  </property>
</Properties>
</file>