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895" r:id="rId1"/>
    <p:sldMasterId id="2147490932" r:id="rId2"/>
  </p:sldMasterIdLst>
  <p:notesMasterIdLst>
    <p:notesMasterId r:id="rId3"/>
  </p:notesMasterIdLst>
  <p:sldIdLst>
    <p:sldId id="3578" r:id="rId4"/>
    <p:sldId id="3583" r:id="rId5"/>
    <p:sldId id="3588" r:id="rId6"/>
    <p:sldId id="3593" r:id="rId7"/>
    <p:sldId id="3600" r:id="rId9"/>
    <p:sldId id="3603" r:id="rId10"/>
    <p:sldId id="3606" r:id="rId11"/>
    <p:sldId id="3609" r:id="rId12"/>
    <p:sldId id="3613" r:id="rId13"/>
    <p:sldId id="3620" r:id="rId15"/>
    <p:sldId id="3623" r:id="rId16"/>
    <p:sldId id="3626" r:id="rId17"/>
    <p:sldId id="3629" r:id="rId18"/>
    <p:sldId id="3633" r:id="rId19"/>
    <p:sldId id="3640" r:id="rId21"/>
    <p:sldId id="3643" r:id="rId22"/>
    <p:sldId id="3646" r:id="rId23"/>
    <p:sldId id="3649" r:id="rId24"/>
    <p:sldId id="3653" r:id="rId25"/>
    <p:sldId id="3660" r:id="rId27"/>
    <p:sldId id="3663" r:id="rId28"/>
    <p:sldId id="3666" r:id="rId29"/>
    <p:sldId id="3669" r:id="rId30"/>
    <p:sldId id="3673" r:id="rId31"/>
    <p:sldId id="3680" r:id="rId33"/>
    <p:sldId id="3683" r:id="rId34"/>
    <p:sldId id="368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96" r:id="rId1"/>
    <p:sldLayoutId id="2147490897" r:id="rId2"/>
    <p:sldLayoutId id="2147490898" r:id="rId3"/>
    <p:sldLayoutId id="2147490899" r:id="rId4"/>
    <p:sldLayoutId id="2147490900" r:id="rId5"/>
    <p:sldLayoutId id="2147490901" r:id="rId6"/>
    <p:sldLayoutId id="2147490902" r:id="rId7"/>
    <p:sldLayoutId id="2147490903" r:id="rId8"/>
    <p:sldLayoutId id="2147490904" r:id="rId9"/>
    <p:sldLayoutId id="2147490905" r:id="rId10"/>
    <p:sldLayoutId id="21474909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933" r:id="rId1"/>
    <p:sldLayoutId id="2147490934" r:id="rId2"/>
    <p:sldLayoutId id="2147490935" r:id="rId3"/>
    <p:sldLayoutId id="2147490936" r:id="rId4"/>
    <p:sldLayoutId id="2147490937" r:id="rId5"/>
    <p:sldLayoutId id="2147490938" r:id="rId6"/>
    <p:sldLayoutId id="2147490939" r:id="rId7"/>
    <p:sldLayoutId id="2147490940" r:id="rId8"/>
    <p:sldLayoutId id="2147490941" r:id="rId9"/>
    <p:sldLayoutId id="2147490942" r:id="rId10"/>
    <p:sldLayoutId id="21474909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邮电通信服务行业的成就与展望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邮电通信服务行业的成就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邮电通信服务行业的展望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邮电通信服务行业的挑战与机遇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邮电通信服务行业的政策建议与措施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邮电通信服务行业的成就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895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增长速度：近年来，邮电通信服务行业保持快速增长，成为全球最大的通信市场之一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行业规模：邮电通信服务行业规模庞大，包括邮政、电信、移动通信等多个领域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用户规模：中国邮电通信服务行业拥有庞大的用户群体，包括固定电话、移动电话、互联网等各类用户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业务种类：邮电通信服务行业业务种类繁多，包括语音通话、短信、互联网接入、增值服务等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行业技术创新</a:t>
            </a:r>
            <a:endParaRPr altLang="en-US" lang="zh-CN"/>
          </a:p>
        </p:txBody>
      </p:sp>
      <p:sp>
        <p:nvSpPr>
          <p:cNvPr id="104900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物联网、人工智能等前沿技术的探索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创新驱动发展的战略引领作用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5G技术的推广和应用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云计算、大数据等新兴技术的应用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行业应用拓展</a:t>
            </a:r>
            <a:endParaRPr altLang="en-US" lang="zh-CN"/>
          </a:p>
        </p:txBody>
      </p:sp>
      <p:sp>
        <p:nvSpPr>
          <p:cNvPr id="1049066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行业应用对于社会经济的影响不断增强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76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行业应用的技术不断创新和发展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邮电通信服务在各行业中的普及程度不断提高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8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行业应用范围不断扩大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行业国际竞争力</a:t>
            </a:r>
            <a:endParaRPr altLang="en-US" lang="zh-CN"/>
          </a:p>
        </p:txBody>
      </p:sp>
      <p:sp>
        <p:nvSpPr>
          <p:cNvPr id="1049128" name="Freeform 27"/>
          <p:cNvSpPr/>
          <p:nvPr>
            <p:custDataLst>
              <p:tags r:id="rId1"/>
            </p:custDataLst>
          </p:nvPr>
        </p:nvSpPr>
        <p:spPr bwMode="auto">
          <a:xfrm>
            <a:off x="671180" y="5966548"/>
            <a:ext cx="187635" cy="172459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130" name="矩形: 圆角 32"/>
          <p:cNvSpPr/>
          <p:nvPr>
            <p:custDataLst>
              <p:tags r:id="rId2"/>
            </p:custDataLst>
          </p:nvPr>
        </p:nvSpPr>
        <p:spPr>
          <a:xfrm flipH="1">
            <a:off x="799703" y="1452880"/>
            <a:ext cx="2216110" cy="477616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2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71180" y="5164715"/>
            <a:ext cx="2191766" cy="90712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134" name="正文"/>
          <p:cNvSpPr txBox="1"/>
          <p:nvPr>
            <p:custDataLst>
              <p:tags r:id="rId4"/>
            </p:custDataLst>
          </p:nvPr>
        </p:nvSpPr>
        <p:spPr>
          <a:xfrm>
            <a:off x="933342" y="1543038"/>
            <a:ext cx="1949035" cy="360211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全球通信网络建设：中国邮电通信服务行业在全球通信网络建设方面取得了显著成就，包括5G网络、光纤网络、卫星通信等。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36" name="标题"/>
          <p:cNvSpPr txBox="1"/>
          <p:nvPr>
            <p:custDataLst>
              <p:tags r:id="rId5"/>
            </p:custDataLst>
          </p:nvPr>
        </p:nvSpPr>
        <p:spPr>
          <a:xfrm>
            <a:off x="740237" y="5213951"/>
            <a:ext cx="2095440" cy="6611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38" name="Freeform 27"/>
          <p:cNvSpPr/>
          <p:nvPr>
            <p:custDataLst>
              <p:tags r:id="rId6"/>
            </p:custDataLst>
          </p:nvPr>
        </p:nvSpPr>
        <p:spPr bwMode="auto">
          <a:xfrm>
            <a:off x="3503812" y="5966548"/>
            <a:ext cx="187635" cy="172459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140" name="矩形: 圆角 38"/>
          <p:cNvSpPr/>
          <p:nvPr>
            <p:custDataLst>
              <p:tags r:id="rId7"/>
            </p:custDataLst>
          </p:nvPr>
        </p:nvSpPr>
        <p:spPr>
          <a:xfrm flipH="1">
            <a:off x="3632336" y="1452880"/>
            <a:ext cx="2216110" cy="477616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03812" y="5164715"/>
            <a:ext cx="2191766" cy="90712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144" name="正文"/>
          <p:cNvSpPr txBox="1"/>
          <p:nvPr>
            <p:custDataLst>
              <p:tags r:id="rId9"/>
            </p:custDataLst>
          </p:nvPr>
        </p:nvSpPr>
        <p:spPr>
          <a:xfrm>
            <a:off x="3765974" y="1543038"/>
            <a:ext cx="1949035" cy="3602111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电信业务发展：中国邮电通信服务行业在电信业务方面的发展迅速，包括移动通信、固定电话、互联网接入等，业务覆盖范围广泛。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46" name="标题"/>
          <p:cNvSpPr txBox="1"/>
          <p:nvPr>
            <p:custDataLst>
              <p:tags r:id="rId10"/>
            </p:custDataLst>
          </p:nvPr>
        </p:nvSpPr>
        <p:spPr>
          <a:xfrm>
            <a:off x="3572869" y="5213951"/>
            <a:ext cx="2095440" cy="6611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48" name="Freeform 27"/>
          <p:cNvSpPr/>
          <p:nvPr>
            <p:custDataLst>
              <p:tags r:id="rId11"/>
            </p:custDataLst>
          </p:nvPr>
        </p:nvSpPr>
        <p:spPr bwMode="auto">
          <a:xfrm>
            <a:off x="6336444" y="5966548"/>
            <a:ext cx="187635" cy="172459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150" name="矩形: 圆角 68"/>
          <p:cNvSpPr/>
          <p:nvPr>
            <p:custDataLst>
              <p:tags r:id="rId12"/>
            </p:custDataLst>
          </p:nvPr>
        </p:nvSpPr>
        <p:spPr>
          <a:xfrm flipH="1">
            <a:off x="6464968" y="1452880"/>
            <a:ext cx="2216110" cy="477616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2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6444" y="5164715"/>
            <a:ext cx="2191766" cy="90712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154" name="正文"/>
          <p:cNvSpPr txBox="1"/>
          <p:nvPr>
            <p:custDataLst>
              <p:tags r:id="rId14"/>
            </p:custDataLst>
          </p:nvPr>
        </p:nvSpPr>
        <p:spPr>
          <a:xfrm>
            <a:off x="6598607" y="1543038"/>
            <a:ext cx="1949035" cy="3602111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国际化进程：中国邮电通信服务行业在国际化进程中取得了重要进展，包括与国际电信组织的合作、参与国际标准制定等，提升了行业的国际竞争力。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56" name="标题"/>
          <p:cNvSpPr txBox="1"/>
          <p:nvPr>
            <p:custDataLst>
              <p:tags r:id="rId15"/>
            </p:custDataLst>
          </p:nvPr>
        </p:nvSpPr>
        <p:spPr>
          <a:xfrm>
            <a:off x="6405502" y="5213951"/>
            <a:ext cx="2095440" cy="6611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58" name="Freeform 27"/>
          <p:cNvSpPr/>
          <p:nvPr>
            <p:custDataLst>
              <p:tags r:id="rId16"/>
            </p:custDataLst>
          </p:nvPr>
        </p:nvSpPr>
        <p:spPr bwMode="auto">
          <a:xfrm>
            <a:off x="9169076" y="5966548"/>
            <a:ext cx="187635" cy="172459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160" name="矩形: 圆角 74"/>
          <p:cNvSpPr/>
          <p:nvPr>
            <p:custDataLst>
              <p:tags r:id="rId17"/>
            </p:custDataLst>
          </p:nvPr>
        </p:nvSpPr>
        <p:spPr>
          <a:xfrm flipH="1">
            <a:off x="9298239" y="1452880"/>
            <a:ext cx="2216110" cy="477616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2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169076" y="5164715"/>
            <a:ext cx="2191766" cy="90712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164" name="正文"/>
          <p:cNvSpPr txBox="1"/>
          <p:nvPr>
            <p:custDataLst>
              <p:tags r:id="rId19"/>
            </p:custDataLst>
          </p:nvPr>
        </p:nvSpPr>
        <p:spPr>
          <a:xfrm>
            <a:off x="9431239" y="1543038"/>
            <a:ext cx="1949035" cy="3602111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500"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技术创新与研发：中国邮电通信服务行业在技术创新和研发方面不断投入，推动了一系列新技术的发展和应用，如人工智能、大数据、云计算等，进一步提高了行业的国际竞争力。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66" name="标题"/>
          <p:cNvSpPr txBox="1"/>
          <p:nvPr>
            <p:custDataLst>
              <p:tags r:id="rId20"/>
            </p:custDataLst>
          </p:nvPr>
        </p:nvSpPr>
        <p:spPr>
          <a:xfrm>
            <a:off x="9238773" y="5213951"/>
            <a:ext cx="2095440" cy="6611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邮电通信服务行业的展望</a:t>
            </a:r>
            <a:endParaRPr altLang="en-US" lang="zh-CN"/>
          </a:p>
        </p:txBody>
      </p:sp>
      <p:sp>
        <p:nvSpPr>
          <p:cNvPr id="104920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5G技术的推广与应用</a:t>
            </a:r>
            <a:endParaRPr altLang="en-US" lang="zh-CN"/>
          </a:p>
        </p:txBody>
      </p:sp>
      <p:sp>
        <p:nvSpPr>
          <p:cNvPr id="104926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5G技术在邮电通信服务行业的应用场景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5G技术的定义和特点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5G技术对邮电通信服务行业的影响和变革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5G技术的未来发展趋势和展望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云计算、大数据、人工智能等技术的融合发展</a:t>
            </a:r>
            <a:endParaRPr altLang="en-US" lang="zh-CN"/>
          </a:p>
        </p:txBody>
      </p:sp>
      <p:sp>
        <p:nvSpPr>
          <p:cNvPr id="104931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人工智能技术：提升邮电通信服务行业的智能化水平，实现语音识别、图像识别、自然语言处理等功能，提高用户体验和服务效率。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33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7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融合发展：将云计算、大数据和人工智能等技术融合应用，推动邮电通信服务行业向智能化、网络化、数字化方向发展，为用户提供更加便捷、高效、智能的服务。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云计算技术：提供高效、灵活和可靠的计算服务，推动邮电通信服务行业向数字化转型。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33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大数据技术：实现数据采集、存储、分析和挖掘，为邮电通信服务行业提供精准的用户行为预测和个性化服务。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物联网、边缘计算等新兴技术的拓展应用</a:t>
            </a:r>
            <a:endParaRPr altLang="en-US" lang="zh-CN"/>
          </a:p>
        </p:txBody>
      </p:sp>
      <p:sp>
        <p:nvSpPr>
          <p:cNvPr id="10493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物联网技术：实现万物互联，提升邮电通信服务效率和质量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边缘计算技术：降低网络延迟，提升数据处理和传输速度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拓展应用：在智能家居、智慧城市等领域的应用前景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挑战与机遇：克服技术难题，抓住发展机遇，推动邮电通信服务行业创新发展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行业监管政策的调整与完善</a:t>
            </a:r>
            <a:endParaRPr altLang="en-US" lang="zh-CN"/>
          </a:p>
        </p:txBody>
      </p:sp>
      <p:sp>
        <p:nvSpPr>
          <p:cNvPr id="104943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监管政策的调整：适应行业发展需求，加强监管力度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完善监管政策：提高监管效率，保障消费者权益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促进竞争与创新：鼓励企业创新，提高服务质量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推动行业可持续发展：加强环保意识，推动绿色发展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邮电通信服务行业的挑战与机遇</a:t>
            </a:r>
            <a:endParaRPr altLang="en-US" lang="zh-CN"/>
          </a:p>
        </p:txBody>
      </p:sp>
      <p:sp>
        <p:nvSpPr>
          <p:cNvPr id="10494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市场竞争加剧</a:t>
            </a:r>
            <a:endParaRPr altLang="en-US" lang="zh-CN"/>
          </a:p>
        </p:txBody>
      </p:sp>
      <p:sp>
        <p:nvSpPr>
          <p:cNvPr id="104953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价格战和服务质量竞争激烈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国内外竞争对手众多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客户需求多样化，要求更高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应对策略：提升服务质量、创新产品、拓展市场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技术更新换代迅速</a:t>
            </a:r>
            <a:endParaRPr altLang="en-US" lang="zh-CN"/>
          </a:p>
        </p:txBody>
      </p:sp>
      <p:sp>
        <p:nvSpPr>
          <p:cNvPr id="104958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物联网、人工智能等前沿技术的探索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网络安全、数据保护等挑战与机遇并存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5G技术的推广和应用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云计算、大数据等新兴技术的崛起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信息安全与隐私保护问题</a:t>
            </a:r>
            <a:endParaRPr altLang="en-US" lang="zh-CN"/>
          </a:p>
        </p:txBody>
      </p:sp>
      <p:sp>
        <p:nvSpPr>
          <p:cNvPr id="104964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信息安全挑战：保障信息传输、存储、处理的安全性，防止信息泄露、篡改、破坏等风险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隐私保护问题：保护用户个人隐私，防止信息滥用、泄露和侵犯用户权益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法律法规要求：遵守相关法律法规，确保信息安全与隐私保护符合国家规定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技术创新与发展：加强技术研发和创新，提高信息安全与隐私保护水平，满足用户需求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跨界融合与创新发展机遇</a:t>
            </a:r>
            <a:endParaRPr altLang="en-US" lang="zh-CN"/>
          </a:p>
        </p:txBody>
      </p:sp>
      <p:sp>
        <p:nvSpPr>
          <p:cNvPr id="1049688" name="梯形 7"/>
          <p:cNvSpPr/>
          <p:nvPr>
            <p:custDataLst>
              <p:tags r:id="rId1"/>
            </p:custDataLst>
          </p:nvPr>
        </p:nvSpPr>
        <p:spPr>
          <a:xfrm flipV="1">
            <a:off x="608330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90" name="任意多边形: 形状 9"/>
          <p:cNvSpPr/>
          <p:nvPr>
            <p:custDataLst>
              <p:tags r:id="rId2"/>
            </p:custDataLst>
          </p:nvPr>
        </p:nvSpPr>
        <p:spPr>
          <a:xfrm>
            <a:off x="689657" y="2366109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92" name="矩形: 圆顶角 10"/>
          <p:cNvSpPr/>
          <p:nvPr>
            <p:custDataLst>
              <p:tags r:id="rId3"/>
            </p:custDataLst>
          </p:nvPr>
        </p:nvSpPr>
        <p:spPr>
          <a:xfrm flipH="1">
            <a:off x="608330" y="2047789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94" name="正文"/>
          <p:cNvSpPr txBox="1"/>
          <p:nvPr>
            <p:custDataLst>
              <p:tags r:id="rId4"/>
            </p:custDataLst>
          </p:nvPr>
        </p:nvSpPr>
        <p:spPr>
          <a:xfrm>
            <a:off x="736674" y="2959542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跨界融合：邮电通信服务行业与其他行业的合作与融合，如与互联网、物联网、人工智能等领域的结合，推动行业创新发展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96" name="梯形 40"/>
          <p:cNvSpPr/>
          <p:nvPr>
            <p:custDataLst>
              <p:tags r:id="rId5"/>
            </p:custDataLst>
          </p:nvPr>
        </p:nvSpPr>
        <p:spPr>
          <a:xfrm flipV="1">
            <a:off x="3432540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98" name="任意多边形: 形状 41"/>
          <p:cNvSpPr/>
          <p:nvPr>
            <p:custDataLst>
              <p:tags r:id="rId6"/>
            </p:custDataLst>
          </p:nvPr>
        </p:nvSpPr>
        <p:spPr>
          <a:xfrm>
            <a:off x="3513867" y="2366109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700" name="矩形: 圆顶角 42"/>
          <p:cNvSpPr/>
          <p:nvPr>
            <p:custDataLst>
              <p:tags r:id="rId7"/>
            </p:custDataLst>
          </p:nvPr>
        </p:nvSpPr>
        <p:spPr>
          <a:xfrm flipH="1">
            <a:off x="3432540" y="2047789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702" name="正文"/>
          <p:cNvSpPr txBox="1"/>
          <p:nvPr>
            <p:custDataLst>
              <p:tags r:id="rId8"/>
            </p:custDataLst>
          </p:nvPr>
        </p:nvSpPr>
        <p:spPr>
          <a:xfrm>
            <a:off x="3560884" y="2959542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创新发展机遇：邮电通信服务行业在技术创新、业务创新、模式创新等方面的发展机遇，如5G、云计算、大数据等技术的应用，为行业带来新的发展动力和商业价值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04" name="梯形 46"/>
          <p:cNvSpPr/>
          <p:nvPr>
            <p:custDataLst>
              <p:tags r:id="rId9"/>
            </p:custDataLst>
          </p:nvPr>
        </p:nvSpPr>
        <p:spPr>
          <a:xfrm flipV="1">
            <a:off x="6256750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706" name="任意多边形: 形状 47"/>
          <p:cNvSpPr/>
          <p:nvPr>
            <p:custDataLst>
              <p:tags r:id="rId10"/>
            </p:custDataLst>
          </p:nvPr>
        </p:nvSpPr>
        <p:spPr>
          <a:xfrm>
            <a:off x="6338077" y="2366109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708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750" y="2047789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710" name="正文"/>
          <p:cNvSpPr txBox="1"/>
          <p:nvPr>
            <p:custDataLst>
              <p:tags r:id="rId12"/>
            </p:custDataLst>
          </p:nvPr>
        </p:nvSpPr>
        <p:spPr>
          <a:xfrm>
            <a:off x="6385094" y="2959542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数字化转型：邮电通信服务行业在数字化转型方面的挑战与机遇，如数字化转型对行业的影响，以及如何抓住数字化转型的机遇，推动行业转型升级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2" name="梯形 52"/>
          <p:cNvSpPr/>
          <p:nvPr>
            <p:custDataLst>
              <p:tags r:id="rId13"/>
            </p:custDataLst>
          </p:nvPr>
        </p:nvSpPr>
        <p:spPr>
          <a:xfrm flipV="1">
            <a:off x="9080325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714" name="任意多边形: 形状 53"/>
          <p:cNvSpPr/>
          <p:nvPr>
            <p:custDataLst>
              <p:tags r:id="rId14"/>
            </p:custDataLst>
          </p:nvPr>
        </p:nvSpPr>
        <p:spPr>
          <a:xfrm>
            <a:off x="9162287" y="2366109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716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325" y="2047789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718" name="正文"/>
          <p:cNvSpPr txBox="1"/>
          <p:nvPr>
            <p:custDataLst>
              <p:tags r:id="rId16"/>
            </p:custDataLst>
          </p:nvPr>
        </p:nvSpPr>
        <p:spPr>
          <a:xfrm>
            <a:off x="9208669" y="2959542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国际化发展：邮电通信服务行业在国际化发展方面的挑战与机遇，如国际化发展对行业的影响，以及如何抓住国际化发展的机遇，推动行业走向世界舞台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邮电通信服务行业的政策建议与措施</a:t>
            </a:r>
            <a:endParaRPr altLang="en-US" lang="zh-CN"/>
          </a:p>
        </p:txBody>
      </p:sp>
      <p:sp>
        <p:nvSpPr>
          <p:cNvPr id="10497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加强行业监管与政策引导</a:t>
            </a:r>
            <a:endParaRPr altLang="en-US" lang="zh-CN"/>
          </a:p>
        </p:txBody>
      </p:sp>
      <p:sp>
        <p:nvSpPr>
          <p:cNvPr id="104981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加强政策执行与监督：确保政策的有效执行，并对执行情况进行监督和评估，及时调整和完善相关政策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建立行业自律机制：鼓励邮电通信服务行业建立自律机制，加强行业内部的自我管理和自我约束，推动行业健康发展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建立完善的监管机制：加强对邮电通信服务行业的监管，确保市场公平竞争和消费者权益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制定明确的政策导向：通过政策引导，推动邮电通信服务行业向高质量发展，提高行业整体竞争力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推动技术创新与产业升级</a:t>
            </a:r>
            <a:endParaRPr altLang="en-US" lang="zh-CN"/>
          </a:p>
        </p:txBody>
      </p:sp>
      <p:sp>
        <p:nvSpPr>
          <p:cNvPr id="104987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加大科技研发投入，鼓励企业自主创新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8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引进国际先进技术，推动产业合作与交流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8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培养高素质人才，提升企业核心竞争力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9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优化政策环境，为企业创新提供有力支持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加强信息安全与隐私保护工作</a:t>
            </a:r>
            <a:endParaRPr altLang="en-US" lang="zh-CN"/>
          </a:p>
        </p:txBody>
      </p:sp>
      <p:sp>
        <p:nvSpPr>
          <p:cNvPr id="104993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完善法律法规，加强监管力度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加强技术研发，提高信息安全水平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建立完善的信息安全体系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5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加强国际合作，共同应对信息安全挑战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促进跨界融合与创新发展</a:t>
            </a:r>
            <a:endParaRPr altLang="en-US" lang="zh-CN"/>
          </a:p>
        </p:txBody>
      </p:sp>
      <p:sp>
        <p:nvSpPr>
          <p:cNvPr id="10499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政策建议：加强政策引导，鼓励跨界融合与创新发展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措施：推动邮电通信服务行业与其他行业的合作，共同研发新技术、新产品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跨界融合：促进不同行业之间的合作，实现资源共享、优势互补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创新发展：鼓励企业加大研发投入，推动技术创新和产品升级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0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总结邮电通信服务行业的成就与展望</a:t>
            </a:r>
            <a:endParaRPr altLang="en-US" lang="zh-CN"/>
          </a:p>
        </p:txBody>
      </p:sp>
      <p:sp>
        <p:nvSpPr>
          <p:cNvPr id="105011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成就：邮电通信服务行业的发展历程、现状及主要成就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展望：未来发展趋势、挑战与机遇、政策支持及行业前景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总结：行业发展的亮点、经验教训及对未来的展望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结论：对邮电通信服务行业的未来发展充满信心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对未来发展的思考与建议</a:t>
            </a:r>
            <a:endParaRPr altLang="en-US" lang="zh-CN"/>
          </a:p>
        </p:txBody>
      </p:sp>
      <p:sp>
        <p:nvSpPr>
          <p:cNvPr id="10501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提升服务质量，满足用户需求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加强技术创新，提高行业竞争力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拓展业务范围，扩大市场份额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加强行业监管，确保行业健康发展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3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7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5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0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2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30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2023-12-17T13:54:11Z</dcterms:created>
  <dcterms:modified xsi:type="dcterms:W3CDTF">2023-12-17T13:54:11Z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92d71f049e7245f8881690e02a6ee971_21</vt:lpwstr>
  </property>
</Properties>
</file>