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79" r:id="rId1"/>
    <p:sldMasterId id="2147484516" r:id="rId2"/>
  </p:sldMasterIdLst>
  <p:notesMasterIdLst>
    <p:notesMasterId r:id="rId3"/>
  </p:notesMasterIdLst>
  <p:sldIdLst>
    <p:sldId id="639" r:id="rId4"/>
    <p:sldId id="643" r:id="rId5"/>
    <p:sldId id="646" r:id="rId6"/>
    <p:sldId id="649" r:id="rId7"/>
    <p:sldId id="652" r:id="rId8"/>
    <p:sldId id="655" r:id="rId9"/>
    <p:sldId id="658" r:id="rId10"/>
    <p:sldId id="661" r:id="rId11"/>
    <p:sldId id="664" r:id="rId12"/>
    <p:sldId id="667" r:id="rId13"/>
    <p:sldId id="670" r:id="rId14"/>
    <p:sldId id="673" r:id="rId15"/>
    <p:sldId id="676" r:id="rId16"/>
    <p:sldId id="679" r:id="rId17"/>
    <p:sldId id="682" r:id="rId18"/>
    <p:sldId id="685" r:id="rId19"/>
    <p:sldId id="688" r:id="rId20"/>
    <p:sldId id="691" r:id="rId21"/>
    <p:sldId id="694" r:id="rId22"/>
    <p:sldId id="697" r:id="rId23"/>
    <p:sldId id="700" r:id="rId24"/>
    <p:sldId id="703" r:id="rId25"/>
    <p:sldId id="706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80" r:id="rId1"/>
    <p:sldLayoutId id="2147484481" r:id="rId2"/>
    <p:sldLayoutId id="2147484482" r:id="rId3"/>
    <p:sldLayoutId id="2147484483" r:id="rId4"/>
    <p:sldLayoutId id="2147484484" r:id="rId5"/>
    <p:sldLayoutId id="2147484485" r:id="rId6"/>
    <p:sldLayoutId id="2147484486" r:id="rId7"/>
    <p:sldLayoutId id="2147484487" r:id="rId8"/>
    <p:sldLayoutId id="2147484488" r:id="rId9"/>
    <p:sldLayoutId id="2147484489" r:id="rId10"/>
    <p:sldLayoutId id="21474844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17" r:id="rId1"/>
    <p:sldLayoutId id="2147484518" r:id="rId2"/>
    <p:sldLayoutId id="2147484519" r:id="rId3"/>
    <p:sldLayoutId id="2147484520" r:id="rId4"/>
    <p:sldLayoutId id="2147484521" r:id="rId5"/>
    <p:sldLayoutId id="2147484522" r:id="rId6"/>
    <p:sldLayoutId id="2147484523" r:id="rId7"/>
    <p:sldLayoutId id="2147484524" r:id="rId8"/>
    <p:sldLayoutId id="2147484525" r:id="rId9"/>
    <p:sldLayoutId id="2147484526" r:id="rId10"/>
    <p:sldLayoutId id="214748452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tags" Target="../tags/tag329.xml"/><Relationship Id="rId27" Type="http://schemas.openxmlformats.org/officeDocument/2006/relationships/tags" Target="../tags/tag330.xml"/><Relationship Id="rId28" Type="http://schemas.openxmlformats.org/officeDocument/2006/relationships/tags" Target="../tags/tag331.xml"/><Relationship Id="rId29" Type="http://schemas.openxmlformats.org/officeDocument/2006/relationships/tags" Target="../tags/tag33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2024年智能制造连接世界方案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0976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01</a:t>
            </a:r>
            <a:endParaRPr dirty="0" lang="en-US"/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1262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智能制造的发展背景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0976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1262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智能制造的核心要素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52660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52946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智能制造的实践案例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52660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52946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智能制造的未来展望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智能制造的发展背景</a:t>
            </a:r>
            <a:endParaRPr altLang="en-US" lang="zh-CN"/>
          </a:p>
        </p:txBody>
      </p:sp>
      <p:sp>
        <p:nvSpPr>
          <p:cNvPr id="1048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技术进步的推动</a:t>
            </a:r>
            <a:endParaRPr altLang="en-US" lang="zh-CN"/>
          </a:p>
        </p:txBody>
      </p:sp>
      <p:sp>
        <p:nvSpPr>
          <p:cNvPr id="10488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互联网技术的发展，推动了智能制造的普及和应用。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人工智能技术的突破，使得智能制造在生产过程中能够更好地实现自动化和智能化。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5G通信技术的广泛应用，为智能制造提供了更加高效和可靠的数据传输和设备连接。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大数据、云计算等技术为智能制造提供了强大的数据处理和分析能力。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工业4.0的兴起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工业4.0对智能制造的影响和推动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工业4.0的概念和特点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工业4.0的兴起背景和原因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工业4.0的未来发展趋势和展望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市场需求的变化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消费者对个性化产品的需求增加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环保法规和可持续发展要求对制造企业提出更高要求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市场竞争激烈，企业需要降低成本并提高产品质量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生产过程需要更高效、灵活和可定制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产业升级的必然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传统制造业面临人力成本上升、资源环境压力等问题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技术创新推动制造业向智能化转型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政府政策支持智能制造发展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市场需求驱动制造业升级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智能制造的核心要素</a:t>
            </a:r>
            <a:endParaRPr altLang="en-US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数字化工厂</a:t>
            </a:r>
            <a:endParaRPr altLang="en-US" lang="zh-CN"/>
          </a:p>
        </p:txBody>
      </p:sp>
      <p:sp>
        <p:nvSpPr>
          <p:cNvPr id="1049184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定义：数字化工厂是智能制造的核心要素之一，通过数字化技术实现生产过程的可视化、可控制和可优化。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优势：提高生产效率、降低成本、缩短产品上市时间等。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关键技术：工业互联网、物联网、大数据、云计算等。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应用场景：汽车、航空航天、电子制造、机械制造等领域。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工业互联网</a:t>
            </a:r>
            <a:endParaRPr altLang="en-US" lang="zh-CN"/>
          </a:p>
        </p:txBody>
      </p:sp>
      <p:sp>
        <p:nvSpPr>
          <p:cNvPr id="104924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定义：工业互联网是智能制造的核心要素之一，它通过互联网技术实现工业领域的数字化、网络化和智能化。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功能：工业互联网可以实现设备连接、数据采集、远程控制、智能分析等功能，提升生产效率、降低成本、优化资源配置。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应用场景：工业互联网广泛应用于智能制造、工业自动化、工业安全等领域，为企业提供全面的数字化转型解决方案。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发展趋势：随着技术的不断进步和应用场景的不断拓展，工业互联网将迎来更加广阔的发展空间，成为推动工业转型升级的重要力量。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人工智能的应用</a:t>
            </a:r>
            <a:endParaRPr altLang="en-US" lang="zh-CN"/>
          </a:p>
        </p:txBody>
      </p:sp>
      <p:sp>
        <p:nvSpPr>
          <p:cNvPr id="10493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自动化生产流程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智能检测与质量控制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预测性维护与远程监控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数据分析与决策支持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机器人的普及</a:t>
            </a:r>
            <a:endParaRPr altLang="en-US" lang="zh-CN"/>
          </a:p>
        </p:txBody>
      </p:sp>
      <p:sp>
        <p:nvSpPr>
          <p:cNvPr id="104935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机器人技术不断进步，成为智能制造的核心要素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机器人的普及将推动智能制造的发展，改变传统制造业的生产模式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机器人能够提高生产效率，降低人工成本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机器人在生产线上承担着越来越多的工作任务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智能制造的实践案例</a:t>
            </a:r>
            <a:endParaRPr altLang="en-US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成功企业的转型经验</a:t>
            </a:r>
            <a:endParaRPr altLang="en-US" lang="zh-CN"/>
          </a:p>
        </p:txBody>
      </p:sp>
      <p:sp>
        <p:nvSpPr>
          <p:cNvPr id="104947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转型背景：传统家电制造企业面临市场饱和和竞争压力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案例名称：海尔集团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转型策略：通过智能制造转型，实现个性化定制和高效生产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转型成果：提高生产效率，降低成本，提升产品竞争力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创新技术的应用实例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工业互联网：实现设备连接与数据交互，提升生产效率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人工智能：应用于质量检测、预测性维护等领域，提高产品质量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物联网：实现供应链管理、物流跟踪等智能化，优化企业运营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云计算：提供大数据存储与分析能力，支持企业决策与优化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行业领先企业的探索</a:t>
            </a:r>
            <a:endParaRPr altLang="en-US" lang="zh-CN"/>
          </a:p>
        </p:txBody>
      </p:sp>
      <p:sp>
        <p:nvSpPr>
          <p:cNvPr id="10495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案例一：华为的智能制造实践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案例二：海尔的智能制造转型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案例三：西门子的数字化工厂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案例四：GE的Predix平台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跨界合作的典型案例</a:t>
            </a:r>
            <a:endParaRPr altLang="en-US" lang="zh-CN"/>
          </a:p>
        </p:txBody>
      </p:sp>
      <p:sp>
        <p:nvSpPr>
          <p:cNvPr id="1049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案例名称：宝马与SAP的合作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案例简介：宝马与SAP合作，通过智能制造技术实现个性化定制，提高生产效率。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案例名称：特斯拉与松下的合作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案例简介：特斯拉与松下合作，共同研发电动汽车电池，推动电动汽车产业的发展。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智能制造的未来展望</a:t>
            </a:r>
            <a:endParaRPr altLang="en-US" lang="zh-CN"/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技术发展的趋势和方向</a:t>
            </a:r>
            <a:endParaRPr altLang="en-US" lang="zh-CN"/>
          </a:p>
        </p:txBody>
      </p:sp>
      <p:sp>
        <p:nvSpPr>
          <p:cNvPr id="10497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人工智能技术的广泛应用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物联网技术的深度融合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云计算、大数据技术的支撑作用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5G/6G通信技术的快速发展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产业变革的前景和挑战</a:t>
            </a:r>
            <a:endParaRPr altLang="en-US" lang="zh-CN"/>
          </a:p>
        </p:txBody>
      </p:sp>
      <p:sp>
        <p:nvSpPr>
          <p:cNvPr id="104980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产业升级：智能制造将推动传统制造业转型升级，提高生产效率和产品质量。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全球合作：智能制造需要全球范围内的合作和交流，以实现资源共享和优势互补。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劳动力变革：智能制造的发展将改变劳动力结构，对技能和就业产生影响。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0909"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创新发展：智能制造将激发新的技术创新和商业模式，促进产业创新发展。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企业发展的机遇和策略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抓住数字化转型的机遇，提升生产效率和产品质量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制定长远的发展战略，持续投入研发，保持技术领先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加强与全球合作伙伴的合作，共同推动智能制造的发展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注重人才培养和引进，提升企业核心竞争力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国际合作的机遇和挑战</a:t>
            </a:r>
            <a:endParaRPr altLang="en-US" lang="zh-CN"/>
          </a:p>
        </p:txBody>
      </p:sp>
      <p:sp>
        <p:nvSpPr>
          <p:cNvPr id="104992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跨国合作的挑战与风险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全球产业链的深度融合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技术创新的协同发展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应对全球变化的合作机遇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4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4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4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4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4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4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4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4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4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SLIDE_ID" val="custom2023141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8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6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3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2024-01-06T02:51:43Z</dcterms:created>
  <dcterms:modified xsi:type="dcterms:W3CDTF">2024-01-06T02:51:43Z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326c9a8c988644588642a9b1b305f53a_21</vt:lpwstr>
  </property>
</Properties>
</file>