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450" r:id="rId1"/>
    <p:sldMasterId id="2147486487" r:id="rId2"/>
  </p:sldMasterIdLst>
  <p:notesMasterIdLst>
    <p:notesMasterId r:id="rId3"/>
  </p:notesMasterIdLst>
  <p:sldIdLst>
    <p:sldId id="1513" r:id="rId4"/>
    <p:sldId id="1516" r:id="rId5"/>
    <p:sldId id="1519" r:id="rId6"/>
    <p:sldId id="1522" r:id="rId7"/>
    <p:sldId id="1525" r:id="rId8"/>
    <p:sldId id="1528" r:id="rId9"/>
    <p:sldId id="1531" r:id="rId10"/>
    <p:sldId id="1534" r:id="rId11"/>
    <p:sldId id="1537" r:id="rId12"/>
    <p:sldId id="1540" r:id="rId13"/>
    <p:sldId id="1543" r:id="rId14"/>
    <p:sldId id="1546" r:id="rId15"/>
    <p:sldId id="1549" r:id="rId16"/>
    <p:sldId id="1552" r:id="rId17"/>
    <p:sldId id="1555" r:id="rId18"/>
    <p:sldId id="1558" r:id="rId19"/>
    <p:sldId id="1561" r:id="rId20"/>
    <p:sldId id="1564" r:id="rId21"/>
    <p:sldId id="1567" r:id="rId22"/>
    <p:sldId id="1570" r:id="rId23"/>
    <p:sldId id="1573" r:id="rId24"/>
    <p:sldId id="1576" r:id="rId25"/>
    <p:sldId id="1579" r:id="rId26"/>
    <p:sldId id="1582" r:id="rId27"/>
    <p:sldId id="1585" r:id="rId28"/>
    <p:sldId id="1588" r:id="rId29"/>
    <p:sldId id="1591" r:id="rId30"/>
    <p:sldId id="159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451" r:id="rId1"/>
    <p:sldLayoutId id="2147486452" r:id="rId2"/>
    <p:sldLayoutId id="2147486453" r:id="rId3"/>
    <p:sldLayoutId id="2147486454" r:id="rId4"/>
    <p:sldLayoutId id="2147486455" r:id="rId5"/>
    <p:sldLayoutId id="2147486456" r:id="rId6"/>
    <p:sldLayoutId id="2147486457" r:id="rId7"/>
    <p:sldLayoutId id="2147486458" r:id="rId8"/>
    <p:sldLayoutId id="2147486459" r:id="rId9"/>
    <p:sldLayoutId id="2147486460" r:id="rId10"/>
    <p:sldLayoutId id="214748646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488" r:id="rId1"/>
    <p:sldLayoutId id="2147486489" r:id="rId2"/>
    <p:sldLayoutId id="2147486490" r:id="rId3"/>
    <p:sldLayoutId id="2147486491" r:id="rId4"/>
    <p:sldLayoutId id="2147486492" r:id="rId5"/>
    <p:sldLayoutId id="2147486493" r:id="rId6"/>
    <p:sldLayoutId id="2147486494" r:id="rId7"/>
    <p:sldLayoutId id="2147486495" r:id="rId8"/>
    <p:sldLayoutId id="2147486496" r:id="rId9"/>
    <p:sldLayoutId id="2147486497" r:id="rId10"/>
    <p:sldLayoutId id="2147486498"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tags" Target="../tags/tag210.xml"/><Relationship Id="rId18" Type="http://schemas.openxmlformats.org/officeDocument/2006/relationships/tags" Target="../tags/tag211.xml"/><Relationship Id="rId19" Type="http://schemas.openxmlformats.org/officeDocument/2006/relationships/tags" Target="../tags/tag212.xml"/><Relationship Id="rId20" Type="http://schemas.openxmlformats.org/officeDocument/2006/relationships/tags" Target="../tags/tag21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tags" Target="../tags/tag328.xml"/><Relationship Id="rId14" Type="http://schemas.openxmlformats.org/officeDocument/2006/relationships/tags" Target="../tags/tag329.xml"/><Relationship Id="rId15" Type="http://schemas.openxmlformats.org/officeDocument/2006/relationships/tags" Target="../tags/tag330.xml"/><Relationship Id="rId16" Type="http://schemas.openxmlformats.org/officeDocument/2006/relationships/tags" Target="../tags/tag331.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游戏化教学在2024年小学教育中的创新方法</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游戏化教学的发展历程</a:t>
            </a:r>
            <a:endParaRPr altLang="en-US" b="1" dirty="0" sz="20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游戏化教学的理论基础</a:t>
            </a:r>
            <a:endParaRPr altLang="en-US" b="1" dirty="0" sz="20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fontScale="70000"/>
          </a:bodyPr>
          <a:p>
            <a:pPr>
              <a:lnSpc>
                <a:spcPct val="100000"/>
              </a:lnSpc>
            </a:pPr>
            <a:r>
              <a:rPr altLang="en-US" b="1" dirty="0" sz="2800" kern="0" lang="zh-CN" spc="100">
                <a:effectLst/>
                <a:latin typeface="+中文标题" charset="0"/>
                <a:ea typeface="+mj-ea"/>
              </a:rPr>
              <a:t>游戏化教学在小学教育中的应用</a:t>
            </a:r>
            <a:endParaRPr altLang="en-US" b="1" dirty="0" sz="28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游戏化教学的优势和挑战</a:t>
            </a:r>
            <a:endParaRPr altLang="en-US" b="1" dirty="0" sz="20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游戏化教学的未来展望</a:t>
            </a:r>
            <a:endParaRPr altLang="en-US" b="1" dirty="0" sz="20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游戏化教学的发展历程</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游戏化教学的发展背景</a:t>
            </a:r>
            <a:endParaRPr altLang="en-US" lang="zh-CN"/>
          </a:p>
        </p:txBody>
      </p:sp>
      <p:sp>
        <p:nvSpPr>
          <p:cNvPr id="104897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9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教育改革的推动：教育改革在不断推进，游戏化教学作为一种新的教学方式，符合教育改革的方向和目标。</a:t>
            </a:r>
            <a:endParaRPr altLang="en-US" dirty="0" sz="2400" lang="zh-CN">
              <a:latin typeface="+mn-ea"/>
              <a:ea typeface="+mn-ea"/>
            </a:endParaRPr>
          </a:p>
        </p:txBody>
      </p:sp>
      <p:sp>
        <p:nvSpPr>
          <p:cNvPr id="104899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互联网的普及：互联网的普及为游戏化教学提供了广阔的平台和资源，使得游戏化教学的实施更加便捷和高效。</a:t>
            </a:r>
            <a:endParaRPr altLang="en-US" dirty="0" sz="2400" lang="zh-CN">
              <a:latin typeface="+mn-ea"/>
              <a:ea typeface="+mn-ea"/>
            </a:endParaRPr>
          </a:p>
        </p:txBody>
      </p:sp>
      <p:sp>
        <p:nvSpPr>
          <p:cNvPr id="104899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教育技术的进步：随着科技的发展，教育技术也在不断进步，为游戏化教学的实施提供了技术支持。</a:t>
            </a:r>
            <a:endParaRPr altLang="en-US" dirty="0" sz="2400" lang="zh-CN">
              <a:latin typeface="+mn-ea"/>
              <a:ea typeface="+mn-ea"/>
            </a:endParaRPr>
          </a:p>
        </p:txBody>
      </p:sp>
      <p:sp>
        <p:nvSpPr>
          <p:cNvPr id="104899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儿童心理学的兴起：儿童心理学的发展，让人们更加深入地了解儿童的学习方式和兴趣，为游戏化教学的设计提供了理论支持。</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游戏化教学的发展阶段</a:t>
            </a:r>
            <a:endParaRPr altLang="en-US" lang="zh-CN"/>
          </a:p>
        </p:txBody>
      </p:sp>
      <p:sp>
        <p:nvSpPr>
          <p:cNvPr id="104903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初步探索阶段：2002-2012年，游戏化教学理念开始萌芽，部分学校开始尝试将游戏元素融入教学中。</a:t>
            </a:r>
            <a:endParaRPr altLang="en-US" dirty="0" sz="2000" lang="zh-CN" spc="150">
              <a:solidFill>
                <a:schemeClr val="tx1">
                  <a:lumMod val="85000"/>
                  <a:lumOff val="15000"/>
                </a:schemeClr>
              </a:solidFill>
              <a:latin typeface="+mn-ea"/>
              <a:sym typeface="+mn-ea"/>
            </a:endParaRPr>
          </a:p>
        </p:txBody>
      </p:sp>
      <p:sp>
        <p:nvSpPr>
          <p:cNvPr id="104904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快速发展阶段：2013-2017年，随着平板电脑、智能手机等智能终端的普及，游戏化教学得到广泛应用，相关产品大量涌现。</a:t>
            </a:r>
            <a:endParaRPr altLang="en-US" dirty="0" sz="2000" lang="zh-CN" spc="150">
              <a:solidFill>
                <a:schemeClr val="tx1">
                  <a:lumMod val="85000"/>
                  <a:lumOff val="15000"/>
                </a:schemeClr>
              </a:solidFill>
              <a:latin typeface="+mn-ea"/>
              <a:sym typeface="+mn-ea"/>
            </a:endParaRPr>
          </a:p>
        </p:txBody>
      </p:sp>
      <p:sp>
        <p:nvSpPr>
          <p:cNvPr id="104905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成熟应用阶段：2018年至今，游戏化教学已经进入较为成熟的阶段，成为小学教育中的重要辅助手段，被广泛应用于各个学科。</a:t>
            </a:r>
            <a:endParaRPr altLang="en-US" dirty="0" sz="2000" lang="zh-CN" spc="150">
              <a:solidFill>
                <a:schemeClr val="tx1">
                  <a:lumMod val="85000"/>
                  <a:lumOff val="15000"/>
                </a:schemeClr>
              </a:solidFill>
              <a:latin typeface="+mn-ea"/>
              <a:sym typeface="+mn-ea"/>
            </a:endParaRPr>
          </a:p>
        </p:txBody>
      </p:sp>
      <p:sp>
        <p:nvSpPr>
          <p:cNvPr id="104905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创新发展阶段：面向未来，游戏化教学将进一步与人工智能、虚拟现实等技术结合，为小学教育带来更多可能性。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98" name="标题 1"/>
          <p:cNvSpPr>
            <a:spLocks noGrp="1"/>
          </p:cNvSpPr>
          <p:nvPr>
            <p:ph type="title"/>
          </p:nvPr>
        </p:nvSpPr>
        <p:spPr/>
        <p:txBody>
          <a:bodyPr/>
          <a:p>
            <a:r>
              <a:rPr altLang="en-US" lang="zh-CN"/>
              <a:t>游戏化教学的重要事件</a:t>
            </a:r>
            <a:endParaRPr altLang="en-US" lang="zh-CN"/>
          </a:p>
        </p:txBody>
      </p:sp>
      <p:sp>
        <p:nvSpPr>
          <p:cNvPr id="104910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2010年代初，游戏化学习软件开始出现，旨在提高学生的学习兴趣和参与度。</a:t>
            </a:r>
            <a:endParaRPr altLang="en-US" dirty="0" lang="zh-CN" spc="150">
              <a:solidFill>
                <a:schemeClr val="tx1">
                  <a:lumMod val="75000"/>
                  <a:lumOff val="25000"/>
                </a:schemeClr>
              </a:solidFill>
              <a:latin typeface="+mn-ea"/>
              <a:sym typeface="+mn-ea"/>
            </a:endParaRPr>
          </a:p>
        </p:txBody>
      </p:sp>
      <p:sp>
        <p:nvSpPr>
          <p:cNvPr id="104910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2015年左右，随着移动设备的普及，游戏化教学逐渐受到教育行业的关注和应用。</a:t>
            </a:r>
            <a:endParaRPr altLang="en-US" dirty="0" lang="zh-CN" spc="150">
              <a:solidFill>
                <a:schemeClr val="tx1">
                  <a:lumMod val="75000"/>
                  <a:lumOff val="25000"/>
                </a:schemeClr>
              </a:solidFill>
              <a:latin typeface="+mn-ea"/>
              <a:sym typeface="+mn-ea"/>
            </a:endParaRPr>
          </a:p>
        </p:txBody>
      </p:sp>
      <p:sp>
        <p:nvSpPr>
          <p:cNvPr id="104911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2020年以后，随着人工智能技术的发展，游戏化教学逐渐向智能化、个性化方向发展。</a:t>
            </a:r>
            <a:endParaRPr altLang="en-US" dirty="0" lang="zh-CN" spc="150">
              <a:solidFill>
                <a:schemeClr val="tx1">
                  <a:lumMod val="75000"/>
                  <a:lumOff val="25000"/>
                </a:schemeClr>
              </a:solidFill>
              <a:latin typeface="+mn-ea"/>
              <a:sym typeface="+mn-ea"/>
            </a:endParaRPr>
          </a:p>
        </p:txBody>
      </p:sp>
      <p:sp>
        <p:nvSpPr>
          <p:cNvPr id="1049116"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2024年，教育部发布《关于推进中小学游戏化教学的指导意见》，进一步推动了游戏化教学在小学教育中的普及和应用。</a:t>
            </a:r>
            <a:endParaRPr altLang="en-US" dirty="0" sz="2000" lang="zh-CN" spc="150">
              <a:solidFill>
                <a:schemeClr val="tx1">
                  <a:lumMod val="75000"/>
                  <a:lumOff val="25000"/>
                </a:schemeClr>
              </a:solidFill>
              <a:latin typeface="+mn-ea"/>
              <a:sym typeface="+mn-ea"/>
            </a:endParaRPr>
          </a:p>
        </p:txBody>
      </p:sp>
      <p:sp>
        <p:nvSpPr>
          <p:cNvPr id="104912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游戏化教学的发展趋势</a:t>
            </a:r>
            <a:endParaRPr altLang="en-US" lang="zh-CN"/>
          </a:p>
        </p:txBody>
      </p:sp>
      <p:sp>
        <p:nvSpPr>
          <p:cNvPr id="104916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增强现实与虚拟现实技术的融合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人工智能在游戏化教学中的应用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7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跨平台与社交化趋势的加强</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游戏化教学与在线教育的深度整合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2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游戏化教学的理论基础</a:t>
            </a:r>
            <a:endParaRPr altLang="en-US" dirty="0" lang="zh-CN">
              <a:solidFill>
                <a:schemeClr val="lt1">
                  <a:lumMod val="100000"/>
                </a:schemeClr>
              </a:solidFill>
            </a:endParaRPr>
          </a:p>
        </p:txBody>
      </p:sp>
      <p:sp>
        <p:nvSpPr>
          <p:cNvPr id="1049224"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66" name="标题 1"/>
          <p:cNvSpPr>
            <a:spLocks noGrp="1"/>
          </p:cNvSpPr>
          <p:nvPr>
            <p:ph type="title"/>
          </p:nvPr>
        </p:nvSpPr>
        <p:spPr/>
        <p:txBody>
          <a:bodyPr/>
          <a:p>
            <a:r>
              <a:rPr altLang="en-US" lang="zh-CN"/>
              <a:t>认知心理学理论</a:t>
            </a:r>
            <a:endParaRPr altLang="en-US" lang="zh-CN"/>
          </a:p>
        </p:txBody>
      </p:sp>
      <p:sp>
        <p:nvSpPr>
          <p:cNvPr id="1049268" name="正文"/>
          <p:cNvSpPr txBox="1"/>
          <p:nvPr>
            <p:custDataLst>
              <p:tags r:id="rId1"/>
            </p:custDataLst>
          </p:nvPr>
        </p:nvSpPr>
        <p:spPr>
          <a:xfrm>
            <a:off x="565469" y="3354840"/>
            <a:ext cx="2397488" cy="1393967"/>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理论基础：认知心理学是研究人类如何获取、处理和使用信息的科学，游戏化教学基于认知心理学的原理，通过游戏化的方式提高学生的学习效果。</a:t>
            </a:r>
            <a:endParaRPr altLang="en-US" dirty="0" sz="1200" lang="zh-CN" spc="150">
              <a:latin typeface="+mn-ea"/>
            </a:endParaRPr>
          </a:p>
        </p:txBody>
      </p:sp>
      <p:sp>
        <p:nvSpPr>
          <p:cNvPr id="1049270" name="标题"/>
          <p:cNvSpPr txBox="1"/>
          <p:nvPr>
            <p:custDataLst>
              <p:tags r:id="rId2"/>
            </p:custDataLst>
          </p:nvPr>
        </p:nvSpPr>
        <p:spPr>
          <a:xfrm>
            <a:off x="551935" y="2793193"/>
            <a:ext cx="2411699" cy="397890"/>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272" name="正文"/>
          <p:cNvSpPr txBox="1"/>
          <p:nvPr>
            <p:custDataLst>
              <p:tags r:id="rId3"/>
            </p:custDataLst>
          </p:nvPr>
        </p:nvSpPr>
        <p:spPr>
          <a:xfrm>
            <a:off x="3457612" y="3354840"/>
            <a:ext cx="2397488" cy="1393967"/>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游戏化教学的作用：游戏化教学能够激发学生的学习兴趣，提高他们的注意力和记忆力，促进知识的理解和应用。</a:t>
            </a:r>
            <a:endParaRPr altLang="en-US" dirty="0" sz="1200" lang="zh-CN" spc="150">
              <a:latin typeface="+mn-ea"/>
            </a:endParaRPr>
          </a:p>
        </p:txBody>
      </p:sp>
      <p:sp>
        <p:nvSpPr>
          <p:cNvPr id="1049274" name="标题"/>
          <p:cNvSpPr txBox="1"/>
          <p:nvPr>
            <p:custDataLst>
              <p:tags r:id="rId4"/>
            </p:custDataLst>
          </p:nvPr>
        </p:nvSpPr>
        <p:spPr>
          <a:xfrm>
            <a:off x="3444079" y="2793193"/>
            <a:ext cx="2411699" cy="397890"/>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49276" name="正文"/>
          <p:cNvSpPr txBox="1"/>
          <p:nvPr>
            <p:custDataLst>
              <p:tags r:id="rId5"/>
            </p:custDataLst>
          </p:nvPr>
        </p:nvSpPr>
        <p:spPr>
          <a:xfrm>
            <a:off x="6349756" y="3354840"/>
            <a:ext cx="2397488" cy="1393967"/>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游戏化教学的方法：通过将教学内容与游戏结合，让学生在游戏中学习，享受学习的乐趣，提高学习效果。</a:t>
            </a:r>
            <a:endParaRPr altLang="en-US" dirty="0" sz="1200" lang="zh-CN" spc="150">
              <a:latin typeface="+mn-ea"/>
            </a:endParaRPr>
          </a:p>
        </p:txBody>
      </p:sp>
      <p:sp>
        <p:nvSpPr>
          <p:cNvPr id="1049278" name="标题"/>
          <p:cNvSpPr txBox="1"/>
          <p:nvPr>
            <p:custDataLst>
              <p:tags r:id="rId6"/>
            </p:custDataLst>
          </p:nvPr>
        </p:nvSpPr>
        <p:spPr>
          <a:xfrm>
            <a:off x="6336223" y="2793193"/>
            <a:ext cx="2411699" cy="397890"/>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280" name="正文"/>
          <p:cNvSpPr txBox="1"/>
          <p:nvPr>
            <p:custDataLst>
              <p:tags r:id="rId7"/>
            </p:custDataLst>
          </p:nvPr>
        </p:nvSpPr>
        <p:spPr>
          <a:xfrm>
            <a:off x="9241900" y="3354840"/>
            <a:ext cx="2397488" cy="1393967"/>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游戏化教学的优势：游戏化教学能够适应不同学生的学习风格和兴趣爱好，提供个性化的学习体验，有助于培养学生的自主学习和合作学习能力。</a:t>
            </a:r>
            <a:endParaRPr altLang="en-US" dirty="0" sz="1200" lang="zh-CN" spc="150">
              <a:latin typeface="+mn-ea"/>
            </a:endParaRPr>
          </a:p>
        </p:txBody>
      </p:sp>
      <p:sp>
        <p:nvSpPr>
          <p:cNvPr id="1049282" name="标题"/>
          <p:cNvSpPr txBox="1"/>
          <p:nvPr>
            <p:custDataLst>
              <p:tags r:id="rId8"/>
            </p:custDataLst>
          </p:nvPr>
        </p:nvSpPr>
        <p:spPr>
          <a:xfrm>
            <a:off x="9228366" y="2793193"/>
            <a:ext cx="2411699" cy="397890"/>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20" name="标题 1"/>
          <p:cNvSpPr>
            <a:spLocks noGrp="1"/>
          </p:cNvSpPr>
          <p:nvPr>
            <p:ph type="title"/>
          </p:nvPr>
        </p:nvSpPr>
        <p:spPr/>
        <p:txBody>
          <a:bodyPr/>
          <a:p>
            <a:r>
              <a:rPr altLang="en-US" lang="zh-CN"/>
              <a:t>教育游戏理论</a:t>
            </a:r>
            <a:endParaRPr altLang="en-US" lang="zh-CN"/>
          </a:p>
        </p:txBody>
      </p:sp>
      <p:sp>
        <p:nvSpPr>
          <p:cNvPr id="10493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教育游戏是一种将游戏机制和元素与教育内容相结合的新型教育方式。</a:t>
            </a:r>
            <a:endParaRPr altLang="en-US" dirty="0" sz="1200" lang="zh-CN" spc="150">
              <a:solidFill>
                <a:schemeClr val="tx1">
                  <a:lumMod val="65000"/>
                  <a:lumOff val="35000"/>
                </a:schemeClr>
              </a:solidFill>
              <a:latin typeface="+mn-ea"/>
              <a:sym typeface="+mn-ea"/>
            </a:endParaRPr>
          </a:p>
        </p:txBody>
      </p:sp>
      <p:sp>
        <p:nvSpPr>
          <p:cNvPr id="10493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游戏化教学旨在通过游戏化的方式激发学生的学习动机和兴趣，提高学习效果。</a:t>
            </a:r>
            <a:endParaRPr altLang="en-US" dirty="0" sz="1200" lang="zh-CN" spc="150">
              <a:solidFill>
                <a:schemeClr val="tx1">
                  <a:lumMod val="65000"/>
                  <a:lumOff val="35000"/>
                </a:schemeClr>
              </a:solidFill>
              <a:latin typeface="+mn-ea"/>
              <a:sym typeface="+mn-ea"/>
            </a:endParaRPr>
          </a:p>
        </p:txBody>
      </p:sp>
      <p:sp>
        <p:nvSpPr>
          <p:cNvPr id="10493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教育游戏理论认为游戏具有挑战性、互动性和趣味性等特点，能够吸引学生积极参与学习过程。</a:t>
            </a:r>
            <a:endParaRPr altLang="en-US" dirty="0" sz="1200" lang="zh-CN" spc="150">
              <a:solidFill>
                <a:schemeClr val="tx1">
                  <a:lumMod val="65000"/>
                  <a:lumOff val="35000"/>
                </a:schemeClr>
              </a:solidFill>
              <a:latin typeface="+mn-ea"/>
              <a:sym typeface="+mn-ea"/>
            </a:endParaRPr>
          </a:p>
        </p:txBody>
      </p:sp>
      <p:sp>
        <p:nvSpPr>
          <p:cNvPr id="10493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游戏化教学可以应用于各个学科领域，通过游戏化的方式帮助学生更好地理解和掌握知识。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66" name="标题 1"/>
          <p:cNvSpPr>
            <a:spLocks noGrp="1"/>
          </p:cNvSpPr>
          <p:nvPr>
            <p:ph type="title"/>
          </p:nvPr>
        </p:nvSpPr>
        <p:spPr/>
        <p:txBody>
          <a:bodyPr/>
          <a:p>
            <a:r>
              <a:rPr altLang="en-US" lang="zh-CN"/>
              <a:t>建构主义理论</a:t>
            </a:r>
            <a:endParaRPr altLang="en-US" lang="zh-CN"/>
          </a:p>
        </p:txBody>
      </p:sp>
      <p:sp>
        <p:nvSpPr>
          <p:cNvPr id="104936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建构主义理论强调学习者在特定情境中主动构建知识，而非被动接受知识</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建构主义提倡使用多种认知工具和信息资源支持学习者的知识建构过程</a:t>
            </a:r>
            <a:endParaRPr dirty="0" err="1">
              <a:solidFill>
                <a:schemeClr val="tx1">
                  <a:lumMod val="75000"/>
                  <a:lumOff val="25000"/>
                </a:schemeClr>
              </a:solidFill>
              <a:latin typeface="+mn-ea"/>
              <a:ea typeface="+mn-ea"/>
              <a:cs typeface="+mn-ea"/>
              <a:sym typeface="+mn-lt"/>
            </a:endParaRPr>
          </a:p>
        </p:txBody>
      </p:sp>
      <p:sp>
        <p:nvSpPr>
          <p:cNvPr id="104938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9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建构主义理论为游戏化教学提供了一种有效的理论框架和实践指导，有助于提高学习者的学习兴趣和效果</a:t>
            </a:r>
            <a:endParaRPr dirty="0" sz="2000" err="1">
              <a:solidFill>
                <a:schemeClr val="tx1">
                  <a:lumMod val="75000"/>
                  <a:lumOff val="25000"/>
                </a:schemeClr>
              </a:solidFill>
              <a:latin typeface="+mn-ea"/>
              <a:ea typeface="+mn-ea"/>
              <a:cs typeface="+mn-ea"/>
              <a:sym typeface="+mn-lt"/>
            </a:endParaRPr>
          </a:p>
        </p:txBody>
      </p:sp>
      <p:sp>
        <p:nvSpPr>
          <p:cNvPr id="10494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建构主义认为学习是学习者与环境相互作用的结果，强调学习的主动性、社会性和情境性</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游戏化学习的定义和特点</a:t>
            </a:r>
            <a:endParaRPr altLang="en-US" lang="zh-CN"/>
          </a:p>
        </p:txBody>
      </p:sp>
      <p:sp>
        <p:nvSpPr>
          <p:cNvPr id="104944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游戏化学习是一种将游戏元素和机制融入学习过程的方法，以提高学习者的兴趣和参与度。</a:t>
            </a:r>
            <a:endParaRPr altLang="en-US" dirty="0" sz="1200" lang="zh-CN" spc="150">
              <a:solidFill>
                <a:schemeClr val="tx1">
                  <a:lumMod val="85000"/>
                  <a:lumOff val="15000"/>
                </a:schemeClr>
              </a:solidFill>
              <a:latin typeface="+mn-ea"/>
              <a:sym typeface="+mn-ea"/>
            </a:endParaRPr>
          </a:p>
        </p:txBody>
      </p:sp>
      <p:sp>
        <p:nvSpPr>
          <p:cNvPr id="104944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游戏化学习的特点是趣味性、互动性、挑战性、探索性和成就感。</a:t>
            </a:r>
            <a:endParaRPr altLang="en-US" dirty="0" sz="1200" lang="zh-CN" spc="150">
              <a:solidFill>
                <a:schemeClr val="tx1">
                  <a:lumMod val="85000"/>
                  <a:lumOff val="15000"/>
                </a:schemeClr>
              </a:solidFill>
              <a:latin typeface="+mn-ea"/>
              <a:sym typeface="+mn-ea"/>
            </a:endParaRPr>
          </a:p>
        </p:txBody>
      </p:sp>
      <p:sp>
        <p:nvSpPr>
          <p:cNvPr id="104945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游戏化学习能够激发学习者的内在动机，促进主动学习，提高学习效果。</a:t>
            </a:r>
            <a:endParaRPr altLang="en-US" dirty="0" sz="1200" lang="zh-CN" spc="150">
              <a:solidFill>
                <a:schemeClr val="tx1">
                  <a:lumMod val="85000"/>
                  <a:lumOff val="15000"/>
                </a:schemeClr>
              </a:solidFill>
              <a:latin typeface="+mn-ea"/>
              <a:sym typeface="+mn-ea"/>
            </a:endParaRPr>
          </a:p>
        </p:txBody>
      </p:sp>
      <p:sp>
        <p:nvSpPr>
          <p:cNvPr id="104946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游戏化学习适用于各种学习领域，包括知识学习、技能训练和态度培养等。</a:t>
            </a:r>
            <a:endParaRPr altLang="en-US" dirty="0" sz="1200" lang="zh-CN" spc="150">
              <a:solidFill>
                <a:schemeClr val="tx1">
                  <a:lumMod val="85000"/>
                  <a:lumOff val="15000"/>
                </a:schemeClr>
              </a:solidFill>
              <a:latin typeface="+mn-ea"/>
              <a:sym typeface="+mn-ea"/>
            </a:endParaRPr>
          </a:p>
        </p:txBody>
      </p:sp>
      <p:sp>
        <p:nvSpPr>
          <p:cNvPr id="104946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0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游戏化教学在小学教育中的应用</a:t>
            </a:r>
            <a:endParaRPr altLang="en-US" dirty="0" lang="zh-CN">
              <a:solidFill>
                <a:schemeClr val="lt1">
                  <a:lumMod val="100000"/>
                </a:schemeClr>
              </a:solidFill>
            </a:endParaRPr>
          </a:p>
        </p:txBody>
      </p:sp>
      <p:sp>
        <p:nvSpPr>
          <p:cNvPr id="1049508"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50" name="标题 1"/>
          <p:cNvSpPr>
            <a:spLocks noGrp="1"/>
          </p:cNvSpPr>
          <p:nvPr>
            <p:ph type="title"/>
          </p:nvPr>
        </p:nvSpPr>
        <p:spPr/>
        <p:txBody>
          <a:bodyPr/>
          <a:p>
            <a:r>
              <a:rPr altLang="en-US" lang="zh-CN"/>
              <a:t>游戏化教学在语文学科中的应用</a:t>
            </a:r>
            <a:endParaRPr altLang="en-US" lang="zh-CN"/>
          </a:p>
        </p:txBody>
      </p:sp>
      <p:sp>
        <p:nvSpPr>
          <p:cNvPr id="104955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6" name="TextBox 2"/>
          <p:cNvSpPr txBox="1"/>
          <p:nvPr>
            <p:custDataLst>
              <p:tags r:id="rId3"/>
            </p:custDataLst>
          </p:nvPr>
        </p:nvSpPr>
        <p:spPr>
          <a:xfrm>
            <a:off x="708596"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提升学习兴趣：通过游戏化的教学方式，激发学生对语文学科的兴趣，提高学习积极性。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5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2" name="TextBox 2"/>
          <p:cNvSpPr txBox="1"/>
          <p:nvPr>
            <p:custDataLst>
              <p:tags r:id="rId6"/>
            </p:custDataLst>
          </p:nvPr>
        </p:nvSpPr>
        <p:spPr>
          <a:xfrm>
            <a:off x="3536878" y="3030566"/>
            <a:ext cx="2303661" cy="186018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增强实践能力：在游戏中融入语文知识，让学生在实践中学习和掌握语文技能。</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6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8" name="TextBox 2"/>
          <p:cNvSpPr txBox="1"/>
          <p:nvPr>
            <p:custDataLst>
              <p:tags r:id="rId9"/>
            </p:custDataLst>
          </p:nvPr>
        </p:nvSpPr>
        <p:spPr>
          <a:xfrm>
            <a:off x="6361937"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促进合作学习：游戏化教学有助于学生在语文学科中开展合作学习，培养团队协作能力。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7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4" name="TextBox 2"/>
          <p:cNvSpPr txBox="1"/>
          <p:nvPr>
            <p:custDataLst>
              <p:tags r:id="rId12"/>
            </p:custDataLst>
          </p:nvPr>
        </p:nvSpPr>
        <p:spPr>
          <a:xfrm>
            <a:off x="9180549" y="3030566"/>
            <a:ext cx="2303661" cy="186018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提高创新能力：游戏化教学鼓励学生发挥想象力，培养创新思维和创新能力。</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12" name="标题 1"/>
          <p:cNvSpPr>
            <a:spLocks noGrp="1"/>
          </p:cNvSpPr>
          <p:nvPr>
            <p:ph type="title"/>
          </p:nvPr>
        </p:nvSpPr>
        <p:spPr/>
        <p:txBody>
          <a:bodyPr/>
          <a:p>
            <a:r>
              <a:rPr altLang="en-US" lang="zh-CN"/>
              <a:t>游戏化教学在数学学科中的应用</a:t>
            </a:r>
            <a:endParaRPr altLang="en-US" lang="zh-CN"/>
          </a:p>
        </p:txBody>
      </p:sp>
      <p:sp>
        <p:nvSpPr>
          <p:cNvPr id="10496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提升学习兴趣：通过游戏化的教学方式，激发学生对数学的兴趣和好奇心，提高学习动力。</a:t>
            </a:r>
            <a:endParaRPr altLang="en-US" dirty="0" sz="1200" lang="zh-CN" spc="150">
              <a:solidFill>
                <a:schemeClr val="tx1">
                  <a:lumMod val="65000"/>
                  <a:lumOff val="35000"/>
                </a:schemeClr>
              </a:solidFill>
              <a:latin typeface="+mn-ea"/>
              <a:sym typeface="+mn-ea"/>
            </a:endParaRPr>
          </a:p>
        </p:txBody>
      </p:sp>
      <p:sp>
        <p:nvSpPr>
          <p:cNvPr id="10496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增强实践能力：游戏化教学能够让学生在实践中学习和掌握数学知识，培养数学思维和解决问题的能力。</a:t>
            </a:r>
            <a:endParaRPr altLang="en-US" dirty="0" sz="1200" lang="zh-CN" spc="150">
              <a:solidFill>
                <a:schemeClr val="tx1">
                  <a:lumMod val="65000"/>
                  <a:lumOff val="35000"/>
                </a:schemeClr>
              </a:solidFill>
              <a:latin typeface="+mn-ea"/>
              <a:sym typeface="+mn-ea"/>
            </a:endParaRPr>
          </a:p>
        </p:txBody>
      </p:sp>
      <p:sp>
        <p:nvSpPr>
          <p:cNvPr id="10496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个性化学习：根据学生的特点和需求，设计不同类型的数学游戏，满足不同学生的学习需求。</a:t>
            </a:r>
            <a:endParaRPr altLang="en-US" dirty="0" sz="1200" lang="zh-CN" spc="150">
              <a:solidFill>
                <a:schemeClr val="tx1">
                  <a:lumMod val="65000"/>
                  <a:lumOff val="35000"/>
                </a:schemeClr>
              </a:solidFill>
              <a:latin typeface="+mn-ea"/>
              <a:sym typeface="+mn-ea"/>
            </a:endParaRPr>
          </a:p>
        </p:txBody>
      </p:sp>
      <p:sp>
        <p:nvSpPr>
          <p:cNvPr id="10496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协作学习：通过游戏化的教学方式，让学生们在学习中互相协作、共同进步，培养团队协作精神。</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58" name="标题 1"/>
          <p:cNvSpPr>
            <a:spLocks noGrp="1"/>
          </p:cNvSpPr>
          <p:nvPr>
            <p:ph type="title"/>
          </p:nvPr>
        </p:nvSpPr>
        <p:spPr/>
        <p:txBody>
          <a:bodyPr/>
          <a:p>
            <a:r>
              <a:rPr altLang="en-US" lang="zh-CN"/>
              <a:t>游戏化教学在英语学科中的应用</a:t>
            </a:r>
            <a:endParaRPr altLang="en-US" lang="zh-CN"/>
          </a:p>
        </p:txBody>
      </p:sp>
      <p:sp>
        <p:nvSpPr>
          <p:cNvPr id="104966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提升学习兴趣：通过游戏化的教学方式，激发学生对英语学习的兴趣和动力。</a:t>
            </a:r>
            <a:endParaRPr altLang="en-US" dirty="0" sz="1200" lang="zh-CN" spc="150">
              <a:solidFill>
                <a:schemeClr val="tx1">
                  <a:lumMod val="85000"/>
                  <a:lumOff val="15000"/>
                </a:schemeClr>
              </a:solidFill>
              <a:latin typeface="+mn-ea"/>
              <a:sym typeface="+mn-ea"/>
            </a:endParaRPr>
          </a:p>
        </p:txBody>
      </p:sp>
      <p:sp>
        <p:nvSpPr>
          <p:cNvPr id="104966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增强记忆能力：游戏中的互动和挑战有助于学生更好地记忆英语单词和语法。</a:t>
            </a:r>
            <a:endParaRPr altLang="en-US" dirty="0" sz="1200" lang="zh-CN" spc="150">
              <a:solidFill>
                <a:schemeClr val="tx1">
                  <a:lumMod val="85000"/>
                  <a:lumOff val="15000"/>
                </a:schemeClr>
              </a:solidFill>
              <a:latin typeface="+mn-ea"/>
              <a:sym typeface="+mn-ea"/>
            </a:endParaRPr>
          </a:p>
        </p:txBody>
      </p:sp>
      <p:sp>
        <p:nvSpPr>
          <p:cNvPr id="104966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培养口语能力：游戏中的对话和交流可以提高学生的英语口语表达能力。</a:t>
            </a:r>
            <a:endParaRPr altLang="en-US" dirty="0" sz="1200" lang="zh-CN" spc="150">
              <a:solidFill>
                <a:schemeClr val="tx1">
                  <a:lumMod val="85000"/>
                  <a:lumOff val="15000"/>
                </a:schemeClr>
              </a:solidFill>
              <a:latin typeface="+mn-ea"/>
              <a:sym typeface="+mn-ea"/>
            </a:endParaRPr>
          </a:p>
        </p:txBody>
      </p:sp>
      <p:sp>
        <p:nvSpPr>
          <p:cNvPr id="104967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拓展词汇量：通过游戏的方式，学生可以接触到更多的英语词汇，从而扩大词汇量。</a:t>
            </a:r>
            <a:endParaRPr altLang="en-US" dirty="0" sz="1200" lang="zh-CN" spc="150">
              <a:solidFill>
                <a:schemeClr val="tx1">
                  <a:lumMod val="85000"/>
                  <a:lumOff val="15000"/>
                </a:schemeClr>
              </a:solidFill>
              <a:latin typeface="+mn-ea"/>
              <a:sym typeface="+mn-ea"/>
            </a:endParaRPr>
          </a:p>
        </p:txBody>
      </p:sp>
      <p:sp>
        <p:nvSpPr>
          <p:cNvPr id="104968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20" name="标题 1"/>
          <p:cNvSpPr>
            <a:spLocks noGrp="1"/>
          </p:cNvSpPr>
          <p:nvPr>
            <p:ph type="title"/>
          </p:nvPr>
        </p:nvSpPr>
        <p:spPr/>
        <p:txBody>
          <a:bodyPr/>
          <a:p>
            <a:r>
              <a:rPr altLang="en-US" lang="zh-CN"/>
              <a:t>游戏化教学在其他学科中的应用</a:t>
            </a:r>
            <a:endParaRPr altLang="en-US" lang="zh-CN"/>
          </a:p>
        </p:txBody>
      </p:sp>
      <p:sp>
        <p:nvSpPr>
          <p:cNvPr id="10497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语言：通过游戏化教学，让学生在轻松愉快的氛围中学习语言知识，提高语言表达能力。</a:t>
            </a:r>
            <a:endParaRPr altLang="zh-CN" dirty="0" lang="en-US">
              <a:solidFill>
                <a:schemeClr val="dk1">
                  <a:lumMod val="80000"/>
                  <a:lumOff val="20000"/>
                </a:schemeClr>
              </a:solidFill>
              <a:latin typeface="+mn-ea"/>
              <a:sym typeface="+mn-ea"/>
            </a:endParaRPr>
          </a:p>
        </p:txBody>
      </p:sp>
      <p:sp>
        <p:nvSpPr>
          <p:cNvPr id="10497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数学：通过游戏化教学，将数学知识和游戏结合，提高学生的学习兴趣和数学思维能力。</a:t>
            </a:r>
            <a:endParaRPr altLang="en-US" dirty="0" lang="zh-CN">
              <a:solidFill>
                <a:schemeClr val="dk1">
                  <a:lumMod val="80000"/>
                  <a:lumOff val="20000"/>
                </a:schemeClr>
              </a:solidFill>
              <a:latin typeface="+mn-ea"/>
              <a:sym typeface="+mn-ea"/>
            </a:endParaRPr>
          </a:p>
        </p:txBody>
      </p:sp>
      <p:sp>
        <p:nvSpPr>
          <p:cNvPr id="10497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科学：利用游戏化教学，模拟实验环境和操作过程，增强学生的实践能力和科学素养。</a:t>
            </a:r>
            <a:endParaRPr altLang="en-US" dirty="0" lang="zh-CN">
              <a:solidFill>
                <a:schemeClr val="dk1">
                  <a:lumMod val="80000"/>
                  <a:lumOff val="20000"/>
                </a:schemeClr>
              </a:solidFill>
              <a:latin typeface="+mn-ea"/>
              <a:sym typeface="+mn-ea"/>
            </a:endParaRPr>
          </a:p>
        </p:txBody>
      </p:sp>
      <p:sp>
        <p:nvSpPr>
          <p:cNvPr id="10497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历史：利用游戏化教学，模拟历史事件和人物，增强学生对历史的理解和记忆。</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9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游戏化教学的优势和挑战</a:t>
            </a:r>
            <a:endParaRPr altLang="en-US" dirty="0" lang="zh-CN">
              <a:solidFill>
                <a:schemeClr val="lt1">
                  <a:lumMod val="100000"/>
                </a:schemeClr>
              </a:solidFill>
            </a:endParaRPr>
          </a:p>
        </p:txBody>
      </p:sp>
      <p:sp>
        <p:nvSpPr>
          <p:cNvPr id="1049792"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34" name="标题 1"/>
          <p:cNvSpPr>
            <a:spLocks noGrp="1"/>
          </p:cNvSpPr>
          <p:nvPr>
            <p:ph type="title"/>
          </p:nvPr>
        </p:nvSpPr>
        <p:spPr/>
        <p:txBody>
          <a:bodyPr/>
          <a:p>
            <a:r>
              <a:rPr altLang="en-US" lang="zh-CN"/>
              <a:t>游戏化教学的优势</a:t>
            </a:r>
            <a:endParaRPr altLang="en-US" lang="zh-CN"/>
          </a:p>
        </p:txBody>
      </p:sp>
      <p:sp>
        <p:nvSpPr>
          <p:cNvPr id="10498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促进学生的团队协作和沟通表达能力</a:t>
            </a:r>
            <a:endParaRPr altLang="zh-CN" dirty="0" lang="en-US">
              <a:solidFill>
                <a:schemeClr val="dk1">
                  <a:lumMod val="80000"/>
                  <a:lumOff val="20000"/>
                </a:schemeClr>
              </a:solidFill>
              <a:latin typeface="+mn-ea"/>
              <a:sym typeface="+mn-ea"/>
            </a:endParaRPr>
          </a:p>
        </p:txBody>
      </p:sp>
      <p:sp>
        <p:nvSpPr>
          <p:cNvPr id="10498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提高学生学习兴趣和参与度</a:t>
            </a:r>
            <a:endParaRPr altLang="en-US" dirty="0" lang="zh-CN">
              <a:solidFill>
                <a:schemeClr val="dk1">
                  <a:lumMod val="80000"/>
                  <a:lumOff val="20000"/>
                </a:schemeClr>
              </a:solidFill>
              <a:latin typeface="+mn-ea"/>
              <a:sym typeface="+mn-ea"/>
            </a:endParaRPr>
          </a:p>
        </p:txBody>
      </p:sp>
      <p:sp>
        <p:nvSpPr>
          <p:cNvPr id="10498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增强学生创新能力和问题解决能力</a:t>
            </a:r>
            <a:endParaRPr altLang="en-US" dirty="0" lang="zh-CN">
              <a:solidFill>
                <a:schemeClr val="dk1">
                  <a:lumMod val="80000"/>
                  <a:lumOff val="20000"/>
                </a:schemeClr>
              </a:solidFill>
              <a:latin typeface="+mn-ea"/>
              <a:sym typeface="+mn-ea"/>
            </a:endParaRPr>
          </a:p>
        </p:txBody>
      </p:sp>
      <p:sp>
        <p:nvSpPr>
          <p:cNvPr id="10498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实现个性化教学和差异化学习</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游戏化教学的挑战</a:t>
            </a:r>
            <a:endParaRPr altLang="en-US" lang="zh-CN"/>
          </a:p>
        </p:txBody>
      </p:sp>
      <p:sp>
        <p:nvSpPr>
          <p:cNvPr id="10499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技术问题：如何确保游戏与教学内容的紧密结合</a:t>
            </a:r>
            <a:endParaRPr altLang="en-US" dirty="0" sz="2000" lang="zh-CN" spc="150">
              <a:solidFill>
                <a:schemeClr val="tx1">
                  <a:lumMod val="75000"/>
                  <a:lumOff val="25000"/>
                </a:schemeClr>
              </a:solidFill>
              <a:latin typeface="+mn-ea"/>
              <a:sym typeface="+mn-ea"/>
            </a:endParaRPr>
          </a:p>
        </p:txBody>
      </p:sp>
      <p:sp>
        <p:nvSpPr>
          <p:cNvPr id="10499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学生沉迷：如何避免学生过度沉迷于游戏</a:t>
            </a:r>
            <a:endParaRPr altLang="en-US" dirty="0" sz="2000" lang="zh-CN" spc="150">
              <a:solidFill>
                <a:schemeClr val="tx1">
                  <a:lumMod val="75000"/>
                  <a:lumOff val="25000"/>
                </a:schemeClr>
              </a:solidFill>
              <a:latin typeface="+mn-ea"/>
              <a:sym typeface="+mn-ea"/>
            </a:endParaRPr>
          </a:p>
        </p:txBody>
      </p:sp>
      <p:sp>
        <p:nvSpPr>
          <p:cNvPr id="10499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教师能力：教师需要具备游戏化教学的设计和管理能力</a:t>
            </a:r>
            <a:endParaRPr altLang="en-US" dirty="0" sz="2000" lang="zh-CN" spc="150">
              <a:solidFill>
                <a:schemeClr val="tx1">
                  <a:lumMod val="75000"/>
                  <a:lumOff val="25000"/>
                </a:schemeClr>
              </a:solidFill>
              <a:latin typeface="+mn-ea"/>
              <a:sym typeface="+mn-ea"/>
            </a:endParaRPr>
          </a:p>
        </p:txBody>
      </p:sp>
      <p:sp>
        <p:nvSpPr>
          <p:cNvPr id="104992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教育公平：如何确保所有学生都能公平地参与游戏化教学</a:t>
            </a:r>
            <a:endParaRPr altLang="en-US" dirty="0" sz="2000" lang="zh-CN" spc="150">
              <a:solidFill>
                <a:schemeClr val="tx1">
                  <a:lumMod val="75000"/>
                  <a:lumOff val="25000"/>
                </a:schemeClr>
              </a:solidFill>
              <a:latin typeface="+mn-ea"/>
              <a:sym typeface="+mn-ea"/>
            </a:endParaRPr>
          </a:p>
        </p:txBody>
      </p:sp>
      <p:sp>
        <p:nvSpPr>
          <p:cNvPr id="10499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66" name="标题 1"/>
          <p:cNvSpPr>
            <a:spLocks noGrp="1"/>
          </p:cNvSpPr>
          <p:nvPr>
            <p:ph type="title"/>
          </p:nvPr>
        </p:nvSpPr>
        <p:spPr/>
        <p:txBody>
          <a:bodyPr/>
          <a:p>
            <a:r>
              <a:rPr altLang="en-US" lang="zh-CN"/>
              <a:t>游戏化教学的局限性和不足之处</a:t>
            </a:r>
            <a:endParaRPr altLang="en-US" lang="zh-CN"/>
          </a:p>
        </p:txBody>
      </p:sp>
      <p:sp>
        <p:nvSpPr>
          <p:cNvPr id="104996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技术依赖：游戏化教学需要依赖先进的技术支持，缺乏技术支持将影响教学效果</a:t>
            </a:r>
            <a:endParaRPr altLang="en-US" dirty="0" sz="2000" lang="zh-CN" spc="150">
              <a:solidFill>
                <a:schemeClr val="tx1">
                  <a:lumMod val="75000"/>
                  <a:lumOff val="25000"/>
                </a:schemeClr>
              </a:solidFill>
              <a:latin typeface="+mn-ea"/>
              <a:sym typeface="+mn-ea"/>
            </a:endParaRPr>
          </a:p>
        </p:txBody>
      </p:sp>
      <p:sp>
        <p:nvSpPr>
          <p:cNvPr id="104997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适用范围有限：游戏化教学适用于某些特定学科和知识点，不能全面覆盖所有教学内容</a:t>
            </a:r>
            <a:endParaRPr altLang="en-US" dirty="0" sz="2000" lang="zh-CN" spc="150">
              <a:solidFill>
                <a:schemeClr val="tx1">
                  <a:lumMod val="75000"/>
                  <a:lumOff val="25000"/>
                </a:schemeClr>
              </a:solidFill>
              <a:latin typeface="+mn-ea"/>
              <a:sym typeface="+mn-ea"/>
            </a:endParaRPr>
          </a:p>
        </p:txBody>
      </p:sp>
      <p:sp>
        <p:nvSpPr>
          <p:cNvPr id="104997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时间投入：游戏化教学设计需要投入大量时间和精力，对教师的要求较高</a:t>
            </a:r>
            <a:endParaRPr altLang="en-US" dirty="0" sz="2000" lang="zh-CN" spc="150">
              <a:solidFill>
                <a:schemeClr val="tx1">
                  <a:lumMod val="75000"/>
                  <a:lumOff val="25000"/>
                </a:schemeClr>
              </a:solidFill>
              <a:latin typeface="+mn-ea"/>
              <a:sym typeface="+mn-ea"/>
            </a:endParaRPr>
          </a:p>
        </p:txBody>
      </p:sp>
      <p:sp>
        <p:nvSpPr>
          <p:cNvPr id="104998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过度游戏化：游戏化教学容易让学生沉迷于游戏中，忽略学习目标，影响学习效果</a:t>
            </a:r>
            <a:endParaRPr altLang="en-US" dirty="0" sz="2000" lang="zh-CN" spc="150">
              <a:solidFill>
                <a:schemeClr val="tx1">
                  <a:lumMod val="75000"/>
                  <a:lumOff val="25000"/>
                </a:schemeClr>
              </a:solidFill>
              <a:latin typeface="+mn-ea"/>
              <a:sym typeface="+mn-ea"/>
            </a:endParaRPr>
          </a:p>
        </p:txBody>
      </p:sp>
      <p:sp>
        <p:nvSpPr>
          <p:cNvPr id="104999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28" name="标题 1"/>
          <p:cNvSpPr>
            <a:spLocks noGrp="1"/>
          </p:cNvSpPr>
          <p:nvPr>
            <p:ph type="title"/>
          </p:nvPr>
        </p:nvSpPr>
        <p:spPr/>
        <p:txBody>
          <a:bodyPr/>
          <a:p>
            <a:r>
              <a:rPr altLang="en-US" lang="zh-CN"/>
              <a:t>如何克服游戏化教学的局限性和不足之处</a:t>
            </a:r>
            <a:endParaRPr altLang="en-US" lang="zh-CN"/>
          </a:p>
        </p:txBody>
      </p:sp>
      <p:sp>
        <p:nvSpPr>
          <p:cNvPr id="105003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加强教师培训，提高教师对游戏化教学的认识和实施能力，确保教师能够有效地运用游戏化教学方法。</a:t>
            </a:r>
            <a:endParaRPr altLang="zh-CN" dirty="0" lang="en-US">
              <a:solidFill>
                <a:schemeClr val="dk1">
                  <a:lumMod val="80000"/>
                  <a:lumOff val="20000"/>
                </a:schemeClr>
              </a:solidFill>
              <a:latin typeface="+mn-ea"/>
              <a:sym typeface="+mn-ea"/>
            </a:endParaRPr>
          </a:p>
        </p:txBody>
      </p:sp>
      <p:sp>
        <p:nvSpPr>
          <p:cNvPr id="105003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制定明确的教学目标和评价标准，确保游戏化教学能够达到预期的效果。</a:t>
            </a:r>
            <a:endParaRPr altLang="en-US" dirty="0" sz="1600" lang="zh-CN">
              <a:solidFill>
                <a:schemeClr val="dk1">
                  <a:lumMod val="80000"/>
                  <a:lumOff val="20000"/>
                </a:schemeClr>
              </a:solidFill>
              <a:latin typeface="+mn-ea"/>
              <a:sym typeface="+mn-ea"/>
            </a:endParaRPr>
          </a:p>
        </p:txBody>
      </p:sp>
      <p:sp>
        <p:nvSpPr>
          <p:cNvPr id="105004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注重游戏内容的选择和设计，避免低俗、暴力等不良内容对小学生造成负面影响。</a:t>
            </a:r>
            <a:endParaRPr altLang="en-US" dirty="0" sz="1600" lang="zh-CN">
              <a:solidFill>
                <a:schemeClr val="dk1">
                  <a:lumMod val="80000"/>
                  <a:lumOff val="20000"/>
                </a:schemeClr>
              </a:solidFill>
              <a:latin typeface="+mn-ea"/>
              <a:sym typeface="+mn-ea"/>
            </a:endParaRPr>
          </a:p>
        </p:txBody>
      </p:sp>
      <p:sp>
        <p:nvSpPr>
          <p:cNvPr id="105005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建立家长反馈机制，及时了解家长对游戏化教学的意见和建议，不断完善和改进教学方法。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9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游戏化教学的未来展望</a:t>
            </a:r>
            <a:endParaRPr altLang="en-US" dirty="0" lang="zh-CN">
              <a:solidFill>
                <a:schemeClr val="lt1">
                  <a:lumMod val="100000"/>
                </a:schemeClr>
              </a:solidFill>
            </a:endParaRPr>
          </a:p>
        </p:txBody>
      </p:sp>
      <p:sp>
        <p:nvSpPr>
          <p:cNvPr id="1050100"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42" name="标题 1"/>
          <p:cNvSpPr>
            <a:spLocks noGrp="1"/>
          </p:cNvSpPr>
          <p:nvPr>
            <p:ph type="title"/>
          </p:nvPr>
        </p:nvSpPr>
        <p:spPr/>
        <p:txBody>
          <a:bodyPr/>
          <a:p>
            <a:r>
              <a:rPr altLang="en-US" lang="zh-CN"/>
              <a:t>游戏化教学的发展前景和趋势</a:t>
            </a:r>
            <a:endParaRPr altLang="en-US" lang="zh-CN"/>
          </a:p>
        </p:txBody>
      </p:sp>
      <p:sp>
        <p:nvSpPr>
          <p:cNvPr id="105014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普及程度提高：随着教育技术的不断进步，游戏化教学将更加普及，成为小学教育中的重要教学手段。</a:t>
            </a:r>
            <a:endParaRPr altLang="en-US" dirty="0" sz="1200" lang="zh-CN" spc="150">
              <a:solidFill>
                <a:schemeClr val="tx1">
                  <a:lumMod val="85000"/>
                  <a:lumOff val="15000"/>
                </a:schemeClr>
              </a:solidFill>
              <a:latin typeface="+mn-ea"/>
              <a:sym typeface="+mn-ea"/>
            </a:endParaRPr>
          </a:p>
        </p:txBody>
      </p:sp>
      <p:sp>
        <p:nvSpPr>
          <p:cNvPr id="105014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多元化发展：游戏化教学将呈现出更加多元化的形式，涵盖更多的学科和领域，为学生提供更加丰富的学习体验。</a:t>
            </a:r>
            <a:endParaRPr altLang="en-US" dirty="0" sz="1200" lang="zh-CN" spc="150">
              <a:solidFill>
                <a:schemeClr val="tx1">
                  <a:lumMod val="85000"/>
                  <a:lumOff val="15000"/>
                </a:schemeClr>
              </a:solidFill>
              <a:latin typeface="+mn-ea"/>
              <a:sym typeface="+mn-ea"/>
            </a:endParaRPr>
          </a:p>
        </p:txBody>
      </p:sp>
      <p:sp>
        <p:nvSpPr>
          <p:cNvPr id="105015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个性化教学：借助大数据和人工智能技术，游戏化教学将更好地实现个性化教学，根据学生的特点和需求进行定制化教学。</a:t>
            </a:r>
            <a:endParaRPr altLang="en-US" dirty="0" sz="1200" lang="zh-CN" spc="150">
              <a:solidFill>
                <a:schemeClr val="tx1">
                  <a:lumMod val="85000"/>
                  <a:lumOff val="15000"/>
                </a:schemeClr>
              </a:solidFill>
              <a:latin typeface="+mn-ea"/>
              <a:sym typeface="+mn-ea"/>
            </a:endParaRPr>
          </a:p>
        </p:txBody>
      </p:sp>
      <p:sp>
        <p:nvSpPr>
          <p:cNvPr id="105015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跨学科融合：游戏化教学将促进跨学科的融合，通过游戏的形式将不同学科的知识点进行串联，提高学生的学习效果。</a:t>
            </a:r>
            <a:endParaRPr altLang="en-US" dirty="0" sz="1200" lang="zh-CN" spc="150">
              <a:solidFill>
                <a:schemeClr val="tx1">
                  <a:lumMod val="85000"/>
                  <a:lumOff val="15000"/>
                </a:schemeClr>
              </a:solidFill>
              <a:latin typeface="+mn-ea"/>
              <a:sym typeface="+mn-ea"/>
            </a:endParaRPr>
          </a:p>
        </p:txBody>
      </p:sp>
      <p:sp>
        <p:nvSpPr>
          <p:cNvPr id="105016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04" name="标题 1"/>
          <p:cNvSpPr>
            <a:spLocks noGrp="1"/>
          </p:cNvSpPr>
          <p:nvPr>
            <p:ph type="title"/>
          </p:nvPr>
        </p:nvSpPr>
        <p:spPr/>
        <p:txBody>
          <a:bodyPr/>
          <a:p>
            <a:r>
              <a:rPr altLang="en-US" lang="zh-CN"/>
              <a:t>游戏化教学与其他教学方法的结合与创新</a:t>
            </a:r>
            <a:endParaRPr altLang="en-US" lang="zh-CN"/>
          </a:p>
        </p:txBody>
      </p:sp>
      <p:sp>
        <p:nvSpPr>
          <p:cNvPr id="10502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结合传统教学方法：将游戏化教学与传统教学方法相结合，提高教学效果。</a:t>
            </a:r>
            <a:endParaRPr altLang="en-US" dirty="0" sz="2000" lang="zh-CN" spc="150">
              <a:solidFill>
                <a:schemeClr val="tx1">
                  <a:lumMod val="85000"/>
                  <a:lumOff val="15000"/>
                </a:schemeClr>
              </a:solidFill>
              <a:latin typeface="+mn-ea"/>
              <a:sym typeface="+mn-ea"/>
            </a:endParaRPr>
          </a:p>
        </p:txBody>
      </p:sp>
      <p:sp>
        <p:nvSpPr>
          <p:cNvPr id="10502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技术创新：利用新技术如AI、VR等，增强游戏化教学的互动性和沉浸感。</a:t>
            </a:r>
            <a:endParaRPr altLang="en-US" dirty="0" sz="2000" lang="zh-CN" spc="150">
              <a:solidFill>
                <a:schemeClr val="tx1">
                  <a:lumMod val="85000"/>
                  <a:lumOff val="15000"/>
                </a:schemeClr>
              </a:solidFill>
              <a:latin typeface="+mn-ea"/>
              <a:sym typeface="+mn-ea"/>
            </a:endParaRPr>
          </a:p>
        </p:txBody>
      </p:sp>
      <p:sp>
        <p:nvSpPr>
          <p:cNvPr id="10502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跨学科融合：将不同学科的知识点融入游戏中，培养学生的综合素质。</a:t>
            </a:r>
            <a:endParaRPr altLang="en-US" dirty="0" sz="2000" lang="zh-CN" spc="150">
              <a:solidFill>
                <a:schemeClr val="tx1">
                  <a:lumMod val="85000"/>
                  <a:lumOff val="15000"/>
                </a:schemeClr>
              </a:solidFill>
              <a:latin typeface="+mn-ea"/>
              <a:sym typeface="+mn-ea"/>
            </a:endParaRPr>
          </a:p>
        </p:txBody>
      </p:sp>
      <p:sp>
        <p:nvSpPr>
          <p:cNvPr id="10502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教师培训：加强对教师的培训，提高教师在游戏化教学方面的专业素养和创新能力。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66" name="标题 1"/>
          <p:cNvSpPr>
            <a:spLocks noGrp="1"/>
          </p:cNvSpPr>
          <p:nvPr>
            <p:ph type="title"/>
          </p:nvPr>
        </p:nvSpPr>
        <p:spPr/>
        <p:txBody>
          <a:bodyPr/>
          <a:p>
            <a:r>
              <a:rPr altLang="en-US" lang="zh-CN"/>
              <a:t>游戏化教学在未来的应用场景和领域拓展</a:t>
            </a:r>
            <a:endParaRPr altLang="en-US" lang="zh-CN"/>
          </a:p>
        </p:txBody>
      </p:sp>
      <p:sp>
        <p:nvSpPr>
          <p:cNvPr id="105026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7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虚拟现实和增强现实技术：提供沉浸式学习体验，拓展游戏化教学的应用场景。</a:t>
            </a:r>
            <a:endParaRPr altLang="en-US" dirty="0" sz="2000" lang="zh-CN" spc="200">
              <a:solidFill>
                <a:schemeClr val="tx1">
                  <a:lumMod val="85000"/>
                  <a:lumOff val="15000"/>
                </a:schemeClr>
              </a:solidFill>
              <a:latin typeface="+mn-ea"/>
              <a:sym typeface="+mn-ea"/>
            </a:endParaRPr>
          </a:p>
        </p:txBody>
      </p:sp>
      <p:sp>
        <p:nvSpPr>
          <p:cNvPr id="105027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人工智能和大数据：个性化推荐学习资源，提高学习效果。</a:t>
            </a:r>
            <a:endParaRPr altLang="en-US" dirty="0" sz="2000" lang="zh-CN" spc="200">
              <a:solidFill>
                <a:schemeClr val="tx1">
                  <a:lumMod val="85000"/>
                  <a:lumOff val="15000"/>
                </a:schemeClr>
              </a:solidFill>
              <a:latin typeface="+mn-ea"/>
              <a:sym typeface="+mn-ea"/>
            </a:endParaRPr>
          </a:p>
        </p:txBody>
      </p:sp>
      <p:sp>
        <p:nvSpPr>
          <p:cNvPr id="105028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8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教育游戏产业：游戏化教学将进一步融入教育产业，成为未来教育的重要方向。</a:t>
            </a:r>
            <a:endParaRPr altLang="en-US" dirty="0" sz="2000" lang="zh-CN" spc="200">
              <a:solidFill>
                <a:schemeClr val="tx1">
                  <a:lumMod val="85000"/>
                  <a:lumOff val="15000"/>
                </a:schemeClr>
              </a:solidFill>
              <a:latin typeface="+mn-ea"/>
              <a:sym typeface="+mn-ea"/>
            </a:endParaRPr>
          </a:p>
        </p:txBody>
      </p:sp>
      <p:sp>
        <p:nvSpPr>
          <p:cNvPr id="105028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90"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跨学科融合：游戏化教学将应用于更多领域，如艺术、科技、医学等，促进跨学科知识的融合与运用。</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28" name="标题 1"/>
          <p:cNvSpPr>
            <a:spLocks noGrp="1"/>
          </p:cNvSpPr>
          <p:nvPr>
            <p:ph type="title"/>
          </p:nvPr>
        </p:nvSpPr>
        <p:spPr/>
        <p:txBody>
          <a:bodyPr/>
          <a:p>
            <a:r>
              <a:rPr altLang="en-US" lang="zh-CN"/>
              <a:t>如何更好地推进游戏化教学的应用和发展</a:t>
            </a:r>
            <a:endParaRPr altLang="en-US" lang="zh-CN"/>
          </a:p>
        </p:txBody>
      </p:sp>
      <p:sp>
        <p:nvSpPr>
          <p:cNvPr id="1050330"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2"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334"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提升教师游戏化教学能力：通过培训和交流，让教师掌握游戏化教学的基本理念和方法，提高教师的游戏化教学设计能力。</a:t>
            </a:r>
            <a:endParaRPr altLang="en-US" dirty="0" sz="2000" lang="zh-CN" spc="200">
              <a:solidFill>
                <a:schemeClr val="tx1">
                  <a:lumMod val="85000"/>
                  <a:lumOff val="15000"/>
                </a:schemeClr>
              </a:solidFill>
              <a:latin typeface="+mn-ea"/>
              <a:sym typeface="+mn-ea"/>
            </a:endParaRPr>
          </a:p>
        </p:txBody>
      </p:sp>
      <p:sp>
        <p:nvSpPr>
          <p:cNvPr id="1050336"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8"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40"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完善游戏化教学资源：结合学科特点，开发更多适合小学生学习的游戏化教学资源，满足不同学科的需求。</a:t>
            </a:r>
            <a:endParaRPr altLang="en-US" dirty="0" sz="2000" lang="zh-CN" spc="200">
              <a:solidFill>
                <a:schemeClr val="tx1">
                  <a:lumMod val="85000"/>
                  <a:lumOff val="15000"/>
                </a:schemeClr>
              </a:solidFill>
              <a:latin typeface="+mn-ea"/>
              <a:sym typeface="+mn-ea"/>
            </a:endParaRPr>
          </a:p>
        </p:txBody>
      </p:sp>
      <p:sp>
        <p:nvSpPr>
          <p:cNvPr id="1050342"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4"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46"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建立游戏化教学评价体系：制定科学合理的评价标准，对游戏化教学的效果进行评估，不断优化和改进教学方法。</a:t>
            </a:r>
            <a:endParaRPr altLang="en-US" dirty="0" sz="2000" lang="zh-CN" spc="200">
              <a:solidFill>
                <a:schemeClr val="tx1">
                  <a:lumMod val="85000"/>
                  <a:lumOff val="15000"/>
                </a:schemeClr>
              </a:solidFill>
              <a:latin typeface="+mn-ea"/>
              <a:sym typeface="+mn-ea"/>
            </a:endParaRPr>
          </a:p>
        </p:txBody>
      </p:sp>
      <p:sp>
        <p:nvSpPr>
          <p:cNvPr id="1050348"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0"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52"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促进跨学科融合：将游戏化教学与其他学科进行有机融合，打破传统学科界限，促进小学生全面发展。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9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392"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39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39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8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2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7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34.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87.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2024-01-05T15:35:39Z</dcterms:created>
  <dcterms:modified xsi:type="dcterms:W3CDTF">2024-01-05T15:35:39Z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ddde5c8aa5c9489fa1c6ca69e69baeae_21</vt:lpwstr>
  </property>
</Properties>
</file>