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1.5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  <p:sldMasterId id="2147483663" r:id="rId3"/>
    <p:sldMasterId id="2147483665" r:id="rId4"/>
    <p:sldMasterId id="2147483667" r:id="rId5"/>
    <p:sldMasterId id="2147483669" r:id="rId6"/>
    <p:sldMasterId id="2147483671" r:id="rId7"/>
    <p:sldMasterId id="2147483673" r:id="rId8"/>
    <p:sldMasterId id="2147483675" r:id="rId9"/>
  </p:sldMasterIdLst>
  <p:sldIdLst>
    <p:sldId id="259" r:id="rId10"/>
    <p:sldId id="262" r:id="rId11"/>
    <p:sldId id="265" r:id="rId12"/>
    <p:sldId id="268" r:id="rId13"/>
    <p:sldId id="271" r:id="rId14"/>
    <p:sldId id="274" r:id="rId15"/>
    <p:sldId id="277" r:id="rId16"/>
    <p:sldId id="280" r:id="rId17"/>
  </p:sldIdLst>
  <p:sldSz cx="7556500" cy="10680700"/>
  <p:notesSz cx="6858000" cy="9144000"/>
  <p:embeddedFontLst>
    <p:embeddedFont>
      <p:font typeface="IDGRLO+TimesNewRomanPS-BoldMT"/>
      <p:regular r:id="rId19"/>
    </p:embeddedFont>
    <p:embeddedFont>
      <p:font typeface="MNUMLM+TimesNewRomanPS-BoldItalicMT"/>
      <p:regular r:id="rId20"/>
    </p:embeddedFont>
    <p:embeddedFont>
      <p:font typeface="WHCTWC+TimesNewRomanPSMT"/>
      <p:regular r:id="rId21"/>
    </p:embeddedFont>
    <p:embeddedFont>
      <p:font typeface="LEAKCD+TimesNewRomanPSMT"/>
      <p:regular r:id="rId22"/>
    </p:embeddedFont>
    <p:embeddedFont>
      <p:font typeface="VQUWTL+TimesNewRomanPS-BoldMT"/>
      <p:regular r:id="rId23"/>
    </p:embeddedFont>
    <p:embeddedFont>
      <p:font typeface="RBVVTT+TimesNewRomanPS-BoldItalicMT"/>
      <p:regular r:id="rId24"/>
    </p:embeddedFont>
    <p:embeddedFont>
      <p:font typeface="DBFLOR+TimesNewRomanPSMT"/>
      <p:regular r:id="rId25"/>
    </p:embeddedFont>
    <p:embeddedFont>
      <p:font typeface="EUQWRV+TimesNewRomanPS-ItalicMT"/>
      <p:regular r:id="rId26"/>
    </p:embeddedFont>
    <p:embeddedFont>
      <p:font typeface="FVPCTL+TimesNewRomanPSMT"/>
      <p:regular r:id="rId27"/>
    </p:embeddedFont>
    <p:embeddedFont>
      <p:font typeface="KVMQSN+TimesNewRomanPS-BoldMT"/>
      <p:regular r:id="rId28"/>
    </p:embeddedFont>
    <p:embeddedFont>
      <p:font typeface="UNDLUO+TimesNewRomanPS-BoldItalicMT"/>
      <p:regular r:id="rId29"/>
    </p:embeddedFont>
    <p:embeddedFont>
      <p:font typeface="NTOUQJ+TimesNewRomanPSMT"/>
      <p:regular r:id="rId30"/>
    </p:embeddedFont>
    <p:embeddedFont>
      <p:font typeface="QVHREM+TimesNewRomanPS-BoldItalicMT"/>
      <p:regular r:id="rId31"/>
    </p:embeddedFont>
    <p:embeddedFont>
      <p:font typeface="VMTHDE+TimesNewRomanPS-BoldMT"/>
      <p:regular r:id="rId32"/>
    </p:embeddedFont>
    <p:embeddedFont>
      <p:font typeface="IJDCDO+TimesNewRomanPS-ItalicMT"/>
      <p:regular r:id="rId33"/>
    </p:embeddedFont>
    <p:embeddedFont>
      <p:font typeface="LEVIQW+TimesNewRomanPSMT"/>
      <p:regular r:id="rId34"/>
    </p:embeddedFont>
    <p:embeddedFont>
      <p:font typeface="RGSWEN+TimesNewRomanPS-BoldMT"/>
      <p:regular r:id="rId35"/>
    </p:embeddedFont>
    <p:embeddedFont>
      <p:font typeface="GWKWSK+TimesNewRomanPS-BoldItalicMT"/>
      <p:regular r:id="rId36"/>
    </p:embeddedFont>
    <p:embeddedFont>
      <p:font typeface="IDQSFV+TimesNewRomanPSMT"/>
      <p:regular r:id="rId37"/>
    </p:embeddedFont>
    <p:embeddedFont>
      <p:font typeface="QMUSBW+TimesNewRomanPS-BoldMT"/>
      <p:regular r:id="rId38"/>
    </p:embeddedFont>
    <p:embeddedFont>
      <p:font typeface="BUNURD+TimesNewRomanPS-ItalicMT"/>
      <p:regular r:id="rId39"/>
    </p:embeddedFont>
    <p:embeddedFont>
      <p:font typeface="MCJSQC+TimesNewRomanPSMT"/>
      <p:regular r:id="rId40"/>
    </p:embeddedFont>
    <p:embeddedFont>
      <p:font typeface="HJQQKC+TimesNewRomanPS-BoldMT"/>
      <p:regular r:id="rId41"/>
    </p:embeddedFont>
    <p:embeddedFont>
      <p:font typeface="UMNMUQ+TimesNewRomanPS-BoldItalicMT"/>
      <p:regular r:id="rId42"/>
    </p:embeddedFont>
    <p:embeddedFont>
      <p:font typeface="QQTBUG+MicrosoftYaHei-Bold"/>
      <p:regular r:id="rId43"/>
    </p:embeddedFont>
    <p:embeddedFont>
      <p:font typeface="ITFBAP+TimesNewRomanPS-ItalicMT"/>
      <p:regular r:id="rId44"/>
    </p:embeddedFont>
    <p:embeddedFont>
      <p:font typeface="NBEMBS+TimesNewRomanPS-BoldMT"/>
      <p:regular r:id="rId45"/>
    </p:embeddedFont>
    <p:embeddedFont>
      <p:font typeface="KNMSNU+MicrosoftYaHei-Bold"/>
      <p:regular r:id="rId46"/>
    </p:embeddedFont>
    <p:embeddedFont>
      <p:font typeface="HTPNQP+TimesNewRomanPSMT"/>
      <p:regular r:id="rId47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1.xml" /><Relationship Id="rId11" Type="http://schemas.openxmlformats.org/officeDocument/2006/relationships/slide" Target="slides/slide2.xml" /><Relationship Id="rId12" Type="http://schemas.openxmlformats.org/officeDocument/2006/relationships/slide" Target="slides/slide3.xml" /><Relationship Id="rId13" Type="http://schemas.openxmlformats.org/officeDocument/2006/relationships/slide" Target="slides/slide4.xml" /><Relationship Id="rId14" Type="http://schemas.openxmlformats.org/officeDocument/2006/relationships/slide" Target="slides/slide5.xml" /><Relationship Id="rId15" Type="http://schemas.openxmlformats.org/officeDocument/2006/relationships/slide" Target="slides/slide6.xml" /><Relationship Id="rId16" Type="http://schemas.openxmlformats.org/officeDocument/2006/relationships/slide" Target="slides/slide7.xml" /><Relationship Id="rId17" Type="http://schemas.openxmlformats.org/officeDocument/2006/relationships/slide" Target="slides/slide8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23" Type="http://schemas.openxmlformats.org/officeDocument/2006/relationships/font" Target="fonts/font5.fntdata" /><Relationship Id="rId24" Type="http://schemas.openxmlformats.org/officeDocument/2006/relationships/font" Target="fonts/font6.fntdata" /><Relationship Id="rId25" Type="http://schemas.openxmlformats.org/officeDocument/2006/relationships/font" Target="fonts/font7.fntdata" /><Relationship Id="rId26" Type="http://schemas.openxmlformats.org/officeDocument/2006/relationships/font" Target="fonts/font8.fntdata" /><Relationship Id="rId27" Type="http://schemas.openxmlformats.org/officeDocument/2006/relationships/font" Target="fonts/font9.fntdata" /><Relationship Id="rId28" Type="http://schemas.openxmlformats.org/officeDocument/2006/relationships/font" Target="fonts/font10.fntdata" /><Relationship Id="rId29" Type="http://schemas.openxmlformats.org/officeDocument/2006/relationships/font" Target="fonts/font11.fntdata" /><Relationship Id="rId3" Type="http://schemas.openxmlformats.org/officeDocument/2006/relationships/slideMaster" Target="slideMasters/slideMaster3.xml" /><Relationship Id="rId30" Type="http://schemas.openxmlformats.org/officeDocument/2006/relationships/font" Target="fonts/font12.fntdata" /><Relationship Id="rId31" Type="http://schemas.openxmlformats.org/officeDocument/2006/relationships/font" Target="fonts/font13.fntdata" /><Relationship Id="rId32" Type="http://schemas.openxmlformats.org/officeDocument/2006/relationships/font" Target="fonts/font14.fntdata" /><Relationship Id="rId33" Type="http://schemas.openxmlformats.org/officeDocument/2006/relationships/font" Target="fonts/font15.fntdata" /><Relationship Id="rId34" Type="http://schemas.openxmlformats.org/officeDocument/2006/relationships/font" Target="fonts/font16.fntdata" /><Relationship Id="rId35" Type="http://schemas.openxmlformats.org/officeDocument/2006/relationships/font" Target="fonts/font17.fntdata" /><Relationship Id="rId36" Type="http://schemas.openxmlformats.org/officeDocument/2006/relationships/font" Target="fonts/font18.fntdata" /><Relationship Id="rId37" Type="http://schemas.openxmlformats.org/officeDocument/2006/relationships/font" Target="fonts/font19.fntdata" /><Relationship Id="rId38" Type="http://schemas.openxmlformats.org/officeDocument/2006/relationships/font" Target="fonts/font20.fntdata" /><Relationship Id="rId39" Type="http://schemas.openxmlformats.org/officeDocument/2006/relationships/font" Target="fonts/font21.fntdata" /><Relationship Id="rId4" Type="http://schemas.openxmlformats.org/officeDocument/2006/relationships/slideMaster" Target="slideMasters/slideMaster4.xml" /><Relationship Id="rId40" Type="http://schemas.openxmlformats.org/officeDocument/2006/relationships/font" Target="fonts/font22.fntdata" /><Relationship Id="rId41" Type="http://schemas.openxmlformats.org/officeDocument/2006/relationships/font" Target="fonts/font23.fntdata" /><Relationship Id="rId42" Type="http://schemas.openxmlformats.org/officeDocument/2006/relationships/font" Target="fonts/font24.fntdata" /><Relationship Id="rId43" Type="http://schemas.openxmlformats.org/officeDocument/2006/relationships/font" Target="fonts/font25.fntdata" /><Relationship Id="rId44" Type="http://schemas.openxmlformats.org/officeDocument/2006/relationships/font" Target="fonts/font26.fntdata" /><Relationship Id="rId45" Type="http://schemas.openxmlformats.org/officeDocument/2006/relationships/font" Target="fonts/font27.fntdata" /><Relationship Id="rId46" Type="http://schemas.openxmlformats.org/officeDocument/2006/relationships/font" Target="fonts/font28.fntdata" /><Relationship Id="rId47" Type="http://schemas.openxmlformats.org/officeDocument/2006/relationships/font" Target="fonts/font29.fntdata" /><Relationship Id="rId48" Type="http://schemas.openxmlformats.org/officeDocument/2006/relationships/presProps" Target="presProps.xml" /><Relationship Id="rId49" Type="http://schemas.openxmlformats.org/officeDocument/2006/relationships/viewProps" Target="viewProps.xml" /><Relationship Id="rId5" Type="http://schemas.openxmlformats.org/officeDocument/2006/relationships/slideMaster" Target="slideMasters/slideMaster5.xml" /><Relationship Id="rId50" Type="http://schemas.openxmlformats.org/officeDocument/2006/relationships/theme" Target="theme/theme1.xml" /><Relationship Id="rId51" Type="http://schemas.openxmlformats.org/officeDocument/2006/relationships/tableStyles" Target="tableStyles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slideMaster" Target="slideMasters/slideMaster9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7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5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3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1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89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6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4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9C2B9A-21CD-4BFE-BF56-64B4D28DF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089E68-3E41-4056-96B4-E30BD6F18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0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1pPr>
            <a:lvl2pPr marL="377825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3pPr>
            <a:lvl4pPr marL="113347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30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12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695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477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260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E9EF70-ABD2-48FA-B9B8-5E67EFB15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14"/>
            </a:lvl1pPr>
            <a:lvl2pPr>
              <a:defRPr sz="1983"/>
            </a:lvl2pPr>
            <a:lvl3pPr>
              <a:defRPr sz="1653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14"/>
            </a:lvl1pPr>
            <a:lvl2pPr>
              <a:defRPr sz="1983"/>
            </a:lvl2pPr>
            <a:lvl3pPr>
              <a:defRPr sz="1653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F267F3-1440-47D7-A52B-845F95180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983" b="1"/>
            </a:lvl1pPr>
            <a:lvl2pPr marL="377825" indent="0">
              <a:buNone/>
              <a:defRPr sz="1653" b="1"/>
            </a:lvl2pPr>
            <a:lvl3pPr marL="755650" indent="0">
              <a:buNone/>
              <a:defRPr sz="1488" b="1"/>
            </a:lvl3pPr>
            <a:lvl4pPr marL="1133475" indent="0">
              <a:buNone/>
              <a:defRPr sz="1322" b="1"/>
            </a:lvl4pPr>
            <a:lvl5pPr marL="1511300" indent="0">
              <a:buNone/>
              <a:defRPr sz="1322" b="1"/>
            </a:lvl5pPr>
            <a:lvl6pPr marL="1889125" indent="0">
              <a:buNone/>
              <a:defRPr sz="1322" b="1"/>
            </a:lvl6pPr>
            <a:lvl7pPr marL="2266950" indent="0">
              <a:buNone/>
              <a:defRPr sz="1322" b="1"/>
            </a:lvl7pPr>
            <a:lvl8pPr marL="2644775" indent="0">
              <a:buNone/>
              <a:defRPr sz="1322" b="1"/>
            </a:lvl8pPr>
            <a:lvl9pPr marL="3022600" indent="0">
              <a:buNone/>
              <a:defRPr sz="132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983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983" b="1"/>
            </a:lvl1pPr>
            <a:lvl2pPr marL="377825" indent="0">
              <a:buNone/>
              <a:defRPr sz="1653" b="1"/>
            </a:lvl2pPr>
            <a:lvl3pPr marL="755650" indent="0">
              <a:buNone/>
              <a:defRPr sz="1488" b="1"/>
            </a:lvl3pPr>
            <a:lvl4pPr marL="1133475" indent="0">
              <a:buNone/>
              <a:defRPr sz="1322" b="1"/>
            </a:lvl4pPr>
            <a:lvl5pPr marL="1511300" indent="0">
              <a:buNone/>
              <a:defRPr sz="1322" b="1"/>
            </a:lvl5pPr>
            <a:lvl6pPr marL="1889125" indent="0">
              <a:buNone/>
              <a:defRPr sz="1322" b="1"/>
            </a:lvl6pPr>
            <a:lvl7pPr marL="2266950" indent="0">
              <a:buNone/>
              <a:defRPr sz="1322" b="1"/>
            </a:lvl7pPr>
            <a:lvl8pPr marL="2644775" indent="0">
              <a:buNone/>
              <a:defRPr sz="1322" b="1"/>
            </a:lvl8pPr>
            <a:lvl9pPr marL="3022600" indent="0">
              <a:buNone/>
              <a:defRPr sz="132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983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1B7711-3BF5-4EBA-8F48-5C5AA871E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283043-F23B-4CC1-A73A-E8D19FA0F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F2B7A2-A955-4DEE-879E-BADEE88202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7"/>
            </a:lvl1pPr>
            <a:lvl2pPr marL="377825" indent="0">
              <a:buNone/>
              <a:defRPr sz="992"/>
            </a:lvl2pPr>
            <a:lvl3pPr marL="755650" indent="0">
              <a:buNone/>
              <a:defRPr sz="826"/>
            </a:lvl3pPr>
            <a:lvl4pPr marL="1133475" indent="0">
              <a:buNone/>
              <a:defRPr sz="744"/>
            </a:lvl4pPr>
            <a:lvl5pPr marL="1511300" indent="0">
              <a:buNone/>
              <a:defRPr sz="744"/>
            </a:lvl5pPr>
            <a:lvl6pPr marL="1889125" indent="0">
              <a:buNone/>
              <a:defRPr sz="744"/>
            </a:lvl6pPr>
            <a:lvl7pPr marL="2266950" indent="0">
              <a:buNone/>
              <a:defRPr sz="744"/>
            </a:lvl7pPr>
            <a:lvl8pPr marL="2644775" indent="0">
              <a:buNone/>
              <a:defRPr sz="744"/>
            </a:lvl8pPr>
            <a:lvl9pPr marL="3022600" indent="0">
              <a:buNone/>
              <a:defRPr sz="744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E9A7D2-83AB-40CF-A409-2DEBD84BE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44"/>
            </a:lvl1pPr>
            <a:lvl2pPr marL="377825" indent="0">
              <a:buNone/>
              <a:defRPr sz="2314"/>
            </a:lvl2pPr>
            <a:lvl3pPr marL="755650" indent="0">
              <a:buNone/>
              <a:defRPr sz="1983"/>
            </a:lvl3pPr>
            <a:lvl4pPr marL="1133475" indent="0">
              <a:buNone/>
              <a:defRPr sz="1653"/>
            </a:lvl4pPr>
            <a:lvl5pPr marL="1511300" indent="0">
              <a:buNone/>
              <a:defRPr sz="1653"/>
            </a:lvl5pPr>
            <a:lvl6pPr marL="1889125" indent="0">
              <a:buNone/>
              <a:defRPr sz="1653"/>
            </a:lvl6pPr>
            <a:lvl7pPr marL="2266950" indent="0">
              <a:buNone/>
              <a:defRPr sz="1653"/>
            </a:lvl7pPr>
            <a:lvl8pPr marL="2644775" indent="0">
              <a:buNone/>
              <a:defRPr sz="1653"/>
            </a:lvl8pPr>
            <a:lvl9pPr marL="3022600" indent="0">
              <a:buNone/>
              <a:defRPr sz="165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7"/>
            </a:lvl1pPr>
            <a:lvl2pPr marL="377825" indent="0">
              <a:buNone/>
              <a:defRPr sz="992"/>
            </a:lvl2pPr>
            <a:lvl3pPr marL="755650" indent="0">
              <a:buNone/>
              <a:defRPr sz="826"/>
            </a:lvl3pPr>
            <a:lvl4pPr marL="1133475" indent="0">
              <a:buNone/>
              <a:defRPr sz="744"/>
            </a:lvl4pPr>
            <a:lvl5pPr marL="1511300" indent="0">
              <a:buNone/>
              <a:defRPr sz="744"/>
            </a:lvl5pPr>
            <a:lvl6pPr marL="1889125" indent="0">
              <a:buNone/>
              <a:defRPr sz="744"/>
            </a:lvl6pPr>
            <a:lvl7pPr marL="2266950" indent="0">
              <a:buNone/>
              <a:defRPr sz="744"/>
            </a:lvl7pPr>
            <a:lvl8pPr marL="2644775" indent="0">
              <a:buNone/>
              <a:defRPr sz="744"/>
            </a:lvl8pPr>
            <a:lvl9pPr marL="3022600" indent="0">
              <a:buNone/>
              <a:defRPr sz="744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4232D7-38A0-4661-B2B5-11EC5D24C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347958-6D40-453A-89A3-0EE30DD2E6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E75CC3-215F-4BF6-BCA6-8FC731965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heme" Target="../theme/theme5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" Target="../theme/theme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heme" Target="../theme/theme7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heme" Target="../theme/theme8.xml" /></Relationships>
</file>

<file path=ppt/slideMasters/_rels/slideMaster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heme" Target="../theme/theme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825" y="427723"/>
            <a:ext cx="6800850" cy="1780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825" y="2492163"/>
            <a:ext cx="6800850" cy="7048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825" y="9899427"/>
            <a:ext cx="1763183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04" y="9899427"/>
            <a:ext cx="2392892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5492" y="9899427"/>
            <a:ext cx="1763183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755650" rtl="0" eaLnBrk="1" latinLnBrk="0" hangingPunct="1">
        <a:spcBef>
          <a:spcPct val="0"/>
        </a:spcBef>
        <a:buNone/>
        <a:defRPr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369" indent="-283369" algn="l" defTabSz="755650" rtl="0" eaLnBrk="1" latinLnBrk="0" hangingPunct="1">
        <a:spcBef>
          <a:spcPct val="20000"/>
        </a:spcBef>
        <a:buFont typeface="Arial" pitchFamily="34" charset="0"/>
        <a:buChar char="•"/>
        <a:defRPr sz="2644" kern="1200">
          <a:solidFill>
            <a:schemeClr val="tx1"/>
          </a:solidFill>
          <a:latin typeface="+mn-lt"/>
          <a:ea typeface="+mn-ea"/>
          <a:cs typeface="+mn-cs"/>
        </a:defRPr>
      </a:lvl1pPr>
      <a:lvl2pPr marL="613966" indent="-236141" algn="l" defTabSz="755650" rtl="0" eaLnBrk="1" latinLnBrk="0" hangingPunct="1">
        <a:spcBef>
          <a:spcPct val="20000"/>
        </a:spcBef>
        <a:buFont typeface="Arial" pitchFamily="34" charset="0"/>
        <a:buChar char="–"/>
        <a:defRPr sz="2314" kern="1200">
          <a:solidFill>
            <a:schemeClr val="tx1"/>
          </a:solidFill>
          <a:latin typeface="+mn-lt"/>
          <a:ea typeface="+mn-ea"/>
          <a:cs typeface="+mn-cs"/>
        </a:defRPr>
      </a:lvl2pPr>
      <a:lvl3pPr marL="94456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322388" indent="-188912" algn="l" defTabSz="755650" rtl="0" eaLnBrk="1" latinLnBrk="0" hangingPunct="1">
        <a:spcBef>
          <a:spcPct val="20000"/>
        </a:spcBef>
        <a:buFont typeface="Arial" pitchFamily="34" charset="0"/>
        <a:buChar char="–"/>
        <a:defRPr sz="1653" kern="1200">
          <a:solidFill>
            <a:schemeClr val="tx1"/>
          </a:solidFill>
          <a:latin typeface="+mn-lt"/>
          <a:ea typeface="+mn-ea"/>
          <a:cs typeface="+mn-cs"/>
        </a:defRPr>
      </a:lvl4pPr>
      <a:lvl5pPr marL="1700212" indent="-188912" algn="l" defTabSz="755650" rtl="0" eaLnBrk="1" latinLnBrk="0" hangingPunct="1">
        <a:spcBef>
          <a:spcPct val="20000"/>
        </a:spcBef>
        <a:buFont typeface="Arial" pitchFamily="34" charset="0"/>
        <a:buChar char="»"/>
        <a:defRPr sz="1653" kern="1200">
          <a:solidFill>
            <a:schemeClr val="tx1"/>
          </a:solidFill>
          <a:latin typeface="+mn-lt"/>
          <a:ea typeface="+mn-ea"/>
          <a:cs typeface="+mn-cs"/>
        </a:defRPr>
      </a:lvl5pPr>
      <a:lvl6pPr marL="2078038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6pPr>
      <a:lvl7pPr marL="245586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7pPr>
      <a:lvl8pPr marL="2833688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8pPr>
      <a:lvl9pPr marL="321151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7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0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2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5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77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0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hyperlink" Target="http://www.hxen.com/englishlistening/" TargetMode="Ex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660904" y="536929"/>
            <a:ext cx="2396479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TEST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ENGLISH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MAJORS(2009)</a:t>
            </a:r>
          </a:p>
          <a:p>
            <a:pPr marL="630936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-GRADE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FOUR-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07736" y="933168"/>
            <a:ext cx="1522172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TIME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LIMIT: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130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MIN</a:t>
            </a:r>
          </a:p>
          <a:p>
            <a:pPr marL="775703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[10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MIN]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1131288"/>
            <a:ext cx="154963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PART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Ⅰ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DICTATION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1329408"/>
            <a:ext cx="6365317" cy="97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Listen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to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following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passage.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Altogether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passage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1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be</a:t>
            </a:r>
            <a:r>
              <a:rPr sz="1050" spc="1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read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to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four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times.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During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first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reading,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which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done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at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normal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speed,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listen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try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understand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meaning.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For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second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and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third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reading,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passage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be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read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sentence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by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sentence,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or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phrase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by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phrase,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with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intervals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15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seconds.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last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reading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done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at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normal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speed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again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and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during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this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time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should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check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your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work.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5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given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1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minute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check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through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work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more.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2500" y="2320006"/>
            <a:ext cx="341533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Please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write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whole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passage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ONE.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2716246"/>
            <a:ext cx="271641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Ⅱ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LISTENING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COMPERHESION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18504" y="2716246"/>
            <a:ext cx="67954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[20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MIN]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800" y="2914366"/>
            <a:ext cx="136632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SECTION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A</a:t>
            </a:r>
            <a:r>
              <a:rPr sz="1050" spc="7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3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TALK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800" y="3112485"/>
            <a:ext cx="6366299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In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this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section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hear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talk.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5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hear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talk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ONCE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ONLY.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While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listening,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may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look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ANSWER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SHEET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ONE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and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write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NO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MORE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THAN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THREE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WORDS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for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each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gap.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Make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sure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word(s)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fill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is(are)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both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grammatically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semantically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acceptable.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5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may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blank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sheet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for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note-taking.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55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THIRTY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seconds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preview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gap-filling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task.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52500" y="3904964"/>
            <a:ext cx="510014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Now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listen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talk.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over,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given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TWO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minutes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check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work.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800" y="4301204"/>
            <a:ext cx="215946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SECTION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B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CONVERSATIONS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800" y="4499324"/>
            <a:ext cx="6370097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this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section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hear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two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conversations.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end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each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conversation,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five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questions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asked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about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said.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Both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conversations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questions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spoken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ONCE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ONLY.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After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each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question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there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will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be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ten-second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pause.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During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pause,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should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read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four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choices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[A],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[B],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[C]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and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[D],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mark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best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each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question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on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SHEET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TWO.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 spc="-55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You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thirty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seconds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preview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questions.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52500" y="5489925"/>
            <a:ext cx="189508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Now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listen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NUMLM+TimesNewRomanPS-BoldItalicMT"/>
                <a:cs typeface="MNUMLM+TimesNewRomanPS-BoldItalicMT"/>
              </a:rPr>
              <a:t>conversations.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5800" y="5886165"/>
            <a:ext cx="118331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Conversation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One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6084285"/>
            <a:ext cx="112559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1.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Being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kind.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485388" y="6084285"/>
            <a:ext cx="123057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Being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generous.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18388" y="6282405"/>
            <a:ext cx="129773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Being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outspoken.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85388" y="6282405"/>
            <a:ext cx="143641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Being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hardworking.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800" y="6480525"/>
            <a:ext cx="128711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2.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very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tall.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485388" y="6480525"/>
            <a:ext cx="2042393" cy="779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kind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generous.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little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overweight.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has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great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sense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humor.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older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sister.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18388" y="6678645"/>
            <a:ext cx="144822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warm-hearted.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85800" y="6876766"/>
            <a:ext cx="2008950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3.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similar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her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mother.</a:t>
            </a:r>
          </a:p>
          <a:p>
            <a:pPr marL="132587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loves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laughing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lot.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685800" y="7273005"/>
            <a:ext cx="3001928" cy="1373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4.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WHCTWC+TimesNewRomanPSMT"/>
                <a:cs typeface="WHCTWC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helps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with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their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relationship.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[B]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They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tend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spend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most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time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together.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They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same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strengths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weaknesses.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WHCTWC+TimesNewRomanPSMT"/>
                <a:cs typeface="WHCTWC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makes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love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mother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than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others.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5.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WHCTWC+TimesNewRomanPSMT"/>
                <a:cs typeface="WHCTWC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good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quality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all.</a:t>
            </a:r>
          </a:p>
          <a:p>
            <a:pPr marL="132587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WHCTWC+TimesNewRomanPSMT"/>
                <a:cs typeface="WHCTWC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sometimes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brings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problems.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Conversation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3">
                <a:solidFill>
                  <a:srgbClr val="000000"/>
                </a:solidFill>
                <a:latin typeface="IDGRLO+TimesNewRomanPS-BoldMT"/>
                <a:cs typeface="IDGRLO+TimesNewRomanPS-BoldMT"/>
              </a:rPr>
              <a:t>Two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3485388" y="8065485"/>
            <a:ext cx="2557327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WHCTWC+TimesNewRomanPSMT"/>
                <a:cs typeface="WHCTWC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quality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hardly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changed.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WHCTWC+TimesNewRomanPSMT"/>
                <a:cs typeface="WHCTWC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makes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person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special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welcome.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85800" y="8659846"/>
            <a:ext cx="2376576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6.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has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lot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work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do.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mood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cooking.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7.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hates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disposable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dishes.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likes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environment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there.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8.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WHCTWC+TimesNewRomanPSMT"/>
                <a:cs typeface="WHCTWC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saves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time.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3484095" y="8659846"/>
            <a:ext cx="2244258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92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feels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sick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uncomfortable.</a:t>
            </a:r>
          </a:p>
          <a:p>
            <a:pPr marL="801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has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bought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any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vegetables.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too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lazy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bring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back.</a:t>
            </a:r>
          </a:p>
          <a:p>
            <a:pPr marL="1292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enjoys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restaurant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service.</a:t>
            </a:r>
          </a:p>
          <a:p>
            <a:pPr marL="1292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WHCTWC+TimesNewRomanPSMT"/>
                <a:cs typeface="WHCTWC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help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save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water.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818388" y="9650446"/>
            <a:ext cx="192520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WHCTWC+TimesNewRomanPSMT"/>
                <a:cs typeface="WHCTWC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bad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environment.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485388" y="9650446"/>
            <a:ext cx="167663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WHCTWC+TimesNewRomanPSMT"/>
                <a:cs typeface="WHCTWC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fast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and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HCTWC+TimesNewRomanPSMT"/>
                <a:cs typeface="WHCTWC+TimesNewRomanPSMT"/>
              </a:rPr>
              <a:t>convenient.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1361566" cy="383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9.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offered.</a:t>
            </a:r>
          </a:p>
          <a:p>
            <a:pPr marL="132579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85217" y="536929"/>
            <a:ext cx="1466675" cy="779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Whether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clean.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How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much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costs.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clean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safe.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enjoyable.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933145"/>
            <a:ext cx="1899722" cy="383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10.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time-saving.</a:t>
            </a:r>
          </a:p>
          <a:p>
            <a:pPr marL="132579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environment-friendly.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1725576"/>
            <a:ext cx="253638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VQUWTL+TimesNewRomanPS-BoldMT"/>
                <a:cs typeface="VQUWTL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Ⅲ</a:t>
            </a:r>
            <a:r>
              <a:rPr sz="1050" spc="7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VQUWTL+TimesNewRomanPS-BoldMT"/>
                <a:cs typeface="VQUWTL+TimesNewRomanPS-BoldMT"/>
              </a:rPr>
              <a:t>LANGUAGE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VQUWTL+TimesNewRomanPS-BoldMT"/>
                <a:cs typeface="VQUWTL+TimesNewRomanPS-BoldMT"/>
              </a:rPr>
              <a:t>KNOWLEDGE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39494" y="1725576"/>
            <a:ext cx="68100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VQUWTL+TimesNewRomanPS-BoldMT"/>
                <a:cs typeface="VQUWTL+TimesNewRomanPS-BoldMT"/>
              </a:rPr>
              <a:t>[10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VQUWTL+TimesNewRomanPS-BoldMT"/>
                <a:cs typeface="VQUWTL+TimesNewRomanPS-BoldMT"/>
              </a:rPr>
              <a:t>MIN]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799" y="1923684"/>
            <a:ext cx="6364592" cy="581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3623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There</a:t>
            </a:r>
            <a:r>
              <a:rPr sz="1050" spc="2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are</a:t>
            </a:r>
            <a:r>
              <a:rPr sz="1050" spc="2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twenty</a:t>
            </a:r>
            <a:r>
              <a:rPr sz="1050" spc="2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sentences</a:t>
            </a:r>
            <a:r>
              <a:rPr sz="1050" spc="2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in</a:t>
            </a:r>
            <a:r>
              <a:rPr sz="1050" spc="2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this</a:t>
            </a:r>
            <a:r>
              <a:rPr sz="1050" spc="2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section.</a:t>
            </a:r>
            <a:r>
              <a:rPr sz="1050" spc="3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Beneath</a:t>
            </a:r>
            <a:r>
              <a:rPr sz="1050" spc="2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each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sentence</a:t>
            </a:r>
            <a:r>
              <a:rPr sz="1050" spc="2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there</a:t>
            </a:r>
            <a:r>
              <a:rPr sz="1050" spc="3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are</a:t>
            </a:r>
            <a:r>
              <a:rPr sz="1050" spc="2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four</a:t>
            </a:r>
            <a:r>
              <a:rPr sz="1050" spc="3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words,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phrases</a:t>
            </a:r>
            <a:r>
              <a:rPr sz="1050" spc="2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or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statements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marked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[A],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[B],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[D].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Choose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word,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phrase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statement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that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best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completes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sentence.</a:t>
            </a:r>
          </a:p>
          <a:p>
            <a:pPr marL="263623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Mark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your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answers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ANSWER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BVVTT+TimesNewRomanPS-BoldItalicMT"/>
                <a:cs typeface="RBVVTT+TimesNewRomanPS-BoldItalicMT"/>
              </a:rPr>
              <a:t>TWO.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799" y="2716117"/>
            <a:ext cx="436198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5">
                <a:solidFill>
                  <a:srgbClr val="000000"/>
                </a:solidFill>
                <a:latin typeface="LEAKCD+TimesNewRomanPSMT"/>
                <a:cs typeface="LEAKCD+TimesNewRomanPSMT"/>
              </a:rPr>
              <a:t>11.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no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subjunctive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mood,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English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much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easier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learn.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5431" y="2914225"/>
            <a:ext cx="212147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been</a:t>
            </a:r>
            <a:r>
              <a:rPr sz="1050" spc="11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be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484388" y="2914225"/>
            <a:ext cx="73088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be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818635" y="2914225"/>
            <a:ext cx="127423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been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799" y="3112333"/>
            <a:ext cx="476902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12.________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boss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says,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unreasonable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ask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EAKCD+TimesNewRomanPSMT"/>
                <a:cs typeface="LEAKCD+TimesNewRomanPSMT"/>
              </a:rPr>
              <a:t>me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work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overtime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without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LEAKCD+TimesNewRomanPSMT"/>
                <a:cs typeface="LEAKCD+TimesNewRomanPSMT"/>
              </a:rPr>
              <a:t>pay.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85431" y="3310441"/>
            <a:ext cx="88512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Whatever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151532" y="3310441"/>
            <a:ext cx="90794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Whenever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484654" y="3310441"/>
            <a:ext cx="94457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Whichever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817776" y="3310441"/>
            <a:ext cx="85910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However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5799" y="3508549"/>
            <a:ext cx="345395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13.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</a:t>
            </a:r>
            <a:r>
              <a:rPr sz="1050" spc="-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new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laptop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costs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second-hand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one.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85431" y="3706657"/>
            <a:ext cx="159782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price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three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times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85216" y="3706657"/>
            <a:ext cx="144834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three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times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price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85431" y="3904765"/>
            <a:ext cx="174349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much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three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price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485216" y="3904765"/>
            <a:ext cx="202565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three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times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price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85799" y="4102873"/>
            <a:ext cx="284186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14.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very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interested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told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me.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85799" y="4300981"/>
            <a:ext cx="4722448" cy="1572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9631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that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15.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LEAKCD+TimesNewRomanPSMT"/>
                <a:cs typeface="LEAKCD+TimesNewRomanPSMT"/>
              </a:rPr>
              <a:t>We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consider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he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should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left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without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telling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anyone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beforehand.</a:t>
            </a:r>
          </a:p>
          <a:p>
            <a:pPr marL="199631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strange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why</a:t>
            </a:r>
            <a:r>
              <a:rPr sz="1050" spc="28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strange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what</a:t>
            </a:r>
            <a:r>
              <a:rPr sz="1050" spc="23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strange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that[D]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strange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16.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going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fine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tomorrow.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________.</a:t>
            </a:r>
          </a:p>
          <a:p>
            <a:pPr marL="199631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So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 spc="50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So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17.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couple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no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sooner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got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station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coach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left.</a:t>
            </a:r>
          </a:p>
          <a:p>
            <a:pPr marL="199632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when</a:t>
            </a:r>
            <a:r>
              <a:rPr sz="1050" spc="57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as</a:t>
            </a:r>
            <a:r>
              <a:rPr sz="1050" spc="76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until</a:t>
            </a:r>
          </a:p>
          <a:p>
            <a:pPr marL="0" marR="0">
              <a:lnSpc>
                <a:spcPts val="1157"/>
              </a:lnSpc>
              <a:spcBef>
                <a:spcPts val="405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18.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Aren’t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tired?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done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enough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LEAKCD+TimesNewRomanPSMT"/>
                <a:cs typeface="LEAKCD+TimesNewRomanPSMT"/>
              </a:rPr>
              <a:t>today.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151798" y="4300981"/>
            <a:ext cx="85552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which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3484919" y="4300981"/>
            <a:ext cx="78940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what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818635" y="4300981"/>
            <a:ext cx="57162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that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3485217" y="5093413"/>
            <a:ext cx="88965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So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does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818472" y="5093413"/>
            <a:ext cx="896112" cy="581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So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does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</a:p>
          <a:p>
            <a:pPr marL="415" marR="0">
              <a:lnSpc>
                <a:spcPts val="1157"/>
              </a:lnSpc>
              <a:spcBef>
                <a:spcPts val="191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tha</a:t>
            </a:r>
            <a:r>
              <a:rPr sz="1050">
                <a:solidFill>
                  <a:srgbClr val="000000"/>
                </a:solidFill>
                <a:latin typeface="DBFLOR+TimesNewRomanPSMT"/>
                <a:cs typeface="DBFLOR+TimesNewRomanPSMT"/>
              </a:rPr>
              <a:t>n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885431" y="5886156"/>
            <a:ext cx="1450861" cy="383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should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thought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might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thought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485217" y="5886156"/>
            <a:ext cx="1392731" cy="383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must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thought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thought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685800" y="6282373"/>
            <a:ext cx="5358152" cy="9775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19.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adverbs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NOT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used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complete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“________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everybody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came”?</a:t>
            </a:r>
          </a:p>
          <a:p>
            <a:pPr marL="199631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Nearly</a:t>
            </a:r>
            <a:r>
              <a:rPr sz="1050" spc="51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Quite</a:t>
            </a:r>
            <a:r>
              <a:rPr sz="1050" spc="62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Practically</a:t>
            </a:r>
            <a:r>
              <a:rPr sz="1050" spc="40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Almost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20.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“How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much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do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think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earns?”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UQWRV+TimesNewRomanPS-ItalicMT"/>
                <a:cs typeface="EUQWRV+TimesNewRomanPS-ItalicMT"/>
              </a:rPr>
              <a:t>how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UQWRV+TimesNewRomanPS-ItalicMT"/>
                <a:cs typeface="EUQWRV+TimesNewRomanPS-ItalicMT"/>
              </a:rPr>
              <a:t>much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sentence.</a:t>
            </a:r>
          </a:p>
          <a:p>
            <a:pPr marL="199632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subject</a:t>
            </a:r>
            <a:r>
              <a:rPr sz="1050" spc="34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adverbial</a:t>
            </a:r>
            <a:r>
              <a:rPr sz="1050" spc="3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object</a:t>
            </a:r>
            <a:r>
              <a:rPr sz="1050" spc="44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complement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21.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After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working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firm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years,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finally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rank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deputy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director.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685801" y="7272913"/>
            <a:ext cx="3995161" cy="1373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9631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achieved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22.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Come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on,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Jack,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tell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LEAKCD+TimesNewRomanPSMT"/>
                <a:cs typeface="LEAKCD+TimesNewRomanPSMT"/>
              </a:rPr>
              <a:t>story.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Don’t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keep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________.</a:t>
            </a:r>
          </a:p>
          <a:p>
            <a:pPr marL="199631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suspense</a:t>
            </a:r>
            <a:r>
              <a:rPr sz="1050" spc="42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suspending</a:t>
            </a:r>
            <a:r>
              <a:rPr sz="1050" spc="38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suspension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23.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LEAKCD+TimesNewRomanPSMT"/>
                <a:cs typeface="LEAKCD+TimesNewRomanPSMT"/>
              </a:rPr>
              <a:t>We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good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time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there,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food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plentiful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________.</a:t>
            </a:r>
          </a:p>
          <a:p>
            <a:pPr marL="199631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conducive</a:t>
            </a:r>
            <a:r>
              <a:rPr sz="1050" spc="36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wholesome</a:t>
            </a:r>
            <a:r>
              <a:rPr sz="1050" spc="37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helpful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24.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strange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would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such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absurd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idea.</a:t>
            </a:r>
          </a:p>
          <a:p>
            <a:pPr marL="199632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allow</a:t>
            </a:r>
            <a:r>
              <a:rPr sz="1050" spc="56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stick</a:t>
            </a:r>
            <a:r>
              <a:rPr sz="1050" spc="65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take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151268" y="7272913"/>
            <a:ext cx="97881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approached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3484257" y="7272913"/>
            <a:ext cx="78544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attained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4817512" y="7272913"/>
            <a:ext cx="1022919" cy="1373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3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acquired</a:t>
            </a:r>
          </a:p>
          <a:p>
            <a:pPr marL="0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suspender</a:t>
            </a:r>
          </a:p>
          <a:p>
            <a:pPr marL="1124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appreciative</a:t>
            </a:r>
          </a:p>
          <a:p>
            <a:pPr marL="1124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entertain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685801" y="8659668"/>
            <a:ext cx="469377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25.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scientists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made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study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viruses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that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cause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disease.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685801" y="8857776"/>
            <a:ext cx="3850907" cy="9775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9631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exhausted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26.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Do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own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your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apartment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or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________?</a:t>
            </a:r>
          </a:p>
          <a:p>
            <a:pPr marL="199631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tenant</a:t>
            </a:r>
            <a:r>
              <a:rPr sz="1050" spc="54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customer</a:t>
            </a:r>
            <a:r>
              <a:rPr sz="1050" spc="47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client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27.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LEAKCD+TimesNewRomanPSMT"/>
                <a:cs typeface="LEAKCD+TimesNewRomanPSMT"/>
              </a:rPr>
              <a:t>We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know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Mary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had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strict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________.</a:t>
            </a:r>
          </a:p>
          <a:p>
            <a:pPr marL="199632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growth</a:t>
            </a:r>
            <a:r>
              <a:rPr sz="1050" spc="50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upbringing</a:t>
            </a:r>
            <a:r>
              <a:rPr sz="1050" spc="39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development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2151402" y="8857776"/>
            <a:ext cx="94085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exhausting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3484524" y="8857776"/>
            <a:ext cx="93340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exhaustive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4817646" y="8857776"/>
            <a:ext cx="948423" cy="9775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exhaustion</a:t>
            </a:r>
          </a:p>
          <a:p>
            <a:pPr marL="991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[D]proprietor</a:t>
            </a:r>
          </a:p>
          <a:p>
            <a:pPr marL="663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AKCD+TimesNewRomanPSMT"/>
                <a:cs typeface="LEAKCD+TimesNewRomanPSMT"/>
              </a:rPr>
              <a:t>cultivation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" name="object 1"/>
          <p:cNvSpPr/>
          <p:nvPr/>
        </p:nvSpPr>
        <p:spPr>
          <a:xfrm>
            <a:off x="614172" y="3084831"/>
            <a:ext cx="6341617" cy="61645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 txBox="1"/>
          <p:nvPr/>
        </p:nvSpPr>
        <p:spPr>
          <a:xfrm>
            <a:off x="685800" y="536929"/>
            <a:ext cx="505834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28.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drink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packaged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champagne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bottles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being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real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stuff.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799" y="735037"/>
            <a:ext cx="4074638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9631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passed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out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29.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person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interviewed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former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schoolmate.</a:t>
            </a:r>
          </a:p>
          <a:p>
            <a:pPr marL="199631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no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other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than</a:t>
            </a:r>
            <a:r>
              <a:rPr sz="1050" spc="24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no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than</a:t>
            </a:r>
            <a:r>
              <a:rPr sz="1050" spc="30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none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other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than</a:t>
            </a:r>
          </a:p>
          <a:p>
            <a:pPr marL="252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30.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young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employee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has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a(n)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quality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he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totally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honest.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51267" y="735037"/>
            <a:ext cx="88578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passed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84124" y="735037"/>
            <a:ext cx="98850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passed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over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16980" y="735037"/>
            <a:ext cx="91391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passed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off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18888" y="1131289"/>
            <a:ext cx="1082578" cy="581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none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less</a:t>
            </a:r>
          </a:p>
          <a:p>
            <a:pPr marL="0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approachable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5683" y="1527505"/>
            <a:ext cx="96977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respectable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151652" y="1527505"/>
            <a:ext cx="89545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admirable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484907" y="1527505"/>
            <a:ext cx="71163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decent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6052" y="2121828"/>
            <a:ext cx="129536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Ⅳ</a:t>
            </a:r>
            <a:r>
              <a:rPr sz="1050" spc="7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CLOZE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298588" y="2121828"/>
            <a:ext cx="68113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[10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MIN]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52735" y="2319936"/>
            <a:ext cx="609310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Decide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which</a:t>
            </a:r>
            <a:r>
              <a:rPr sz="1050" spc="2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of</a:t>
            </a:r>
            <a:r>
              <a:rPr sz="1050" spc="2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the</a:t>
            </a:r>
            <a:r>
              <a:rPr sz="1050" spc="2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words</a:t>
            </a:r>
            <a:r>
              <a:rPr sz="1050" spc="2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given</a:t>
            </a:r>
            <a:r>
              <a:rPr sz="1050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in</a:t>
            </a:r>
            <a:r>
              <a:rPr sz="1050" spc="2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the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box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below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would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best</a:t>
            </a:r>
            <a:r>
              <a:rPr sz="1050" spc="2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complete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the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passage</a:t>
            </a:r>
            <a:r>
              <a:rPr sz="1050" spc="2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if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inserted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in</a:t>
            </a:r>
            <a:r>
              <a:rPr sz="1050" spc="2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6052" y="2518044"/>
            <a:ext cx="6362245" cy="383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corresponding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blank.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words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can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used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ONCE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ONLY.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Mark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the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letter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for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each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word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on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ANSWER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SHEET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TWO.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3120108"/>
            <a:ext cx="92546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[A]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adaptation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[F]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effective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835908" y="3120108"/>
            <a:ext cx="974834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959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assume</a:t>
            </a:r>
          </a:p>
          <a:p>
            <a:pPr marL="43264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[G]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essentially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[L]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rumor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928418" y="3120108"/>
            <a:ext cx="75596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compel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976998" y="3120108"/>
            <a:ext cx="1028850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62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[D]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consistently</a:t>
            </a:r>
          </a:p>
          <a:p>
            <a:pPr marL="4247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[I]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particular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[N]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success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187890" y="3120108"/>
            <a:ext cx="902637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[E]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developed</a:t>
            </a:r>
          </a:p>
          <a:p>
            <a:pPr marL="4511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[J]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promptly</a:t>
            </a:r>
          </a:p>
          <a:p>
            <a:pPr marL="7696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[O]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suspicion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927223" y="3318228"/>
            <a:ext cx="940040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[H]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implement</a:t>
            </a:r>
          </a:p>
          <a:p>
            <a:pPr marL="39549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[M]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strategies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85800" y="3516348"/>
            <a:ext cx="96817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[K]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remarkable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85799" y="3720552"/>
            <a:ext cx="6362227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8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selfishness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humans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central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assumption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orthodox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（传统的）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economics,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where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thought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lead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benefits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for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economy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whole.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FVPCTL+TimesNewRomanPSMT"/>
                <a:cs typeface="FVPCTL+TimesNewRomanPSMT"/>
              </a:rPr>
              <a:t>It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is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what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">
                <a:solidFill>
                  <a:srgbClr val="000000"/>
                </a:solidFill>
                <a:latin typeface="FVPCTL+TimesNewRomanPSMT"/>
                <a:cs typeface="FVPCTL+TimesNewRomanPSMT"/>
              </a:rPr>
              <a:t>18th</a:t>
            </a:r>
            <a:r>
              <a:rPr sz="1050" spc="41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century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Scottish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economist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Adam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Smith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described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as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“invisible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hand”.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But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evolutionary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biologists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have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see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cooperation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selflessness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big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part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(31)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________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as</a:t>
            </a:r>
            <a:r>
              <a:rPr sz="1050" spc="1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species.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During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course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our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evolution,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they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point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out,</a:t>
            </a:r>
            <a:r>
              <a:rPr sz="1050" spc="1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cooperative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groups</a:t>
            </a:r>
            <a:r>
              <a:rPr sz="1050" spc="1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(32)</a:t>
            </a:r>
            <a:r>
              <a:rPr sz="1050" spc="1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________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outcompeted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groups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cheats.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685799" y="4711153"/>
            <a:ext cx="6360786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8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So</a:t>
            </a: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are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inherently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cooperative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when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operating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within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our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own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groups.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FVPCTL+TimesNewRomanPSMT"/>
                <a:cs typeface="FVPCTL+TimesNewRomanPSMT"/>
              </a:rPr>
              <a:t>We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have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also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(33)________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aocial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mechanisms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reinforce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actions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benefit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group.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4">
                <a:solidFill>
                  <a:srgbClr val="000000"/>
                </a:solidFill>
                <a:latin typeface="FVPCTL+TimesNewRomanPSMT"/>
                <a:cs typeface="FVPCTL+TimesNewRomanPSMT"/>
              </a:rPr>
              <a:t>“You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could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say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teamwork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scale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small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groups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signature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(34)</a:t>
            </a:r>
            <a:r>
              <a:rPr sz="1050" spc="2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________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 spc="2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our</a:t>
            </a:r>
            <a:r>
              <a:rPr sz="1050" spc="2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species,”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says</a:t>
            </a:r>
            <a:r>
              <a:rPr sz="1050" spc="2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evolutionary</a:t>
            </a:r>
            <a:r>
              <a:rPr sz="1050" spc="2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biologist</a:t>
            </a:r>
            <a:r>
              <a:rPr sz="1050" spc="2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David</a:t>
            </a:r>
            <a:r>
              <a:rPr sz="1050" spc="2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Sloan</a:t>
            </a:r>
            <a:r>
              <a:rPr sz="1050" spc="2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Wilson</a:t>
            </a:r>
            <a:r>
              <a:rPr sz="1050" spc="2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from</a:t>
            </a:r>
            <a:r>
              <a:rPr sz="1050" spc="2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Binghamton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University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New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FVPCTL+TimesNewRomanPSMT"/>
                <a:cs typeface="FVPCTL+TimesNewRomanPSMT"/>
              </a:rPr>
              <a:t>York.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85799" y="5503633"/>
            <a:ext cx="6361448" cy="581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8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But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(35)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________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teamwork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can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include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competition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mechanism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promote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actions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that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benefit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group,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particularly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larger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groups.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FVPCTL+TimesNewRomanPSMT"/>
                <a:cs typeface="FVPCTL+TimesNewRomanPSMT"/>
              </a:rPr>
              <a:t>It’s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also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important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remember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that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in-group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cooperation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evolved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partly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response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competition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between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groups.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85799" y="6097993"/>
            <a:ext cx="6361437" cy="1571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8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This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evolutionary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perspective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radically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new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economics,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it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could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be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relevant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grand-scale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economic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problems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that</a:t>
            </a:r>
            <a:r>
              <a:rPr sz="1050" spc="1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require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solutions</a:t>
            </a:r>
            <a:r>
              <a:rPr sz="1050" spc="1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involving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cooperation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between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nations.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8">
                <a:solidFill>
                  <a:srgbClr val="000000"/>
                </a:solidFill>
                <a:latin typeface="FVPCTL+TimesNewRomanPSMT"/>
                <a:cs typeface="FVPCTL+TimesNewRomanPSMT"/>
              </a:rPr>
              <a:t>Take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challenge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 spc="1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getting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nations</a:t>
            </a:r>
            <a:r>
              <a:rPr sz="1050" spc="1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work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together</a:t>
            </a:r>
            <a:r>
              <a:rPr sz="1050" spc="2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over</a:t>
            </a:r>
            <a:r>
              <a:rPr sz="1050" spc="2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economic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solutions</a:t>
            </a:r>
            <a:r>
              <a:rPr sz="1050" spc="2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2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climate</a:t>
            </a:r>
            <a:r>
              <a:rPr sz="1050" spc="2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change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(36)</a:t>
            </a:r>
            <a:r>
              <a:rPr sz="1050" spc="2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________</a:t>
            </a:r>
            <a:r>
              <a:rPr sz="1050" spc="2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focus</a:t>
            </a:r>
            <a:r>
              <a:rPr sz="1050" spc="2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</a:t>
            </a:r>
            <a:r>
              <a:rPr sz="1050" spc="2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run-up</a:t>
            </a:r>
            <a:r>
              <a:rPr sz="1050" spc="2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2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climate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negotiations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Paris,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France,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later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this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FVPCTL+TimesNewRomanPSMT"/>
                <a:cs typeface="FVPCTL+TimesNewRomanPSMT"/>
              </a:rPr>
              <a:t>year.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This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gargantuan</a:t>
            </a:r>
            <a:r>
              <a:rPr sz="1050" spc="12">
                <a:solidFill>
                  <a:srgbClr val="000000"/>
                </a:solidFill>
                <a:latin typeface="SimSun"/>
                <a:cs typeface="SimSun"/>
              </a:rPr>
              <a:t>（巨大的）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problem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from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any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perspective,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(37)________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an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issue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 spc="1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coordination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for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sake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 spc="1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common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good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at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massive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scale,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says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Wilson.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“The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challenge</a:t>
            </a:r>
            <a:r>
              <a:rPr sz="1050" spc="2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is</a:t>
            </a:r>
            <a:r>
              <a:rPr sz="1050" spc="2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therefore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2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(38)</a:t>
            </a:r>
            <a:r>
              <a:rPr sz="1050" spc="2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________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at</a:t>
            </a:r>
            <a:r>
              <a:rPr sz="1050" spc="2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larger</a:t>
            </a:r>
            <a:r>
              <a:rPr sz="1050" spc="2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scales</a:t>
            </a:r>
            <a:r>
              <a:rPr sz="1050" spc="2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coordination</a:t>
            </a:r>
            <a:r>
              <a:rPr sz="1050" spc="2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and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control</a:t>
            </a:r>
            <a:r>
              <a:rPr sz="1050" spc="2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that</a:t>
            </a:r>
            <a:r>
              <a:rPr sz="1050" spc="2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takes</a:t>
            </a:r>
            <a:r>
              <a:rPr sz="1050" spc="3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place</a:t>
            </a:r>
            <a:r>
              <a:rPr sz="1050" spc="2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more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spontaneously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at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smaller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scales,”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he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FVPCTL+TimesNewRomanPSMT"/>
                <a:cs typeface="FVPCTL+TimesNewRomanPSMT"/>
              </a:rPr>
              <a:t>says</a:t>
            </a:r>
            <a:r>
              <a:rPr sz="1050" spc="77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from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multicellular</a:t>
            </a:r>
            <a:r>
              <a:rPr sz="1050" spc="74">
                <a:solidFill>
                  <a:srgbClr val="000000"/>
                </a:solidFill>
                <a:latin typeface="SimSun"/>
                <a:cs typeface="SimSun"/>
              </a:rPr>
              <a:t>（多细胞的）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organisms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village-sized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groups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humans.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85800" y="7682954"/>
            <a:ext cx="6392923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8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“Morality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evolved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out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cooperation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within</a:t>
            </a:r>
            <a:r>
              <a:rPr sz="1050" spc="1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and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competition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between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groups,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so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when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acting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as</a:t>
            </a:r>
            <a:r>
              <a:rPr sz="1050" spc="1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single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group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tackle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global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problems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will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(39)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role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natural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selection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ourselves,”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Wilson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says.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This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might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involve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pursuing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wide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variety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(40)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________,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identifying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those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that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work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best,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creating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incentives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cooperate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implementation.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“In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some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ways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FVPCTL+TimesNewRomanPSMT"/>
                <a:cs typeface="FVPCTL+TimesNewRomanPSMT"/>
              </a:rPr>
              <a:t>it’s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opposite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invisible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VPCTL+TimesNewRomanPSMT"/>
                <a:cs typeface="FVPCTL+TimesNewRomanPSMT"/>
              </a:rPr>
              <a:t>hand.”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685800" y="8673554"/>
            <a:ext cx="270101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Ⅴ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READING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COMPREHENSION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236208" y="8673554"/>
            <a:ext cx="64756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[35MIN]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685800" y="8871673"/>
            <a:ext cx="308250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SECTION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A</a:t>
            </a:r>
            <a:r>
              <a:rPr sz="1050" spc="7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MULTIPLE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CHOICE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QUESTIONS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685800" y="9069794"/>
            <a:ext cx="6367972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In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this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section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there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are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three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passages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followed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by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ten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multiple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choice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questions.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For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each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question,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there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are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four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suggested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answers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marked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[A],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[B],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[C]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and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[D].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Choose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the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one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that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you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think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is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the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best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answer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and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mark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answers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ANSWER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DLUO+TimesNewRomanPS-BoldItalicMT"/>
                <a:cs typeface="UNDLUO+TimesNewRomanPS-BoldItalicMT"/>
              </a:rPr>
              <a:t>TWO.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685800" y="9664154"/>
            <a:ext cx="107901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PASSAGE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VMQSN+TimesNewRomanPS-BoldMT"/>
                <a:cs typeface="KVMQSN+TimesNewRomanPS-BoldMT"/>
              </a:rPr>
              <a:t>ONE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6393584" cy="2760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(1)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realize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that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every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time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take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step,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bones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your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hip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are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subjected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forces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between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four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five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times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your</a:t>
            </a:r>
            <a:r>
              <a:rPr sz="1050" spc="1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body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weight?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When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are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running,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this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force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is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increased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further</a:t>
            </a:r>
            <a:r>
              <a:rPr sz="1050" spc="1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still.</a:t>
            </a:r>
            <a:r>
              <a:rPr sz="1050" spc="1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What</a:t>
            </a:r>
            <a:r>
              <a:rPr sz="1050" spc="1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happens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if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through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disease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hip-joint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ceases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able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resist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such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forces?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many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years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hip-joints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other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body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joints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have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been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replaceable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either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partially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or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completely.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is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after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all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simple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ball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socket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joint;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it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has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certain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loads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imposed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it;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needs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reliability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over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defined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life;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must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contain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materials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suitable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working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environment.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Any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engineer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will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recognize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these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as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characteristic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typical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engineering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problem,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which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doctors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engineers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worked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together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solve,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order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bring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fresh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lease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life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people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otherwise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disabled.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(2)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This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typifies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way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which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engineers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work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help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people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create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better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quality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life.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fact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that</a:t>
            </a:r>
            <a:r>
              <a:rPr sz="1050" spc="1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this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country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has</a:t>
            </a:r>
            <a:r>
              <a:rPr sz="1050" spc="1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most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efficient</a:t>
            </a:r>
            <a:r>
              <a:rPr sz="1050" spc="1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agricultural</a:t>
            </a:r>
            <a:r>
              <a:rPr sz="1050" spc="1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industry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world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is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another</a:t>
            </a:r>
            <a:r>
              <a:rPr sz="1050" spc="1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good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example.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Mechanical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engineers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have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worked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with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farmers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biologists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produce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fertilizers,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machinery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harvesting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systems.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VHREM+TimesNewRomanPS-BoldItalicMT"/>
                <a:cs typeface="QVHREM+TimesNewRomanPS-BoldItalicMT"/>
              </a:rPr>
              <a:t>This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QVHREM+TimesNewRomanPS-BoldItalicMT"/>
                <a:cs typeface="QVHREM+TimesNewRomanPS-BoldItalicMT"/>
              </a:rPr>
              <a:t>team</a:t>
            </a:r>
            <a:r>
              <a:rPr sz="1050" spc="1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VHREM+TimesNewRomanPS-BoldItalicMT"/>
                <a:cs typeface="QVHREM+TimesNewRomanPS-BoldItalicMT"/>
              </a:rPr>
              <a:t>effort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has</a:t>
            </a:r>
            <a:r>
              <a:rPr sz="1050" spc="1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now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produced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crops</a:t>
            </a:r>
            <a:r>
              <a:rPr sz="1050" spc="1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uniformly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waist</a:t>
            </a:r>
            <a:r>
              <a:rPr sz="1050" spc="2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high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or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less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so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that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they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are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better</a:t>
            </a:r>
            <a:r>
              <a:rPr sz="1050" spc="1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suited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mechanical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harvesting.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Similar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advances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with</a:t>
            </a:r>
            <a:r>
              <a:rPr sz="1050" spc="1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other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crops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have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released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people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from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hard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boring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jobs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more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creative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work,</a:t>
            </a:r>
            <a:r>
              <a:rPr sz="1050" spc="3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whilst</a:t>
            </a:r>
            <a:r>
              <a:rPr sz="1050" spc="3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machines</a:t>
            </a:r>
            <a:r>
              <a:rPr sz="1050" spc="3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harvest</a:t>
            </a:r>
            <a:r>
              <a:rPr sz="1050" spc="2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crops</a:t>
            </a:r>
            <a:r>
              <a:rPr sz="105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more</a:t>
            </a:r>
            <a:r>
              <a:rPr sz="1050" spc="3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efficiently</a:t>
            </a:r>
            <a:r>
              <a:rPr sz="1050" spc="3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with</a:t>
            </a:r>
            <a:r>
              <a:rPr sz="1050" spc="3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less</a:t>
            </a:r>
            <a:r>
              <a:rPr sz="1050" spc="3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waste.</a:t>
            </a:r>
            <a:r>
              <a:rPr sz="1050" spc="3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Providing</a:t>
            </a:r>
            <a:r>
              <a:rPr sz="1050" spc="2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more</a:t>
            </a:r>
            <a:r>
              <a:rPr sz="1050" spc="3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food</a:t>
            </a:r>
            <a:r>
              <a:rPr sz="1050" spc="2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</a:t>
            </a:r>
            <a:r>
              <a:rPr sz="1050" spc="2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3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rapidly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increasing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population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yet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another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role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mechanical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engineer.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3508725"/>
            <a:ext cx="451126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41.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According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passage,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most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weight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imposed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hip-joints?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8388" y="3706845"/>
            <a:ext cx="1544447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[A]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one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walking.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one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standing.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85388" y="3706845"/>
            <a:ext cx="150795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[B]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one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running.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85388" y="3904964"/>
            <a:ext cx="170596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[D]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one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lying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down.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4103084"/>
            <a:ext cx="6066554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42.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Engineers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regard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replacement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hip-joints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a(n)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____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Problem.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mechanical</a:t>
            </a:r>
            <a:r>
              <a:rPr sz="1050" spc="37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medical</a:t>
            </a:r>
            <a:r>
              <a:rPr sz="1050" spc="52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health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43.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According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passage,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engineers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contribute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increasing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efficiency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agricultural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industry?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18888" y="4301204"/>
            <a:ext cx="98595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agricultural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800" y="4697445"/>
            <a:ext cx="2498143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working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with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farmers.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growing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crops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same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height.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VMTHDE+TimesNewRomanPS-BoldMT"/>
                <a:cs typeface="VMTHDE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VMTHDE+TimesNewRomanPS-BoldMT"/>
                <a:cs typeface="VMTHDE+TimesNewRomanPS-BoldMT"/>
              </a:rPr>
              <a:t>TWO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485388" y="4697445"/>
            <a:ext cx="151073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working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teams.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484499" y="4895565"/>
            <a:ext cx="222991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making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agricultural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machinery.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800" y="5291805"/>
            <a:ext cx="6359819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(1)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Nowadays,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cellphone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service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is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available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everyone,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everywhere.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Probably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thousands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people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have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already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been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using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it,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just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discovered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it,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I’m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going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claim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also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name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it: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Foning.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(2)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technology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has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been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working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well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NTOUQJ+TimesNewRomanPSMT"/>
                <a:cs typeface="NTOUQJ+TimesNewRomanPSMT"/>
              </a:rPr>
              <a:t>me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office,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but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there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are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infinite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applications.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Virtually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public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space.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800" y="6084285"/>
            <a:ext cx="6362053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(3)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Say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work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big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university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with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lots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talky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faculty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members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buzzing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about.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7">
                <a:solidFill>
                  <a:srgbClr val="000000"/>
                </a:solidFill>
                <a:latin typeface="NTOUQJ+TimesNewRomanPSMT"/>
                <a:cs typeface="NTOUQJ+TimesNewRomanPSMT"/>
              </a:rPr>
              <a:t>Now,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say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need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use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restroom.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trip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down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hall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will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take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approximately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one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hour,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because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person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can’t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walk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into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those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talky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people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without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getting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pulled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aside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question,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bit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gossip,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new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read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on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certain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line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JDCDO+TimesNewRomanPS-ItalicMT"/>
                <a:cs typeface="IJDCDO+TimesNewRomanPS-ItalicMT"/>
              </a:rPr>
              <a:t>Paradise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JDCDO+TimesNewRomanPS-ItalicMT"/>
                <a:cs typeface="IJDCDO+TimesNewRomanPS-ItalicMT"/>
              </a:rPr>
              <a:t>Lost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5800" y="6876766"/>
            <a:ext cx="6358603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(4)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So,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cellphone.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Any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cellphone.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Just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pick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it</a:t>
            </a:r>
            <a:r>
              <a:rPr sz="1050" spc="1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up.</a:t>
            </a:r>
            <a:r>
              <a:rPr sz="1050" spc="1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Don’t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dial.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Just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hold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that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phone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your</a:t>
            </a:r>
            <a:r>
              <a:rPr sz="1050" spc="1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face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start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talking.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NTOUQJ+TimesNewRomanPSMT"/>
                <a:cs typeface="NTOUQJ+TimesNewRomanPSMT"/>
              </a:rPr>
              <a:t>Walk</a:t>
            </a:r>
            <a:r>
              <a:rPr sz="1050" spc="1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confidently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down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hall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engaged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</a:t>
            </a:r>
            <a:r>
              <a:rPr sz="1050" spc="1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fake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conversation,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making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sure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1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tailor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both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topic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content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person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standing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before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whom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trying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evade.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52500" y="7471126"/>
            <a:ext cx="451179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(5)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standard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colleague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avoidance,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suggest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chatting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business: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7669246"/>
            <a:ext cx="6360859" cy="1373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(6)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NTOUQJ+TimesNewRomanPSMT"/>
                <a:cs typeface="NTOUQJ+TimesNewRomanPSMT"/>
              </a:rPr>
              <a:t>“Yes,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I’m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glad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called,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because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really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need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hammer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out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details.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NTOUQJ+TimesNewRomanPSMT"/>
                <a:cs typeface="NTOUQJ+TimesNewRomanPSMT"/>
              </a:rPr>
              <a:t>What’s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that?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1">
                <a:solidFill>
                  <a:srgbClr val="000000"/>
                </a:solidFill>
                <a:latin typeface="NTOUQJ+TimesNewRomanPSMT"/>
                <a:cs typeface="NTOUQJ+TimesNewRomanPSMT"/>
              </a:rPr>
              <a:t>Yes,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read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Page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12,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look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bottom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4,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think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see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problem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begins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right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there.”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(7)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animated.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engaged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conversation.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Make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eye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contact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with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people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passing,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them,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gesture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keen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interest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talking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later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time,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point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phone,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shrug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move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on.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(8)</a:t>
            </a:r>
            <a:r>
              <a:rPr sz="1050" spc="2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Shoppers</a:t>
            </a:r>
            <a:r>
              <a:rPr sz="1050" spc="2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should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consider</a:t>
            </a:r>
            <a:r>
              <a:rPr sz="1050" spc="2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fake</a:t>
            </a:r>
            <a:r>
              <a:rPr sz="1050" spc="2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foning</a:t>
            </a:r>
            <a:r>
              <a:rPr sz="1050" spc="2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anytime</a:t>
            </a:r>
            <a:r>
              <a:rPr sz="1050" spc="2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they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spot</a:t>
            </a:r>
            <a:r>
              <a:rPr sz="1050" spc="2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2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talky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neighbor</a:t>
            </a:r>
            <a:r>
              <a:rPr sz="1050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</a:t>
            </a:r>
            <a:r>
              <a:rPr sz="1050" spc="2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2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produce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department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pinching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83">
                <a:solidFill>
                  <a:srgbClr val="000000"/>
                </a:solidFill>
                <a:latin typeface="NTOUQJ+TimesNewRomanPSMT"/>
                <a:cs typeface="NTOUQJ+TimesNewRomanPSMT"/>
              </a:rPr>
              <a:t>(</a:t>
            </a:r>
            <a:r>
              <a:rPr sz="1050" spc="81">
                <a:solidFill>
                  <a:srgbClr val="000000"/>
                </a:solidFill>
                <a:latin typeface="SimSun"/>
                <a:cs typeface="SimSun"/>
              </a:rPr>
              <a:t>用手捏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)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unripe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peaches.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Without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your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phone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at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your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face,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you’d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in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for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20-minute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speech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on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how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terrible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world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is.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5800" y="9056086"/>
            <a:ext cx="6360428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(9)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One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important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caution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about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fake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foning.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other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fake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foning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NTOUQJ+TimesNewRomanPSMT"/>
                <a:cs typeface="NTOUQJ+TimesNewRomanPSMT"/>
              </a:rPr>
              <a:t>my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way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past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colleague,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actually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following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NTOUQJ+TimesNewRomanPSMT"/>
                <a:cs typeface="NTOUQJ+TimesNewRomanPSMT"/>
              </a:rPr>
              <a:t>me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get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NTOUQJ+TimesNewRomanPSMT"/>
                <a:cs typeface="NTOUQJ+TimesNewRomanPSMT"/>
              </a:rPr>
              <a:t>my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attention.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knew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he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wanted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ask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project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had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yet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finished.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was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trying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buy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myself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some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time,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so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continued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fake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foning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with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NTOUQJ+TimesNewRomanPSMT"/>
                <a:cs typeface="NTOUQJ+TimesNewRomanPSMT"/>
              </a:rPr>
              <a:t>my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doctor.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“So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don’t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need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operation?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Oh,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doctor,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best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TOUQJ+TimesNewRomanPSMT"/>
                <a:cs typeface="NTOUQJ+TimesNewRomanPSMT"/>
              </a:rPr>
              <a:t>news.”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6367781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(10)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then: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Brrrrrrng!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Brrrrrmg!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Brrrrrmg!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My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phone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started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ringing,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right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there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while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planted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face.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My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colleague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looked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me,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at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him,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naturally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gasped.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“What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matter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with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this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thing?”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said,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pulling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phone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away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look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it,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putting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back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EVIQW+TimesNewRomanPSMT"/>
                <a:cs typeface="LEVIQW+TimesNewRomanPSMT"/>
              </a:rPr>
              <a:t>my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5">
                <a:solidFill>
                  <a:srgbClr val="000000"/>
                </a:solidFill>
                <a:latin typeface="LEVIQW+TimesNewRomanPSMT"/>
                <a:cs typeface="LEVIQW+TimesNewRomanPSMT"/>
              </a:rPr>
              <a:t>ear.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10">
                <a:solidFill>
                  <a:srgbClr val="000000"/>
                </a:solidFill>
                <a:latin typeface="LEVIQW+TimesNewRomanPSMT"/>
                <a:cs typeface="LEVIQW+TimesNewRomanPSMT"/>
              </a:rPr>
              <a:t>(11)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“Hello?</a:t>
            </a:r>
            <a:r>
              <a:rPr sz="1050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you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still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there?”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2500" y="1329408"/>
            <a:ext cx="72174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(12)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Oops.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1725648"/>
            <a:ext cx="316235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44.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statements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INCORRECT?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8388" y="1923767"/>
            <a:ext cx="484082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Cellphone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service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popular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among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people.</a:t>
            </a:r>
            <a:r>
              <a:rPr sz="1050" spc="5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Cellphone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much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office.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8388" y="2121887"/>
            <a:ext cx="246907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foning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cellphone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service.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84366" y="2121887"/>
            <a:ext cx="206097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foning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discovery.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800" y="2320007"/>
            <a:ext cx="483153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45.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author’s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opinion,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order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foning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look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real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one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has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________.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18388" y="2518126"/>
            <a:ext cx="1948034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talk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interesting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matters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hold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phone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while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walking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485388" y="2518126"/>
            <a:ext cx="2307291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politely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people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passing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appear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absorbed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conversation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5800" y="2914366"/>
            <a:ext cx="366204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46.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After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his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phone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suddenly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began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ringing,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author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________.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8388" y="3112485"/>
            <a:ext cx="249229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immediately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started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talking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caller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phone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away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stopped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talking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484101" y="3112485"/>
            <a:ext cx="269174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4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immediately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started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talking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colleague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continued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conversation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5800" y="3706845"/>
            <a:ext cx="125273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RGSWEN+TimesNewRomanPS-BoldMT"/>
                <a:cs typeface="RGSWEN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GSWEN+TimesNewRomanPS-BoldMT"/>
                <a:cs typeface="RGSWEN+TimesNewRomanPS-BoldMT"/>
              </a:rPr>
              <a:t>THREE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5800" y="3904965"/>
            <a:ext cx="6362340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(1)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LEVIQW+TimesNewRomanPSMT"/>
                <a:cs typeface="LEVIQW+TimesNewRomanPSMT"/>
              </a:rPr>
              <a:t>It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late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afternoon,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putting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final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touch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piece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writing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feeling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pretty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good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about.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wanted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 spc="1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save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it,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but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EVIQW+TimesNewRomanPSMT"/>
                <a:cs typeface="LEVIQW+TimesNewRomanPSMT"/>
              </a:rPr>
              <a:t>my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cursor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had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frozen.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1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tried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 spc="1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shut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computer</a:t>
            </a:r>
            <a:r>
              <a:rPr sz="1050" spc="1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down,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</a:t>
            </a:r>
            <a:r>
              <a:rPr sz="1050" spc="1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seized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up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altogether.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Unsure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else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do,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yanked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用力猛拉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battery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out.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4499325"/>
            <a:ext cx="6359479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(2)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Unfortunately,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Windows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had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been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midst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of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delicate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crucial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undertaking.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next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morning,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when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turned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EVIQW+TimesNewRomanPSMT"/>
                <a:cs typeface="LEVIQW+TimesNewRomanPSMT"/>
              </a:rPr>
              <a:t>my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computer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back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on,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informed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EVIQW+TimesNewRomanPSMT"/>
                <a:cs typeface="LEVIQW+TimesNewRomanPSMT"/>
              </a:rPr>
              <a:t>me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that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file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been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corrupted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Windows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would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not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load.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Then,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offered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repair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itself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using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Windows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Setup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CD.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5800" y="5093685"/>
            <a:ext cx="6361657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(3)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1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opened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special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drawer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where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keep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CDs.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But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no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Windows</a:t>
            </a:r>
            <a:r>
              <a:rPr sz="1050" spc="1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CD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there.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1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 spc="1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forced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call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computer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company’s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Global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Support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Centre.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My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call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answered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by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woman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some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unnamed,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far-off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land.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find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annoying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make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small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talk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with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someone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don’t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know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continent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they’re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standing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on.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Suppose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were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comment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on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beautiful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weather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we’ve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been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having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when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there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monsoon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other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end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phone?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So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got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right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point.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5800" y="6084286"/>
            <a:ext cx="636222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(40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“My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computer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is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telling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EVIQW+TimesNewRomanPSMT"/>
                <a:cs typeface="LEVIQW+TimesNewRomanPSMT"/>
              </a:rPr>
              <a:t>me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file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is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corrupted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wants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fix</a:t>
            </a:r>
            <a:r>
              <a:rPr sz="1050" spc="1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itself,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but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don’t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have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Windows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Setup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CD.”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5800" y="6480526"/>
            <a:ext cx="6356633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(5)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“So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you’re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having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problem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with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your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Windows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Setup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CD.”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She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has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apparently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been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dozing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and,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having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just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sentence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ended,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attempting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cover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her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inattention.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800" y="6876766"/>
            <a:ext cx="6360771" cy="1175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(6)</a:t>
            </a:r>
            <a:r>
              <a:rPr sz="1050" spc="2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</a:t>
            </a:r>
            <a:r>
              <a:rPr sz="1050" spc="2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quickly</a:t>
            </a:r>
            <a:r>
              <a:rPr sz="1050" spc="2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became</a:t>
            </a:r>
            <a:r>
              <a:rPr sz="1050" spc="2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clear</a:t>
            </a:r>
            <a:r>
              <a:rPr sz="1050" spc="2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that</a:t>
            </a:r>
            <a:r>
              <a:rPr sz="1050" spc="2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woman</a:t>
            </a:r>
            <a:r>
              <a:rPr sz="1050" spc="2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 spc="2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not</a:t>
            </a:r>
            <a:r>
              <a:rPr sz="1050" spc="2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 spc="2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computer</a:t>
            </a:r>
            <a:r>
              <a:rPr sz="1050" spc="2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technician.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Her</a:t>
            </a:r>
            <a:r>
              <a:rPr sz="1050" spc="2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job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 spc="2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 spc="2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serve</a:t>
            </a:r>
            <a:r>
              <a:rPr sz="1050" spc="2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as</a:t>
            </a:r>
            <a:r>
              <a:rPr sz="1050" spc="2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gatekeeper,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human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shield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for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technicians.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sole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LEVIQW+TimesNewRomanPSMT"/>
                <a:cs typeface="LEVIQW+TimesNewRomanPSMT"/>
              </a:rPr>
              <a:t>duty,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far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tell,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raise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global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stress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levels.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(7)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2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make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EVIQW+TimesNewRomanPSMT"/>
                <a:cs typeface="LEVIQW+TimesNewRomanPSMT"/>
              </a:rPr>
              <a:t>me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disappear,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woman</a:t>
            </a:r>
            <a:r>
              <a:rPr sz="1050" spc="1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gave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EVIQW+TimesNewRomanPSMT"/>
                <a:cs typeface="LEVIQW+TimesNewRomanPSMT"/>
              </a:rPr>
              <a:t>me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phone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number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for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Windows’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creator,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Microsoft.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This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like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giving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someone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phone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number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for,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don’t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LEVIQW+TimesNewRomanPSMT"/>
                <a:cs typeface="LEVIQW+TimesNewRomanPSMT"/>
              </a:rPr>
              <a:t>know,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North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America.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Besides,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CD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worked;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just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didn’t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have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it.</a:t>
            </a:r>
            <a:r>
              <a:rPr sz="1050" spc="1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No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matter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how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many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times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1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repeated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EVIQW+TimesNewRomanPSMT"/>
                <a:cs typeface="LEVIQW+TimesNewRomanPSMT"/>
              </a:rPr>
              <a:t>my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LEVIQW+TimesNewRomanPSMT"/>
                <a:cs typeface="LEVIQW+TimesNewRomanPSMT"/>
              </a:rPr>
              <a:t>story,</a:t>
            </a:r>
            <a:r>
              <a:rPr sz="1050" spc="1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we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came</a:t>
            </a:r>
            <a:r>
              <a:rPr sz="1050" spc="1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back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same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place.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She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calm</a:t>
            </a:r>
            <a:r>
              <a:rPr sz="1050" spc="1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and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resolutely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polite.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85800" y="8065487"/>
            <a:ext cx="6358094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(8)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EVIQW+TimesNewRomanPSMT"/>
                <a:cs typeface="LEVIQW+TimesNewRomanPSMT"/>
              </a:rPr>
              <a:t>my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certain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decibel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分贝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),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passed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along,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like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hot,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irritable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potato,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technician.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(9)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1">
                <a:solidFill>
                  <a:srgbClr val="000000"/>
                </a:solidFill>
                <a:latin typeface="LEVIQW+TimesNewRomanPSMT"/>
                <a:cs typeface="LEVIQW+TimesNewRomanPSMT"/>
              </a:rPr>
              <a:t>“You</a:t>
            </a:r>
            <a:r>
              <a:rPr sz="1050" spc="1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don’t</a:t>
            </a:r>
            <a:r>
              <a:rPr sz="1050" spc="1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have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Windows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Setup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CD,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ma’am,</a:t>
            </a:r>
            <a:r>
              <a:rPr sz="1050" spc="1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because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you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don’t</a:t>
            </a:r>
            <a:r>
              <a:rPr sz="1050" spc="1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need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it,”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he</a:t>
            </a:r>
            <a:r>
              <a:rPr sz="1050" spc="1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explained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cheerfully.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“Windows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came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preinstalled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computer!”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952500" y="8659847"/>
            <a:ext cx="138702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(10)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“But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need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it.”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85800" y="8857967"/>
            <a:ext cx="6363633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0">
                <a:solidFill>
                  <a:srgbClr val="000000"/>
                </a:solidFill>
                <a:latin typeface="LEVIQW+TimesNewRomanPSMT"/>
                <a:cs typeface="LEVIQW+TimesNewRomanPSMT"/>
              </a:rPr>
              <a:t>(11)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7">
                <a:solidFill>
                  <a:srgbClr val="000000"/>
                </a:solidFill>
                <a:latin typeface="LEVIQW+TimesNewRomanPSMT"/>
                <a:cs typeface="LEVIQW+TimesNewRomanPSMT"/>
              </a:rPr>
              <a:t>“Yes,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but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you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don’t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have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it.”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LEVIQW+TimesNewRomanPSMT"/>
                <a:cs typeface="LEVIQW+TimesNewRomanPSMT"/>
              </a:rPr>
              <a:t>We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went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on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like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this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for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while.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Finally,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offered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walk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through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use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of</a:t>
            </a:r>
            <a:r>
              <a:rPr sz="1050" spc="2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 spc="2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different</a:t>
            </a:r>
            <a:r>
              <a:rPr sz="1050" spc="2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CD,</a:t>
            </a:r>
            <a:r>
              <a:rPr sz="1050" spc="2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one</a:t>
            </a:r>
            <a:r>
              <a:rPr sz="1050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that</a:t>
            </a:r>
            <a:r>
              <a:rPr sz="1050" spc="2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would</a:t>
            </a:r>
            <a:r>
              <a:rPr sz="1050" spc="2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erase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EVIQW+TimesNewRomanPSMT"/>
                <a:cs typeface="LEVIQW+TimesNewRomanPSMT"/>
              </a:rPr>
              <a:t>my</a:t>
            </a:r>
            <a:r>
              <a:rPr sz="1050" spc="2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entire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system.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“Of</a:t>
            </a:r>
            <a:r>
              <a:rPr sz="1050" spc="2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course,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you’d</a:t>
            </a:r>
            <a:r>
              <a:rPr sz="1050" spc="2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lose</a:t>
            </a:r>
            <a:r>
              <a:rPr sz="1050" spc="2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all</a:t>
            </a:r>
            <a:r>
              <a:rPr sz="1050" spc="2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your</a:t>
            </a:r>
            <a:r>
              <a:rPr sz="1050" spc="2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e-mail,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your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documents,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your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photos.”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It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like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offering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drop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a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safe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on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my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head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cure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my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WKWSK+TimesNewRomanPS-BoldItalicMT"/>
                <a:cs typeface="GWKWSK+TimesNewRomanPS-BoldItalicMT"/>
              </a:rPr>
              <a:t>headache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.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4">
                <a:solidFill>
                  <a:srgbClr val="000000"/>
                </a:solidFill>
                <a:latin typeface="LEVIQW+TimesNewRomanPSMT"/>
                <a:cs typeface="LEVIQW+TimesNewRomanPSMT"/>
              </a:rPr>
              <a:t>“You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might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able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recover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them,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but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would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expensive.”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He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sounded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delighted.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“And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LEVIQW+TimesNewRomanPSMT"/>
                <a:cs typeface="LEVIQW+TimesNewRomanPSMT"/>
              </a:rPr>
              <a:t>it’s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not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covered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by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warranty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46">
                <a:solidFill>
                  <a:srgbClr val="000000"/>
                </a:solidFill>
                <a:latin typeface="LEVIQW+TimesNewRomanPSMT"/>
                <a:cs typeface="LEVIQW+TimesNewRomanPSMT"/>
              </a:rPr>
              <a:t>(</a:t>
            </a:r>
            <a:r>
              <a:rPr sz="1050" spc="28">
                <a:solidFill>
                  <a:srgbClr val="000000"/>
                </a:solidFill>
                <a:latin typeface="SimSun"/>
                <a:cs typeface="SimSun"/>
              </a:rPr>
              <a:t>产品保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证书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)!”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safe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began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seem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like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good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idea,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provided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EVIQW+TimesNewRomanPSMT"/>
                <a:cs typeface="LEVIQW+TimesNewRomanPSMT"/>
              </a:rPr>
              <a:t>full.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6359287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(12)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hung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up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phone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drove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IDQSFV+TimesNewRomanPSMT"/>
                <a:cs typeface="IDQSFV+TimesNewRomanPSMT"/>
              </a:rPr>
              <a:t>my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computer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small,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friendly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repair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place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I’d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heard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about.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smart,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helpful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dug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Windows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told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IDQSFV+TimesNewRomanPSMT"/>
                <a:cs typeface="IDQSFV+TimesNewRomanPSMT"/>
              </a:rPr>
              <a:t>me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wouldn’t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problem.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later,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called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let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IDQSFV+TimesNewRomanPSMT"/>
                <a:cs typeface="IDQSFV+TimesNewRomanPSMT"/>
              </a:rPr>
              <a:t>me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know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IDQSFV+TimesNewRomanPSMT"/>
                <a:cs typeface="IDQSFV+TimesNewRomanPSMT"/>
              </a:rPr>
              <a:t>ready.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thanked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him,</a:t>
            </a:r>
            <a:r>
              <a:rPr sz="1050" spc="1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we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chatted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about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weather,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which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same</a:t>
            </a:r>
            <a:r>
              <a:rPr sz="1050" spc="1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outside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IDQSFV+TimesNewRomanPSMT"/>
                <a:cs typeface="IDQSFV+TimesNewRomanPSMT"/>
              </a:rPr>
              <a:t>my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window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as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it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outside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his.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1527528"/>
            <a:ext cx="5400329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47.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author’s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opinion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woman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Global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Support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Centre?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sounded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helpful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knowledgeable.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8388" y="1923767"/>
            <a:ext cx="252083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callers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frustrated.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8388" y="2121887"/>
            <a:ext cx="276157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solve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computer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problem.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8388" y="2320007"/>
            <a:ext cx="288447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[D]She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quick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pass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along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technician.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2518126"/>
            <a:ext cx="458017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48.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According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passage,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solution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offered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technician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________.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8388" y="2716246"/>
            <a:ext cx="83440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effective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151642" y="2716246"/>
            <a:ext cx="97826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economical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484631" y="2716246"/>
            <a:ext cx="95556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unpractical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817886" y="2716246"/>
            <a:ext cx="106731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unacceptable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800" y="3112486"/>
            <a:ext cx="116716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QMUSBW+TimesNewRomanPS-BoldMT"/>
                <a:cs typeface="QMUSBW+TimesNewRomanPS-BoldMT"/>
              </a:rPr>
              <a:t>PASSAGE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MUSBW+TimesNewRomanPS-BoldMT"/>
                <a:cs typeface="QMUSBW+TimesNewRomanPS-BoldMT"/>
              </a:rPr>
              <a:t>FOUR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800" y="3310606"/>
            <a:ext cx="6359534" cy="117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(1)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Not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long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ago,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mysterious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Christmas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card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dropped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through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mail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slot.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envelope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addressed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man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named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Raoul,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who,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relatively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certain,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did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not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live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with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us.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envelope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wasn’t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sealed,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so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opened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it.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inside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of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card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blank.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Ed,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my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husband,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explained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that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card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both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from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newspaper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deliveryman.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name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apparently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Raoul,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Raoul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wanted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holiday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tip.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IDQSFV+TimesNewRomanPSMT"/>
                <a:cs typeface="IDQSFV+TimesNewRomanPSMT"/>
              </a:rPr>
              <a:t>We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were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meant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check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inside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card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then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drop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envelope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mail.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When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your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services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are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rendered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4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a.m.,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you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can’t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simply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hang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around,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like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hotel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bellboy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expecting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tip.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6">
                <a:solidFill>
                  <a:srgbClr val="000000"/>
                </a:solidFill>
                <a:latin typeface="IDQSFV+TimesNewRomanPSMT"/>
                <a:cs typeface="IDQSFV+TimesNewRomanPSMT"/>
              </a:rPr>
              <a:t>You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direct.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5799" y="4499325"/>
            <a:ext cx="6365498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(2)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So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wrote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nice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holiday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greeting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this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who,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imagination,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fires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New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6">
                <a:solidFill>
                  <a:srgbClr val="000000"/>
                </a:solidFill>
                <a:latin typeface="IDQSFV+TimesNewRomanPSMT"/>
                <a:cs typeface="IDQSFV+TimesNewRomanPSMT"/>
              </a:rPr>
              <a:t>York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BUNURD+TimesNewRomanPS-ItalicMT"/>
                <a:cs typeface="BUNURD+TimesNewRomanPS-ItalicMT"/>
              </a:rPr>
              <a:t>Times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from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his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bike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aimed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our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front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door,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causing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more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noise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with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mere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newsprint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than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most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people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manage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with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sophisticated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black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market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fireworks.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5799" y="5093685"/>
            <a:ext cx="6364177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(3)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IDQSFV+TimesNewRomanPSMT"/>
                <a:cs typeface="IDQSFV+TimesNewRomanPSMT"/>
              </a:rPr>
              <a:t>With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start,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realized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that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perhaps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reason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for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4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a.m.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wake-up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noise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not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ordinary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rudeness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but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carefully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executed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spite: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not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tipped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Raoul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Christmases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past.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honestly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hadn’t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realized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supposed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This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first</a:t>
            </a: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time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he’d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used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card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tactic.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So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got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out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checkbook.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Somewhere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along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line,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holiday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tipping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from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optional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thank-you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for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year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services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Mafia-style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protection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racket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40">
                <a:solidFill>
                  <a:srgbClr val="000000"/>
                </a:solidFill>
                <a:latin typeface="IDQSFV+TimesNewRomanPSMT"/>
                <a:cs typeface="IDQSFV+TimesNewRomanPSMT"/>
              </a:rPr>
              <a:t>(</a:t>
            </a:r>
            <a:r>
              <a:rPr sz="1050" spc="23">
                <a:solidFill>
                  <a:srgbClr val="000000"/>
                </a:solidFill>
                <a:latin typeface="SimSun"/>
                <a:cs typeface="SimSun"/>
              </a:rPr>
              <a:t>收取保护费的黑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社会组织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).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799" y="6084286"/>
            <a:ext cx="6363859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(4)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Several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days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later,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bringing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garbage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bins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back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from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curb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when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noticed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envelope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taped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one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of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lids.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outside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of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envelope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said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IDQSFV+TimesNewRomanPSMT"/>
                <a:cs typeface="IDQSFV+TimesNewRomanPSMT"/>
              </a:rPr>
              <a:t>MICKEY.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It</a:t>
            </a:r>
            <a:r>
              <a:rPr sz="1050" spc="1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be</a:t>
            </a:r>
            <a:r>
              <a:rPr sz="1050" spc="1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another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tip</a:t>
            </a:r>
            <a:r>
              <a:rPr sz="1050" spc="1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request,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this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time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from</a:t>
            </a:r>
            <a:r>
              <a:rPr sz="1050" spc="1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our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garbage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collector.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Unlike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Raoul,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Mickey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hadn’t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enclosed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his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own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Christmas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card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from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me.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5">
                <a:solidFill>
                  <a:srgbClr val="000000"/>
                </a:solidFill>
                <a:latin typeface="IDQSFV+TimesNewRomanPSMT"/>
                <a:cs typeface="IDQSFV+TimesNewRomanPSMT"/>
              </a:rPr>
              <a:t>way,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appreciated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directness.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“I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know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you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don’t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care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how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merry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my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Christmas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is,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IDQSFV+TimesNewRomanPSMT"/>
                <a:cs typeface="IDQSFV+TimesNewRomanPSMT"/>
              </a:rPr>
              <a:t>that’s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fine,”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gesture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said.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“I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want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$30,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I’ll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‘forget’</a:t>
            </a:r>
            <a:r>
              <a:rPr sz="1050" spc="-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empty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garbage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some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summer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IDQSFV+TimesNewRomanPSMT"/>
                <a:cs typeface="IDQSFV+TimesNewRomanPSMT"/>
              </a:rPr>
              <a:t>day.”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5799" y="7074886"/>
            <a:ext cx="6357865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(5)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put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check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envelope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taped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it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back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bin.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next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morning,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Ed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noticed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that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envelope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gone,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though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trash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hadn’t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yet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been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picked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up:</a:t>
            </a:r>
            <a:r>
              <a:rPr sz="1050" spc="1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“Someone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stole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Mickey’s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tip!”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Ed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1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quite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certain.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bank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cancel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check.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5799" y="7669246"/>
            <a:ext cx="6359952" cy="581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(6)</a:t>
            </a:r>
            <a:r>
              <a:rPr sz="1050" spc="1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But</a:t>
            </a:r>
            <a:r>
              <a:rPr sz="1050" spc="1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Ed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been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wrong.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4">
                <a:solidFill>
                  <a:srgbClr val="000000"/>
                </a:solidFill>
                <a:latin typeface="IDQSFV+TimesNewRomanPSMT"/>
                <a:cs typeface="IDQSFV+TimesNewRomanPSMT"/>
              </a:rPr>
              <a:t>Two</a:t>
            </a:r>
            <a:r>
              <a:rPr sz="1050" spc="2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weeks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later,</a:t>
            </a:r>
            <a:r>
              <a:rPr sz="1050" spc="1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Mickey</a:t>
            </a:r>
            <a:r>
              <a:rPr sz="1050" spc="1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left</a:t>
            </a:r>
            <a:r>
              <a:rPr sz="1050" spc="1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letter</a:t>
            </a:r>
            <a:r>
              <a:rPr sz="1050" spc="1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from</a:t>
            </a:r>
            <a:r>
              <a:rPr sz="1050" spc="1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bank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on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our</a:t>
            </a:r>
            <a:r>
              <a:rPr sz="1050" spc="1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steps.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letter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informed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Mickey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that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check,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which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tried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cash,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been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cancelled.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following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Tuesday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morning,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saw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truck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outside,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with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wallet.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“Are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Mickey?”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5799" y="8263607"/>
            <a:ext cx="6358926" cy="779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(7)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man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looked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at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him</a:t>
            </a:r>
            <a:r>
              <a:rPr sz="1050" spc="1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with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scorn.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“Mickey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is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garbageman.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am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recycling.”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Not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only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insulted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this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man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by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hinting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that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was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garbageman,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but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obviously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neglected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tip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him.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Ed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ran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back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inside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for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more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funds.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Then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noticed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that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driver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of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truck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been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watching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whole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transaction.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peeled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off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another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twenty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looked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around,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waving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bills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IDQSFV+TimesNewRomanPSMT"/>
                <a:cs typeface="IDQSFV+TimesNewRomanPSMT"/>
              </a:rPr>
              <a:t>air.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“Anyone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else?”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800" y="9056087"/>
            <a:ext cx="6364222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699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(8)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Had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we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consulted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website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of</a:t>
            </a:r>
            <a:r>
              <a:rPr sz="1050" spc="1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Emily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Post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Institute,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this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embarrassing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breach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of</a:t>
            </a:r>
            <a:r>
              <a:rPr sz="1050" spc="1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etiquette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50">
                <a:solidFill>
                  <a:srgbClr val="000000"/>
                </a:solidFill>
                <a:latin typeface="IDQSFV+TimesNewRomanPSMT"/>
                <a:cs typeface="IDQSFV+TimesNewRomanPSMT"/>
              </a:rPr>
              <a:t>(</a:t>
            </a:r>
            <a:r>
              <a:rPr sz="1050" spc="132">
                <a:solidFill>
                  <a:srgbClr val="000000"/>
                </a:solidFill>
                <a:latin typeface="SimSun"/>
                <a:cs typeface="SimSun"/>
              </a:rPr>
              <a:t>礼节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)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could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have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been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avoided.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Under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“trash/recycling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collectors”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institute’s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Holiday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Tipping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Guidelines,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it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says: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“$10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$30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each.”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6">
                <a:solidFill>
                  <a:srgbClr val="000000"/>
                </a:solidFill>
                <a:latin typeface="IDQSFV+TimesNewRomanPSMT"/>
                <a:cs typeface="IDQSFV+TimesNewRomanPSMT"/>
              </a:rPr>
              <a:t>You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or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may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not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wish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know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your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pet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groomer,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hairdresser,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mailman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UPS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guy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all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expect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holiday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DQSFV+TimesNewRomanPSMT"/>
                <a:cs typeface="IDQSFV+TimesNewRomanPSMT"/>
              </a:rPr>
              <a:t>tip.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3635902" cy="13737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49.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From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passage,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learn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author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________.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didn’t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like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MCJSQC+TimesNewRomanPSMT"/>
                <a:cs typeface="MCJSQC+TimesNewRomanPSMT"/>
              </a:rPr>
              <a:t>Raoul’s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delivering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paper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didn’t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realize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Raoul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delivered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paper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way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didn’t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know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Raoul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came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very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early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morning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didn’t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feel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necessary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meet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Raoul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he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came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50.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MCJSQC+TimesNewRomanPSMT"/>
                <a:cs typeface="MCJSQC+TimesNewRomanPSMT"/>
              </a:rPr>
              <a:t>Ed’s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encounter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with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recycling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team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shows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________.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was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desperate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correct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his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mistake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8388" y="1923767"/>
            <a:ext cx="248484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only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wanted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give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money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Raoul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8388" y="2121886"/>
            <a:ext cx="246230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unwilling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tip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truck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driver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8388" y="2320006"/>
            <a:ext cx="257378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no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longer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wanted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give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them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money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2914366"/>
            <a:ext cx="278707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SECTION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SHORT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QUESTIONS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3112485"/>
            <a:ext cx="636497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In</a:t>
            </a:r>
            <a:r>
              <a:rPr sz="1050" spc="2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this</a:t>
            </a:r>
            <a:r>
              <a:rPr sz="1050" spc="2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section</a:t>
            </a:r>
            <a:r>
              <a:rPr sz="1050" spc="2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there</a:t>
            </a:r>
            <a:r>
              <a:rPr sz="1050" spc="2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are</a:t>
            </a:r>
            <a:r>
              <a:rPr sz="1050" spc="2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five</a:t>
            </a:r>
            <a:r>
              <a:rPr sz="1050" spc="2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short</a:t>
            </a:r>
            <a:r>
              <a:rPr sz="1050" spc="2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answer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questions</a:t>
            </a:r>
            <a:r>
              <a:rPr sz="1050" spc="2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based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on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the</a:t>
            </a:r>
            <a:r>
              <a:rPr sz="1050" spc="2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passages</a:t>
            </a:r>
            <a:r>
              <a:rPr sz="1050" spc="2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in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Section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A.</a:t>
            </a:r>
            <a:r>
              <a:rPr sz="1050" spc="1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Answer</a:t>
            </a:r>
            <a:r>
              <a:rPr sz="1050" spc="2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questions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with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NO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than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words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space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provided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ANSWER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TWO.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800" y="3706845"/>
            <a:ext cx="107901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PASSAGE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ONE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800" y="3904965"/>
            <a:ext cx="477946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51.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According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passage,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does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5">
                <a:solidFill>
                  <a:srgbClr val="000000"/>
                </a:solidFill>
                <a:latin typeface="MCJSQC+TimesNewRomanPSMT"/>
                <a:cs typeface="MCJSQC+TimesNewRomanPSMT"/>
              </a:rPr>
              <a:t>“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team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effort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”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Paragraph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4">
                <a:solidFill>
                  <a:srgbClr val="000000"/>
                </a:solidFill>
                <a:latin typeface="MCJSQC+TimesNewRomanPSMT"/>
                <a:cs typeface="MCJSQC+TimesNewRomanPSMT"/>
              </a:rPr>
              <a:t>Two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refer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to?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800" y="4103085"/>
            <a:ext cx="111230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TWO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5800" y="4301205"/>
            <a:ext cx="218822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52.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does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last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example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show?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800" y="4499325"/>
            <a:ext cx="125273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THREE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800" y="4697445"/>
            <a:ext cx="6364154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53.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author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shut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down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computer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abruptly?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54.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What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does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sentence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“It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was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like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offering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drop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a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safe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on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my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head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cure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my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MNMUQ+TimesNewRomanPS-BoldItalicMT"/>
                <a:cs typeface="UMNMUQ+TimesNewRomanPS-BoldItalicMT"/>
              </a:rPr>
              <a:t>headache.”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in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last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but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one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paragraph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mean?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5800" y="5291806"/>
            <a:ext cx="109732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7">
                <a:solidFill>
                  <a:srgbClr val="000000"/>
                </a:solidFill>
                <a:latin typeface="MCJSQC+TimesNewRomanPSMT"/>
                <a:cs typeface="MCJSQC+TimesNewRomanPSMT"/>
              </a:rPr>
              <a:t>PASSAGE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FPUR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5800" y="5489926"/>
            <a:ext cx="432082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55.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Why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newspaper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deliveryman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put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blank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card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inside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CJSQC+TimesNewRomanPSMT"/>
                <a:cs typeface="MCJSQC+TimesNewRomanPSMT"/>
              </a:rPr>
              <a:t>envelope?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6167267"/>
            <a:ext cx="1450272" cy="213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79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QTBUG+MicrosoftYaHei-Bold"/>
                <a:cs typeface="QQTBUG+MicrosoftYaHei-Bold"/>
              </a:rPr>
              <a:t>Ⅵ</a:t>
            </a:r>
            <a:r>
              <a:rPr sz="1050" spc="7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WRITING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318504" y="6189429"/>
            <a:ext cx="64756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[45MIN]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5800" y="6480526"/>
            <a:ext cx="6368446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5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Tourism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is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a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booming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business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in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China.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However,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some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people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worry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that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too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many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tourists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may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bring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harm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environment,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while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others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don’t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think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so.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opinion?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952500" y="6876766"/>
            <a:ext cx="511952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2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Write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on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THREE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composition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200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words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topic: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952500" y="7273006"/>
            <a:ext cx="4330487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87423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Will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5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Tourism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Bring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Harm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Environment?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43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You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are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write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three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parts.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952500" y="7669246"/>
            <a:ext cx="308765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first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part,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state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specifically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your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opinion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is.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85800" y="7867366"/>
            <a:ext cx="6358073" cy="779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second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part,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provide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one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two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reasons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support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your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opinion.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last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part,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bring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you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have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written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natural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conclusion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or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make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summary.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Marks</a:t>
            </a:r>
            <a:r>
              <a:rPr sz="1050" spc="3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will</a:t>
            </a:r>
            <a:r>
              <a:rPr sz="1050" spc="3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be</a:t>
            </a:r>
            <a:r>
              <a:rPr sz="105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awarded</a:t>
            </a:r>
            <a:r>
              <a:rPr sz="1050" spc="2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for</a:t>
            </a:r>
            <a:r>
              <a:rPr sz="105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content,</a:t>
            </a:r>
            <a:r>
              <a:rPr sz="1050" spc="3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organization,</a:t>
            </a:r>
            <a:r>
              <a:rPr sz="1050" spc="2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grammar</a:t>
            </a:r>
            <a:r>
              <a:rPr sz="105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and</a:t>
            </a:r>
            <a:r>
              <a:rPr sz="1050" spc="3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appropriateness.</a:t>
            </a:r>
            <a:r>
              <a:rPr sz="1050" spc="2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Failure</a:t>
            </a:r>
            <a:r>
              <a:rPr sz="1050" spc="2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to</a:t>
            </a:r>
            <a:r>
              <a:rPr sz="1050" spc="3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follow</a:t>
            </a:r>
            <a:r>
              <a:rPr sz="1050" spc="3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instructions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may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result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loss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ITFBAP+TimesNewRomanPS-ItalicMT"/>
                <a:cs typeface="ITFBAP+TimesNewRomanPS-ItalicMT"/>
              </a:rPr>
              <a:t>marks.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482340" y="9254207"/>
            <a:ext cx="101511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THE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JQQKC+TimesNewRomanPS-BoldMT"/>
                <a:cs typeface="HJQQKC+TimesNewRomanPS-BoldMT"/>
              </a:rPr>
              <a:t>END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object 1"/>
          <p:cNvSpPr/>
          <p:nvPr/>
        </p:nvSpPr>
        <p:spPr>
          <a:xfrm>
            <a:off x="1255394" y="7012304"/>
            <a:ext cx="489584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2055495" y="6417944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1084580" y="5823584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1830070" y="4634864"/>
            <a:ext cx="420370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1084580" y="4238624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2192654" y="4040504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1670050" y="3248025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2573654" y="2851784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/>
          <p:nvPr/>
        </p:nvSpPr>
        <p:spPr>
          <a:xfrm>
            <a:off x="1563369" y="2455544"/>
            <a:ext cx="487680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/>
          <p:nvPr/>
        </p:nvSpPr>
        <p:spPr>
          <a:xfrm>
            <a:off x="1592580" y="2257425"/>
            <a:ext cx="421640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object 12"/>
          <p:cNvSpPr txBox="1"/>
          <p:nvPr/>
        </p:nvSpPr>
        <p:spPr>
          <a:xfrm>
            <a:off x="685800" y="619922"/>
            <a:ext cx="696594" cy="213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79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NMSNU+MicrosoftYaHei-Bold"/>
                <a:cs typeface="KNMSNU+MicrosoftYaHei-Bold"/>
              </a:rPr>
              <a:t>Ⅱ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886455" y="642084"/>
            <a:ext cx="1939164" cy="476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LISTENING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COMPRENSION</a:t>
            </a:r>
          </a:p>
          <a:p>
            <a:pPr marL="254507" marR="0">
              <a:lnSpc>
                <a:spcPts val="1157"/>
              </a:lnSpc>
              <a:spcBef>
                <a:spcPts val="108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SECTION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A</a:t>
            </a:r>
            <a:r>
              <a:rPr sz="1050" spc="12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3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TALK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79919" y="1135500"/>
            <a:ext cx="5752975" cy="1708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4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下列各题必须使用黑色字迹签字笔在答题区域内作答，超出红色矩形边框限定区域的答案无效。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012948" y="1527528"/>
            <a:ext cx="169204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Facing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Enemies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Within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1725648"/>
            <a:ext cx="3276082" cy="1770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Ⅰ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.Fear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1)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sources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—your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own</a:t>
            </a:r>
            <a:r>
              <a:rPr sz="1050" spc="7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(1)</a:t>
            </a:r>
            <a:r>
              <a:rPr sz="1050" spc="7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information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you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get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—some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are</a:t>
            </a:r>
            <a:r>
              <a:rPr sz="1050" spc="13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(2)</a:t>
            </a:r>
          </a:p>
          <a:p>
            <a:pPr marL="132587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2)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harm</a:t>
            </a:r>
          </a:p>
          <a:p>
            <a:pPr marL="266699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—destroy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ambitions,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fortunes,</a:t>
            </a:r>
            <a:r>
              <a:rPr sz="1050" spc="7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(3)</a:t>
            </a:r>
            <a:r>
              <a:rPr sz="1050" spc="7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even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our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lives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Ⅱ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Indecision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thief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of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(4)</a:t>
            </a:r>
            <a:r>
              <a:rPr sz="1050" spc="7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enterprise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Ⅲ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Doubt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486400" y="2121889"/>
            <a:ext cx="1140991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(1).........................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(2).........................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486400" y="2716248"/>
            <a:ext cx="1140991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(3).........................</a:t>
            </a:r>
          </a:p>
          <a:p>
            <a:pPr marL="0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(4).........................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18388" y="3508728"/>
            <a:ext cx="2310080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1)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many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people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doubt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almost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everything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2)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damage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952500" y="3904967"/>
            <a:ext cx="2358440" cy="1850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—destroy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life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and</a:t>
            </a:r>
            <a:r>
              <a:rPr sz="1050" spc="7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(5)</a:t>
            </a:r>
            <a:r>
              <a:rPr sz="1050" spc="7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success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486400" y="3904968"/>
            <a:ext cx="1140991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(5).........................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(6).........................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952500" y="4103088"/>
            <a:ext cx="28511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219124" y="4103088"/>
            <a:ext cx="2498235" cy="1850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(6)</a:t>
            </a:r>
            <a:r>
              <a:rPr sz="1050" spc="7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both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bank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account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heart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818387" y="4301209"/>
            <a:ext cx="85990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3)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do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85800" y="4499328"/>
            <a:ext cx="1791049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699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—go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after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and</a:t>
            </a:r>
            <a:r>
              <a:rPr sz="1050" spc="7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(7)</a:t>
            </a:r>
            <a:r>
              <a:rPr sz="1050" spc="7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it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Ⅳ</a:t>
            </a:r>
            <a:r>
              <a:rPr sz="1050" spc="-11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.Worry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5486400" y="4499328"/>
            <a:ext cx="114099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(7).........................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18388" y="4895569"/>
            <a:ext cx="1888179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1)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we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worry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about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something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2)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worry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useful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3)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do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with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worries</a:t>
            </a:r>
          </a:p>
          <a:p>
            <a:pPr marL="134111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—get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whatever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get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you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952500" y="5688049"/>
            <a:ext cx="28511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219124" y="5688048"/>
            <a:ext cx="1905287" cy="1850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(8)</a:t>
            </a:r>
            <a:r>
              <a:rPr sz="1050" spc="7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whatever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pushing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on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you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486400" y="5688048"/>
            <a:ext cx="1206686" cy="1373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(8).........................</a:t>
            </a:r>
          </a:p>
          <a:p>
            <a:pPr marL="0" marR="0">
              <a:lnSpc>
                <a:spcPts val="1157"/>
              </a:lnSpc>
              <a:spcBef>
                <a:spcPts val="347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(9).........................</a:t>
            </a:r>
          </a:p>
          <a:p>
            <a:pPr marL="0" marR="0">
              <a:lnSpc>
                <a:spcPts val="1157"/>
              </a:lnSpc>
              <a:spcBef>
                <a:spcPts val="352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(10).........................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685800" y="5886169"/>
            <a:ext cx="110226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Ⅴ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BEMBS+TimesNewRomanPS-BoldMT"/>
                <a:cs typeface="NBEMBS+TimesNewRomanPS-BoldMT"/>
              </a:rPr>
              <a:t>Over-caution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18387" y="6084289"/>
            <a:ext cx="1677631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1)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timid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approach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life</a:t>
            </a:r>
          </a:p>
          <a:p>
            <a:pPr marL="134112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virtue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but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an</a:t>
            </a:r>
            <a:r>
              <a:rPr sz="1050" spc="7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(9)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2)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harm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952499" y="6678648"/>
            <a:ext cx="119540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get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promoted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952499" y="6876769"/>
            <a:ext cx="263272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—not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(10)</a:t>
            </a:r>
            <a:r>
              <a:rPr sz="1050" spc="7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grow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become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PNQP+TimesNewRomanPSMT"/>
                <a:cs typeface="HTPNQP+TimesNewRomanPSMT"/>
              </a:rPr>
              <a:t>powerful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2.0.50727.9168"/>
  <p:tag name="AS_OS" val="Microsoft Windows NT 6.2.9200.0"/>
  <p:tag name="AS_RELEASE_DATE" val="2021.05.14"/>
  <p:tag name="AS_TITLE" val="Aspose.Slides for .NET 2.0"/>
  <p:tag name="AS_VERSION" val="21.5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428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42">
      <vt:lpstr>Arial</vt:lpstr>
      <vt:lpstr>Calibri</vt:lpstr>
      <vt:lpstr>IDGRLO+TimesNewRomanPS-BoldMT</vt:lpstr>
      <vt:lpstr>Times New Roman</vt:lpstr>
      <vt:lpstr>SimSun</vt:lpstr>
      <vt:lpstr>MNUMLM+TimesNewRomanPS-BoldItalicMT</vt:lpstr>
      <vt:lpstr>WHCTWC+TimesNewRomanPSMT</vt:lpstr>
      <vt:lpstr>LEAKCD+TimesNewRomanPSMT</vt:lpstr>
      <vt:lpstr>VQUWTL+TimesNewRomanPS-BoldMT</vt:lpstr>
      <vt:lpstr>RBVVTT+TimesNewRomanPS-BoldItalicMT</vt:lpstr>
      <vt:lpstr>DBFLOR+TimesNewRomanPSMT</vt:lpstr>
      <vt:lpstr>EUQWRV+TimesNewRomanPS-ItalicMT</vt:lpstr>
      <vt:lpstr>FVPCTL+TimesNewRomanPSMT</vt:lpstr>
      <vt:lpstr>KVMQSN+TimesNewRomanPS-BoldMT</vt:lpstr>
      <vt:lpstr>UNDLUO+TimesNewRomanPS-BoldItalicMT</vt:lpstr>
      <vt:lpstr>NTOUQJ+TimesNewRomanPSMT</vt:lpstr>
      <vt:lpstr>QVHREM+TimesNewRomanPS-BoldItalicMT</vt:lpstr>
      <vt:lpstr>VMTHDE+TimesNewRomanPS-BoldMT</vt:lpstr>
      <vt:lpstr>IJDCDO+TimesNewRomanPS-ItalicMT</vt:lpstr>
      <vt:lpstr>LEVIQW+TimesNewRomanPSMT</vt:lpstr>
      <vt:lpstr>RGSWEN+TimesNewRomanPS-BoldMT</vt:lpstr>
      <vt:lpstr>GWKWSK+TimesNewRomanPS-BoldItalicMT</vt:lpstr>
      <vt:lpstr>IDQSFV+TimesNewRomanPSMT</vt:lpstr>
      <vt:lpstr>QMUSBW+TimesNewRomanPS-BoldMT</vt:lpstr>
      <vt:lpstr>BUNURD+TimesNewRomanPS-ItalicMT</vt:lpstr>
      <vt:lpstr>MCJSQC+TimesNewRomanPSMT</vt:lpstr>
      <vt:lpstr>HJQQKC+TimesNewRomanPS-BoldMT</vt:lpstr>
      <vt:lpstr>UMNMUQ+TimesNewRomanPS-BoldItalicMT</vt:lpstr>
      <vt:lpstr>QQTBUG+MicrosoftYaHei-Bold</vt:lpstr>
      <vt:lpstr>ITFBAP+TimesNewRomanPS-ItalicMT</vt:lpstr>
      <vt:lpstr>NBEMBS+TimesNewRomanPS-BoldMT</vt:lpstr>
      <vt:lpstr>KNMSNU+MicrosoftYaHei-Bold</vt:lpstr>
      <vt:lpstr>HTPNQP+TimesNewRomanPSMT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21.0500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2023-06-12T17:22:14.032</cp:lastPrinted>
  <dcterms:created xsi:type="dcterms:W3CDTF">2023-06-12T09:22:14Z</dcterms:created>
  <dcterms:modified xsi:type="dcterms:W3CDTF">2023-06-12T09:22:15Z</dcterms:modified>
</cp:coreProperties>
</file>