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779" r:id="rId1"/>
    <p:sldMasterId id="2147490816" r:id="rId2"/>
  </p:sldMasterIdLst>
  <p:notesMasterIdLst>
    <p:notesMasterId r:id="rId3"/>
  </p:notesMasterIdLst>
  <p:sldIdLst>
    <p:sldId id="3302" r:id="rId4"/>
    <p:sldId id="3307" r:id="rId5"/>
    <p:sldId id="3311" r:id="rId6"/>
    <p:sldId id="3314" r:id="rId7"/>
    <p:sldId id="3317" r:id="rId8"/>
    <p:sldId id="3320" r:id="rId9"/>
    <p:sldId id="3323" r:id="rId10"/>
    <p:sldId id="3326" r:id="rId11"/>
    <p:sldId id="3329" r:id="rId12"/>
    <p:sldId id="3332" r:id="rId13"/>
    <p:sldId id="3335" r:id="rId14"/>
    <p:sldId id="3338" r:id="rId15"/>
    <p:sldId id="3341" r:id="rId16"/>
    <p:sldId id="3344" r:id="rId17"/>
    <p:sldId id="3347" r:id="rId18"/>
    <p:sldId id="3350" r:id="rId19"/>
    <p:sldId id="3353" r:id="rId20"/>
    <p:sldId id="3356" r:id="rId21"/>
    <p:sldId id="3359" r:id="rId22"/>
    <p:sldId id="3362" r:id="rId23"/>
    <p:sldId id="3365" r:id="rId24"/>
    <p:sldId id="3368" r:id="rId25"/>
    <p:sldId id="3371" r:id="rId26"/>
    <p:sldId id="3374" r:id="rId27"/>
    <p:sldId id="3377" r:id="rId28"/>
    <p:sldId id="3380" r:id="rId29"/>
    <p:sldId id="3383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780" r:id="rId1"/>
    <p:sldLayoutId id="2147490781" r:id="rId2"/>
    <p:sldLayoutId id="2147490782" r:id="rId3"/>
    <p:sldLayoutId id="2147490783" r:id="rId4"/>
    <p:sldLayoutId id="2147490784" r:id="rId5"/>
    <p:sldLayoutId id="2147490785" r:id="rId6"/>
    <p:sldLayoutId id="2147490786" r:id="rId7"/>
    <p:sldLayoutId id="2147490787" r:id="rId8"/>
    <p:sldLayoutId id="2147490788" r:id="rId9"/>
    <p:sldLayoutId id="2147490789" r:id="rId10"/>
    <p:sldLayoutId id="214749079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817" r:id="rId1"/>
    <p:sldLayoutId id="2147490818" r:id="rId2"/>
    <p:sldLayoutId id="2147490819" r:id="rId3"/>
    <p:sldLayoutId id="2147490820" r:id="rId4"/>
    <p:sldLayoutId id="2147490821" r:id="rId5"/>
    <p:sldLayoutId id="2147490822" r:id="rId6"/>
    <p:sldLayoutId id="2147490823" r:id="rId7"/>
    <p:sldLayoutId id="2147490824" r:id="rId8"/>
    <p:sldLayoutId id="2147490825" r:id="rId9"/>
    <p:sldLayoutId id="2147490826" r:id="rId10"/>
    <p:sldLayoutId id="214749082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初中教育中的信息素养与媒体素养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3892830" y="11484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750004" y="12138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4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信息素养与媒体素养的定义</a:t>
            </a:r>
            <a:endParaRPr altLang="en-US" dirty="0" sz="14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3892830" y="217838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750004" y="224386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4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初中教育中信息素养的培养</a:t>
            </a:r>
            <a:endParaRPr altLang="en-US" dirty="0" sz="14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3892830" y="32083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750004" y="32738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4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初中教育中媒体素养的培养</a:t>
            </a:r>
            <a:endParaRPr altLang="en-US" dirty="0" sz="14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3892830" y="423832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750004" y="430380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4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信息素养与媒体素养在初中教育中的融合</a:t>
            </a:r>
            <a:endParaRPr altLang="en-US" dirty="0" sz="14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3892830" y="52682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750004" y="53337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57143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信息素养与媒体素养在初中教育中的挑战与对策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信息素养与媒体素养的定义</a:t>
            </a:r>
            <a:endParaRPr altLang="en-US" lang="zh-CN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信息素养的定义</a:t>
            </a:r>
            <a:endParaRPr altLang="en-US" lang="zh-CN"/>
          </a:p>
        </p:txBody>
      </p:sp>
      <p:sp>
        <p:nvSpPr>
          <p:cNvPr id="10489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信息素养是指个体获取、处理、评价、利用信息的能力，以及利用信息技术解决问题的能力。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信息素养包括信息意识、信息知识、信息技能和信息道德四个方面，是个体在信息化社会中必备的素质之一。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信息素养对于个体的学习、工作和生活具有重要的影响，是实现终身学习和适应信息社会发展的必要条件。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在初中教育中，信息素养的培养应该注重学生的实际需求，结合学科特点，提高学生的信息意识、信息技能和信息道德水平。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媒体素养的定义</a:t>
            </a:r>
            <a:endParaRPr altLang="en-US" lang="zh-CN"/>
          </a:p>
        </p:txBody>
      </p:sp>
      <p:sp>
        <p:nvSpPr>
          <p:cNvPr id="10490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媒体素养是指人们获取、分析、评价和传播各种媒体信息的能力。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媒体素养包括对不同媒体信息的批判性思维和独立思考能力。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媒体素养强调对媒体信息的理解、质疑和评估，以及合理使用媒体的能力。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媒体素养对于个人成长和社会发展具有重要意义，有助于提高信息素养和综合素质。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信息素养与媒体素养的关系</a:t>
            </a:r>
            <a:endParaRPr altLang="en-US" lang="zh-CN"/>
          </a:p>
        </p:txBody>
      </p:sp>
      <p:sp>
        <p:nvSpPr>
          <p:cNvPr id="104908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信息素养关注的是获取、评估和有效利用信息的能力，而媒体素养则更侧重于理解和分析各种媒体信息的能力。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信息素养和媒体素养是相互关联的概念，具有共同的目标，即帮助人们更好地理解和使用信息与媒体。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信息素养和媒体素养在教育领域中具有重要意义，它们为学生提供了批判性思维和决策能力的基础。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信息素养和媒体素养的结合有助于学生更好地应对信息爆炸的时代，提高他们在信息传播中的参与度和话语权。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初中教育中信息素养的培养</a:t>
            </a:r>
            <a:endParaRPr altLang="en-US" lang="zh-CN"/>
          </a:p>
        </p:txBody>
      </p:sp>
      <p:sp>
        <p:nvSpPr>
          <p:cNvPr id="104913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3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信息获取能力的培养</a:t>
            </a:r>
            <a:endParaRPr altLang="en-US" lang="zh-CN"/>
          </a:p>
        </p:txBody>
      </p:sp>
      <p:sp>
        <p:nvSpPr>
          <p:cNvPr id="10491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掌握信息检索技巧，如关键词、布尔逻辑运算符等。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学会利用多种信息源，如图书馆、互联网、数据库等。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了解信息的质量和可靠性评估方法。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培养批判性思维，对获取的信息进行筛选、鉴别和整合。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信息处理能力的培养</a:t>
            </a:r>
            <a:endParaRPr altLang="en-US" lang="zh-CN"/>
          </a:p>
        </p:txBody>
      </p:sp>
      <p:sp>
        <p:nvSpPr>
          <p:cNvPr id="10492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信息获取能力：教会学生如何有效地搜索、筛选和整理信息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信息分析能力：培养学生判断信息真伪、理解信息内在含义和逻辑关系的能力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信息利用能力：鼓励学生将获取的信息应用于实际生活和学习中，提高解决问题的能力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信息交流能力：通过媒体素养教育，使学生能够有效地与他人分享和交流信息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信息利用能力的培养</a:t>
            </a:r>
            <a:endParaRPr altLang="en-US" lang="zh-CN"/>
          </a:p>
        </p:txBody>
      </p:sp>
      <p:sp>
        <p:nvSpPr>
          <p:cNvPr id="104929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0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信息获取能力：学会利用各种工具和渠道获取信息，包括互联网、图书馆、媒体等。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信息筛选能力：能够辨别信息的真伪和可靠性，筛选出有价值的信息。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信息整合能力：将不同来源的信息进行整合，形成完整的观点或解决方案。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信息创新能力：在获取和整合信息的基础上，能够产生新的观点或创意。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信息伦理道德的培养</a:t>
            </a:r>
            <a:endParaRPr altLang="en-US" lang="zh-CN"/>
          </a:p>
        </p:txBody>
      </p:sp>
      <p:sp>
        <p:nvSpPr>
          <p:cNvPr id="104935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培养学生对信息真伪的辨别能力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提高学生信息安全的意识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引导学生遵守网络道德规范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强化学生对知识产权的尊重和保护意识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初中教育中媒体素养的培养</a:t>
            </a:r>
            <a:endParaRPr altLang="en-US" lang="zh-CN"/>
          </a:p>
        </p:txBody>
      </p:sp>
      <p:sp>
        <p:nvSpPr>
          <p:cNvPr id="104939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39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媒体认知能力的培养</a:t>
            </a:r>
            <a:endParaRPr altLang="en-US" lang="zh-CN"/>
          </a:p>
        </p:txBody>
      </p:sp>
      <p:sp>
        <p:nvSpPr>
          <p:cNvPr id="10494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媒体认知能力定义：学生对媒体信息的获取、分析和判断能力。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培养目标：使学生能够辨别媒体信息的真伪，理性看待媒体报道，形成批判性思维。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培养方式：通过课堂教学、课外实践和自主探究等多种途径进行。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实践应用：引导学生关注社会热点问题，利用媒体认知能力去解决实际问题。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媒体信息的批判性思维培养</a:t>
            </a:r>
            <a:endParaRPr altLang="en-US" lang="zh-CN"/>
          </a:p>
        </p:txBody>
      </p:sp>
      <p:sp>
        <p:nvSpPr>
          <p:cNvPr id="10495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媒体素养的定义：识别、评估和解释媒体信息的能力。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批判性思维的概念：对信息进行深入分析、评估和判断的能力。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媒体信息的批判性思维培养的重要性：在信息爆炸的时代，能够辨别真假信息，避免被误导。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培养方法：学校教育、家庭教育、社会实践等多方面共同作用。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媒体表达与沟通能力培养</a:t>
            </a:r>
            <a:endParaRPr altLang="en-US" lang="zh-CN"/>
          </a:p>
        </p:txBody>
      </p:sp>
      <p:sp>
        <p:nvSpPr>
          <p:cNvPr id="104955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培养目标：使学生能够清晰、准确地表达自己的观点和想法，并具备良好的沟通能力。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培养方式：通过课堂讨论、小组合作、演讲等形式，鼓励学生积极参与，提高表达能力。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培养内容：教授学生如何选择合适的媒体和表达方式，如何有效地传递信息，如何与不同的人群进行有效的沟通。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培养效果：提高学生的媒体素养和沟通能力，使其在未来的学习和工作中更好地适应信息社会的需求。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媒体使用与创作能力培养</a:t>
            </a:r>
            <a:endParaRPr altLang="en-US" lang="zh-CN"/>
          </a:p>
        </p:txBody>
      </p:sp>
      <p:sp>
        <p:nvSpPr>
          <p:cNvPr id="104960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媒体素养培养的重要性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媒体素养培养的目标和内容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媒体素养培养的方法和途径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媒体素养培养的实践和案例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信息素养与媒体素养在初中教育中的融合</a:t>
            </a:r>
            <a:endParaRPr altLang="en-US" lang="zh-CN"/>
          </a:p>
        </p:txBody>
      </p:sp>
      <p:sp>
        <p:nvSpPr>
          <p:cNvPr id="104965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66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信息素养与媒体素养融合的必要性</a:t>
            </a:r>
            <a:endParaRPr altLang="en-US" lang="zh-CN"/>
          </a:p>
        </p:txBody>
      </p:sp>
      <p:sp>
        <p:nvSpPr>
          <p:cNvPr id="10497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0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适应信息时代发展的需要，提高初中生的综合素质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1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培养学生对信息的获取、评价、处理和创新能力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1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增强学生的媒体素养，使其能够正确、理性地看待媒体信息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促进信息素养与媒体素养在初中教育中的有机融合，提高教育质量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信息素养与媒体素养融合的方法和途径</a:t>
            </a:r>
            <a:endParaRPr altLang="en-US" lang="zh-CN"/>
          </a:p>
        </p:txBody>
      </p:sp>
      <p:sp>
        <p:nvSpPr>
          <p:cNvPr id="10497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实践活动：组织学生参与信息素养和媒体素养相关的实践活动，如制作多媒体作品、进行网络调研等，让学生在实践中提升能力。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课程整合：将信息素养和媒体素养融入初中课程中，确保学生在学习过程中获得全面的知识和技能。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教师培训：对初中教师进行信息素养和媒体素养的培训，提高教师的专业水平，从而更好地指导学生。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资源共享：建立信息素养和媒体素养教育资源平台，实现资源共享，为学生提供丰富的学习材料和实践机会。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信息素养与媒体素养融合的实践案例</a:t>
            </a:r>
            <a:endParaRPr altLang="en-US" lang="zh-CN"/>
          </a:p>
        </p:txBody>
      </p:sp>
      <p:sp>
        <p:nvSpPr>
          <p:cNvPr id="104981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案例简介：通过教授学生如何使用搜索引擎、学术数据库等工具，提高学生的信息获取和筛选能力，同时培养其批判性思维和媒体素养。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案例名称：初中生的信息检索课程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实施方式：结合课堂教学和课外实践，组织学生进行小组讨论、分享心得等活动，促进信息素养与媒体素养的融合。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案例效果：有效提高了学生的信息素养和媒体素养，培养了其自主学习和解决问题的能力。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信息素养与媒体素养融合的未来发展</a:t>
            </a:r>
            <a:endParaRPr altLang="en-US" lang="zh-CN"/>
          </a:p>
        </p:txBody>
      </p:sp>
      <p:sp>
        <p:nvSpPr>
          <p:cNvPr id="10498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人工智能技术将进一步推动信息素养与媒体素养的融合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跨学科教育将加强信息素养与媒体素养在初中教育中的融合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未来教育将更加注重信息素养与媒体素养在初中教育中的融合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信息素养与媒体素养的融合将促进教育创新和人才培养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信息素养与媒体素养在初中教育中的挑战与对策</a:t>
            </a:r>
            <a:endParaRPr altLang="en-US" lang="zh-CN"/>
          </a:p>
        </p:txBody>
      </p:sp>
      <p:sp>
        <p:nvSpPr>
          <p:cNvPr id="104992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92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应对信息过载的挑战与对策</a:t>
            </a:r>
            <a:endParaRPr altLang="en-US" lang="zh-CN"/>
          </a:p>
        </p:txBody>
      </p:sp>
      <p:sp>
        <p:nvSpPr>
          <p:cNvPr id="104996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挑战：信息过载导致学生难以有效利用信息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对策：加强媒体素养教育，提高学生信息利用和批判性思维能力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挑战：信息过载导致学生难以筛选和辨别信息的真伪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对策：加强信息素养教育，提高学生信息筛选和辨别能力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应对信息误导的挑战与对策</a:t>
            </a:r>
            <a:endParaRPr altLang="en-US" lang="zh-CN"/>
          </a:p>
        </p:txBody>
      </p:sp>
      <p:sp>
        <p:nvSpPr>
          <p:cNvPr id="10500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2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挑战：信息误导对初中学生的影响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3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对策：加强信息素养教育，提高学生信息鉴别能力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应对：开展媒体素养教育，引导学生正确使用媒体资源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措施：建立信息素养与媒体素养教育评价体系，促进教育质量的提升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应对新媒体发展的挑战与对策</a:t>
            </a:r>
            <a:endParaRPr altLang="en-US" lang="zh-CN"/>
          </a:p>
        </p:txBody>
      </p:sp>
      <p:sp>
        <p:nvSpPr>
          <p:cNvPr id="105008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开展新媒体素养培训，提高教师的新媒体素养和应对能力，以适应新媒体时代的教育需求。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建立适应新媒体发展的信息素养教育体系，提高学生的信息获取、筛选、评价和利用能力。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强化媒体素养教育，引导学生正确认识和应对新媒体信息，提高媒体批判思维能力。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加强学校与家庭、社会的合作，共同营造良好的新媒体教育环境，促进学生的全面发展。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提升教师信息素养与媒体素养的对策</a:t>
            </a:r>
            <a:endParaRPr altLang="en-US" lang="zh-CN"/>
          </a:p>
        </p:txBody>
      </p:sp>
      <p:sp>
        <p:nvSpPr>
          <p:cNvPr id="10501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培训与进修：提供针对教师的信息素养与媒体素养培训课程，提升教师的专业能力。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实践与反思：鼓励教师在实际教学中应用信息与媒体技能，并定期进行反思和总结，以提升教学效果。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交流与合作：搭建教师之间的交流平台，分享教学经验和教学方法，共同提升信息素养与媒体素养。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持续学习：倡导教师保持学习态度，不断更新信息与媒体技能，以适应教育发展的需求。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20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5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4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6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1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2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4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6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8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53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2024-01-01T06:55:43Z</dcterms:created>
  <dcterms:modified xsi:type="dcterms:W3CDTF">2024-01-01T06:55:43Z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6e54e0b51cd448bbbfa124ba2762fad5_21</vt:lpwstr>
  </property>
</Properties>
</file>