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557" r:id="rId1"/>
    <p:sldMasterId id="2147490594" r:id="rId2"/>
  </p:sldMasterIdLst>
  <p:notesMasterIdLst>
    <p:notesMasterId r:id="rId3"/>
  </p:notesMasterIdLst>
  <p:sldIdLst>
    <p:sldId id="3556" r:id="rId4"/>
    <p:sldId id="3559" r:id="rId5"/>
    <p:sldId id="3562" r:id="rId6"/>
    <p:sldId id="3565" r:id="rId7"/>
    <p:sldId id="3571" r:id="rId9"/>
    <p:sldId id="3574" r:id="rId10"/>
    <p:sldId id="3577" r:id="rId11"/>
    <p:sldId id="3580" r:id="rId12"/>
    <p:sldId id="3586" r:id="rId14"/>
    <p:sldId id="3589" r:id="rId15"/>
    <p:sldId id="3592" r:id="rId16"/>
    <p:sldId id="3595" r:id="rId17"/>
    <p:sldId id="3598" r:id="rId18"/>
    <p:sldId id="3604" r:id="rId20"/>
    <p:sldId id="3607" r:id="rId21"/>
    <p:sldId id="3610" r:id="rId22"/>
    <p:sldId id="3613" r:id="rId23"/>
    <p:sldId id="3616" r:id="rId24"/>
    <p:sldId id="3622" r:id="rId26"/>
    <p:sldId id="3625" r:id="rId27"/>
    <p:sldId id="3628" r:id="rId28"/>
    <p:sldId id="3631" r:id="rId29"/>
    <p:sldId id="3634" r:id="rId30"/>
    <p:sldId id="3640" r:id="rId32"/>
    <p:sldId id="3643" r:id="rId33"/>
    <p:sldId id="3646" r:id="rId34"/>
    <p:sldId id="3649" r:id="rId35"/>
    <p:sldId id="365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58" r:id="rId1"/>
    <p:sldLayoutId id="2147490559" r:id="rId2"/>
    <p:sldLayoutId id="2147490560" r:id="rId3"/>
    <p:sldLayoutId id="2147490561" r:id="rId4"/>
    <p:sldLayoutId id="2147490562" r:id="rId5"/>
    <p:sldLayoutId id="2147490563" r:id="rId6"/>
    <p:sldLayoutId id="2147490564" r:id="rId7"/>
    <p:sldLayoutId id="2147490565" r:id="rId8"/>
    <p:sldLayoutId id="2147490566" r:id="rId9"/>
    <p:sldLayoutId id="2147490567" r:id="rId10"/>
    <p:sldLayoutId id="21474905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95" r:id="rId1"/>
    <p:sldLayoutId id="2147490596" r:id="rId2"/>
    <p:sldLayoutId id="2147490597" r:id="rId3"/>
    <p:sldLayoutId id="2147490598" r:id="rId4"/>
    <p:sldLayoutId id="2147490599" r:id="rId5"/>
    <p:sldLayoutId id="2147490600" r:id="rId6"/>
    <p:sldLayoutId id="2147490601" r:id="rId7"/>
    <p:sldLayoutId id="2147490602" r:id="rId8"/>
    <p:sldLayoutId id="2147490603" r:id="rId9"/>
    <p:sldLayoutId id="2147490604" r:id="rId10"/>
    <p:sldLayoutId id="21474906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企业管理与高绩效融合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高绩效管理的核心要素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企业管理与高绩效融合的实践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面临的挑战与对策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未来发展趋势与展望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0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创新管理理念：引入先进的管理理念和方法，提高企业管理水平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增强企业品牌形象：通过优质的产品和服务，提升企业品牌形象和知名度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优化资源配置：合理分配人力、物力、财力等资源，提高资源利用效率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激发员工积极性：通过激励机制和培训计划，提高员工的工作积极性和能力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激发员工积极性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降低经营风险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实现长期盈利目标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1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员工归属感能够增强企业凝聚力和竞争力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员工归属感能够促进企业长期发展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员工归属感是企业稳定发展的关键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员工归属感能够提高工作效率和绩效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高绩效管理的核心要素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明确目标与任务</a:t>
            </a:r>
            <a:endParaRPr altLang="en-US" lang="zh-CN"/>
          </a:p>
        </p:txBody>
      </p:sp>
      <p:sp>
        <p:nvSpPr>
          <p:cNvPr id="10492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任务分解：将目标分解为可执行的具体任务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目标设定：明确、具体、可衡量、可达成、有时限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优先级排序：根据任务的重要性和紧急程度进行排序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跟进与反馈：定期跟进任务进度，及时调整计划和目标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明确目标：设定清晰、具体、可衡量的目标，让员工了解自己的工作方向和期望成果。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奖励与惩罚：建立合理的奖励与惩罚机制，对优秀表现给予适当的奖励和激励，对不良行为进行适当的惩罚。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参与决策：让员工参与决策过程，提高员工的归属感和责任感，同时增强员工对企业的认同感。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提供培训和发展机会：为员工提供培训和发展机会，帮助员工提升技能和知识水平，增强员工的个人发展潜力和竞争力。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强化沟通与协作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沟通与协作的融合：将沟通与协作紧密结合，形成高效的工作氛围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沟通的重要性：建立良好的沟通机制，提高员工之间的沟通效率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协作的价值：通过团队协作，实现共同目标，提高整体绩效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强化沟通与协作的方法：采用多种沟通方式，加强团队建设，提高协作能力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49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持续改进：不断优化业务流程，提高工作效率和质量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创新思维：鼓励员工提出新想法和解决方案，推动企业不断进步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创新实践：将创新思维付诸实践，探索新的商业模式和市场机会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创新文化：营造开放、包容、创新的氛围，激发员工的创造力和创新精神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企业管理与高绩效融合的实践</a:t>
            </a:r>
            <a:endParaRPr altLang="en-US" dirty="0" lang="zh-CN"/>
          </a:p>
        </p:txBody>
      </p:sp>
      <p:sp>
        <p:nvSpPr>
          <p:cNvPr id="10494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制定科学合理的战略规划</a:t>
            </a:r>
            <a:endParaRPr altLang="en-US" lang="zh-CN"/>
          </a:p>
        </p:txBody>
      </p:sp>
      <p:sp>
        <p:nvSpPr>
          <p:cNvPr id="10495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制定实现战略目标的行动计划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制定具体可行的战略目标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分析市场环境和竞争态势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构建高效的组织架构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明确企业战略目标与业务需求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设计扁平化、高效运作的组织结构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优化部门设置与职责划分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建立高效沟通与协作机制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优化流程与制度体系</a:t>
            </a:r>
            <a:endParaRPr altLang="en-US" lang="zh-CN"/>
          </a:p>
        </p:txBody>
      </p:sp>
      <p:sp>
        <p:nvSpPr>
          <p:cNvPr id="1049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优化流程：通过简化流程、提高效率等方式，降低企业运营成本，提高绩效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实践案例：分享一些成功的企业管理优化流程和制度体系的实践案例，为观众提供参考和借鉴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未来展望：探讨未来企业管理与高绩效融合的发展趋势和方向，为企业管理者提供参考和指导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制度体系：建立完善的制度体系，确保企业各项工作的规范化、标准化，提高工作效率和质量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强化人才队伍建设</a:t>
            </a:r>
            <a:endParaRPr altLang="en-US" lang="zh-CN"/>
          </a:p>
        </p:txBody>
      </p:sp>
      <p:sp>
        <p:nvSpPr>
          <p:cNvPr id="10497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建立激励机制，激发员工积极性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制定人才培养计划，提高员工素质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加强团队建设，提高协作效率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营造企业文化，增强员工归属感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面临的挑战与对策</a:t>
            </a:r>
            <a:endParaRPr altLang="en-US" dirty="0" lang="zh-CN"/>
          </a:p>
        </p:txBody>
      </p:sp>
      <p:sp>
        <p:nvSpPr>
          <p:cNvPr id="10498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应对市场变化与不确定性</a:t>
            </a:r>
            <a:endParaRPr altLang="en-US" lang="zh-CN"/>
          </a:p>
        </p:txBody>
      </p:sp>
      <p:sp>
        <p:nvSpPr>
          <p:cNvPr id="10498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识别市场趋势和变化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灵活调整战略和业务模式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增强企业创新能力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建立快速响应机制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激发员工潜力与创造力</a:t>
            </a:r>
            <a:endParaRPr altLang="en-US" lang="zh-CN"/>
          </a:p>
        </p:txBody>
      </p:sp>
      <p:sp>
        <p:nvSpPr>
          <p:cNvPr id="1049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挑战：如何激发员工的潜力和创造力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实施方法：制定明确的绩效目标，鼓励员工提出创新性建议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效果：提高员工的工作积极性和创造力，促进企业高绩效发展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对策：建立激励机制，提供培训和发展机会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提升企业品牌形象与影响力</a:t>
            </a:r>
            <a:endParaRPr altLang="en-US" lang="zh-CN"/>
          </a:p>
        </p:txBody>
      </p:sp>
      <p:sp>
        <p:nvSpPr>
          <p:cNvPr id="10500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品牌形象塑造：通过优质的产品和服务，树立企业品牌形象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品牌传播策略：利用多元化的传播渠道，提高品牌知名度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社会责任担当：积极参与社会公益事业，提升企业社会形象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客户关系管理：建立良好的客户关系，提高客户满意度和忠诚度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加强企业文化建设与传承</a:t>
            </a:r>
            <a:endParaRPr altLang="en-US" lang="zh-CN"/>
          </a:p>
        </p:txBody>
      </p:sp>
      <p:sp>
        <p:nvSpPr>
          <p:cNvPr id="10500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内容1：加强企业文化建设与传承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内容2：建立良好的企业价值观和使命感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内容3：培养员工的归属感和忠诚度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内容4：注重企业文化的传承和发展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  <p:sp>
        <p:nvSpPr>
          <p:cNvPr id="1050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数字化转型与智能化升级</a:t>
            </a:r>
            <a:endParaRPr altLang="en-US" lang="zh-CN"/>
          </a:p>
        </p:txBody>
      </p:sp>
      <p:sp>
        <p:nvSpPr>
          <p:cNvPr id="10502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未来发展趋势：数字化转型与智能化升级将成为企业发展的必然趋势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数字化转型：利用数字技术提升企业运营效率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智能化升级：通过人工智能技术实现企业智能化管理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展望：通过数字化转型与智能化升级，企业将实现更高绩效和可持续发展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绿色可持续发展理念融入企业管理</a:t>
            </a:r>
            <a:endParaRPr altLang="en-US" lang="zh-CN"/>
          </a:p>
        </p:txBody>
      </p:sp>
      <p:sp>
        <p:nvSpPr>
          <p:cNvPr id="1050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绿色可持续发展理念的定义和意义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绿色可持续发展理念对企业绩效的影响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未来绿色可持续发展理念在企业管理中的发展趋势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绿色可持续发展理念在企业管理中的应用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跨界合作与创新模式探索</a:t>
            </a:r>
            <a:endParaRPr altLang="en-US" lang="zh-CN"/>
          </a:p>
        </p:txBody>
      </p:sp>
      <p:sp>
        <p:nvSpPr>
          <p:cNvPr id="10503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创新模式：探索新的商业模式、技术手段和管理方法，提高企业竞争力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跨界合作：不同领域企业之间的合作与交流，共同创新和拓展市场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数字化转型：利用数字化技术，推动企业转型升级，提高效率和效益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可持续发展：注重环境保护、社会责任和经济效益的平衡发展，实现长期稳定增长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培养具备全球视野的企业家精神</a:t>
            </a:r>
            <a:endParaRPr altLang="en-US" lang="zh-CN"/>
          </a:p>
        </p:txBody>
      </p:sp>
      <p:sp>
        <p:nvSpPr>
          <p:cNvPr id="10503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培养具备全球视野的企业家精神的重要性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全球化趋势下的企业家精神内涵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培养具备全球视野的企业家精神的途径和方法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4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5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2023-12-20T00:37:59Z</dcterms:created>
  <dcterms:modified xsi:type="dcterms:W3CDTF">2023-12-20T00:37:59Z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ca68915521ce4b3a9d2bda7ec87b77da_21</vt:lpwstr>
  </property>
</Properties>
</file>