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368" r:id="rId1"/>
    <p:sldMasterId id="2147492405" r:id="rId2"/>
  </p:sldMasterIdLst>
  <p:notesMasterIdLst>
    <p:notesMasterId r:id="rId3"/>
  </p:notesMasterIdLst>
  <p:sldIdLst>
    <p:sldId id="4225" r:id="rId4"/>
    <p:sldId id="4228" r:id="rId5"/>
    <p:sldId id="4231" r:id="rId6"/>
    <p:sldId id="4234" r:id="rId7"/>
    <p:sldId id="4237" r:id="rId8"/>
    <p:sldId id="4240" r:id="rId9"/>
    <p:sldId id="4243" r:id="rId10"/>
    <p:sldId id="4246" r:id="rId11"/>
    <p:sldId id="4249" r:id="rId12"/>
    <p:sldId id="4252" r:id="rId13"/>
    <p:sldId id="4255" r:id="rId14"/>
    <p:sldId id="4258" r:id="rId15"/>
    <p:sldId id="4261" r:id="rId16"/>
    <p:sldId id="4264" r:id="rId17"/>
    <p:sldId id="4267" r:id="rId18"/>
    <p:sldId id="4270" r:id="rId19"/>
    <p:sldId id="4273" r:id="rId20"/>
    <p:sldId id="4276" r:id="rId21"/>
    <p:sldId id="4279" r:id="rId22"/>
    <p:sldId id="4282" r:id="rId23"/>
    <p:sldId id="4285" r:id="rId24"/>
    <p:sldId id="4288" r:id="rId25"/>
    <p:sldId id="4291" r:id="rId26"/>
    <p:sldId id="4294" r:id="rId27"/>
    <p:sldId id="4297" r:id="rId28"/>
    <p:sldId id="4300" r:id="rId29"/>
    <p:sldId id="4303" r:id="rId30"/>
    <p:sldId id="4306" r:id="rId31"/>
    <p:sldId id="4309" r:id="rId32"/>
    <p:sldId id="4312" r:id="rId33"/>
    <p:sldId id="4316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369" r:id="rId1"/>
    <p:sldLayoutId id="2147492370" r:id="rId2"/>
    <p:sldLayoutId id="2147492371" r:id="rId3"/>
    <p:sldLayoutId id="2147492372" r:id="rId4"/>
    <p:sldLayoutId id="2147492373" r:id="rId5"/>
    <p:sldLayoutId id="2147492374" r:id="rId6"/>
    <p:sldLayoutId id="2147492375" r:id="rId7"/>
    <p:sldLayoutId id="2147492376" r:id="rId8"/>
    <p:sldLayoutId id="2147492377" r:id="rId9"/>
    <p:sldLayoutId id="2147492378" r:id="rId10"/>
    <p:sldLayoutId id="214749237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406" r:id="rId1"/>
    <p:sldLayoutId id="2147492407" r:id="rId2"/>
    <p:sldLayoutId id="2147492408" r:id="rId3"/>
    <p:sldLayoutId id="2147492409" r:id="rId4"/>
    <p:sldLayoutId id="2147492410" r:id="rId5"/>
    <p:sldLayoutId id="2147492411" r:id="rId6"/>
    <p:sldLayoutId id="2147492412" r:id="rId7"/>
    <p:sldLayoutId id="2147492413" r:id="rId8"/>
    <p:sldLayoutId id="2147492414" r:id="rId9"/>
    <p:sldLayoutId id="2147492415" r:id="rId10"/>
    <p:sldLayoutId id="214749241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tags" Target="../tags/tag208.xml"/><Relationship Id="rId14" Type="http://schemas.openxmlformats.org/officeDocument/2006/relationships/tags" Target="../tags/tag209.xml"/><Relationship Id="rId15" Type="http://schemas.openxmlformats.org/officeDocument/2006/relationships/tags" Target="../tags/tag210.xml"/><Relationship Id="rId16" Type="http://schemas.openxmlformats.org/officeDocument/2006/relationships/tags" Target="../tags/tag211.xml"/><Relationship Id="rId17" Type="http://schemas.openxmlformats.org/officeDocument/2006/relationships/tags" Target="../tags/tag212.xml"/><Relationship Id="rId18" Type="http://schemas.openxmlformats.org/officeDocument/2006/relationships/tags" Target="../tags/tag213.xml"/><Relationship Id="rId19" Type="http://schemas.openxmlformats.org/officeDocument/2006/relationships/tags" Target="../tags/tag214.xml"/><Relationship Id="rId20" Type="http://schemas.openxmlformats.org/officeDocument/2006/relationships/tags" Target="../tags/tag215.xml"/><Relationship Id="rId21" Type="http://schemas.openxmlformats.org/officeDocument/2006/relationships/tags" Target="../tags/tag216.xml"/><Relationship Id="rId22" Type="http://schemas.openxmlformats.org/officeDocument/2006/relationships/tags" Target="../tags/tag217.xml"/><Relationship Id="rId23" Type="http://schemas.openxmlformats.org/officeDocument/2006/relationships/tags" Target="../tags/tag218.xml"/><Relationship Id="rId24" Type="http://schemas.openxmlformats.org/officeDocument/2006/relationships/tags" Target="../tags/tag219.xml"/><Relationship Id="rId25" Type="http://schemas.openxmlformats.org/officeDocument/2006/relationships/tags" Target="../tags/tag220.xml"/><Relationship Id="rId26" Type="http://schemas.openxmlformats.org/officeDocument/2006/relationships/tags" Target="../tags/tag221.xml"/><Relationship Id="rId27" Type="http://schemas.openxmlformats.org/officeDocument/2006/relationships/tags" Target="../tags/tag222.xml"/><Relationship Id="rId28" Type="http://schemas.openxmlformats.org/officeDocument/2006/relationships/tags" Target="../tags/tag223.xml"/><Relationship Id="rId29" Type="http://schemas.openxmlformats.org/officeDocument/2006/relationships/tags" Target="../tags/tag224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tags" Target="../tags/tag335.xml"/><Relationship Id="rId14" Type="http://schemas.openxmlformats.org/officeDocument/2006/relationships/tags" Target="../tags/tag336.xml"/><Relationship Id="rId15" Type="http://schemas.openxmlformats.org/officeDocument/2006/relationships/tags" Target="../tags/tag337.xml"/><Relationship Id="rId16" Type="http://schemas.openxmlformats.org/officeDocument/2006/relationships/tags" Target="../tags/tag338.xml"/><Relationship Id="rId17" Type="http://schemas.openxmlformats.org/officeDocument/2006/relationships/tags" Target="../tags/tag339.xml"/><Relationship Id="rId18" Type="http://schemas.openxmlformats.org/officeDocument/2006/relationships/tags" Target="../tags/tag340.xml"/><Relationship Id="rId19" Type="http://schemas.openxmlformats.org/officeDocument/2006/relationships/tags" Target="../tags/tag341.xml"/><Relationship Id="rId20" Type="http://schemas.openxmlformats.org/officeDocument/2006/relationships/tags" Target="../tags/tag342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tags" Target="../tags/tag355.xml"/><Relationship Id="rId14" Type="http://schemas.openxmlformats.org/officeDocument/2006/relationships/tags" Target="../tags/tag356.xml"/><Relationship Id="rId15" Type="http://schemas.openxmlformats.org/officeDocument/2006/relationships/tags" Target="../tags/tag357.xml"/><Relationship Id="rId16" Type="http://schemas.openxmlformats.org/officeDocument/2006/relationships/tags" Target="../tags/tag358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2024年健康管理行业数字化转型计划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数字化转型的背景和意义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数字化转型的目标和战略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数字化转型的实施方案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数字化转型的保障措施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数字化转型的预期成果与影响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数字化转型的风险与应对策略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数字化转型的背景和意义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健康管理行业发展现状</a:t>
            </a:r>
            <a:endParaRPr altLang="en-US" lang="zh-CN"/>
          </a:p>
        </p:txBody>
      </p:sp>
      <p:sp>
        <p:nvSpPr>
          <p:cNvPr id="10489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4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健康管理行业规模不断扩大，成为经济增长的重要动力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5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数字化技术加速健康管理行业的创新和变革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6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健康管理行业面临转型升级的压力和挑战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6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数字化转型成为健康管理行业发展的必然趋势和关键路径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数字化转型的必要性</a:t>
            </a:r>
            <a:endParaRPr altLang="en-US" lang="zh-CN"/>
          </a:p>
        </p:txBody>
      </p:sp>
      <p:sp>
        <p:nvSpPr>
          <p:cNvPr id="104900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创新商业模式：数字化转型可推动企业创新商业模式，实现线上线下融合发展。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适应市场需求：数字化转型可提高企业竞争力，满足消费者对于便捷、个性化的需求。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提高运营效率：数字化转型可优化企业运营流程，降低成本，提高运营效率。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增强数据驱动决策能力：数字化转型可帮助企业实现数据驱动决策，提高决策效率和准确性。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数字化转型对行业的影响</a:t>
            </a:r>
            <a:endParaRPr altLang="en-US" lang="zh-CN"/>
          </a:p>
        </p:txBody>
      </p:sp>
      <p:sp>
        <p:nvSpPr>
          <p:cNvPr id="104905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提高效率：数字化转型可以大幅提高健康管理行业的运营效率，减少人力成本。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优化服务：数字化技术能够提供更加个性化、精准的健康管理服务，提升用户体验。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创新商业模式：数字化转型有助于探索新的商业模式和盈利渠道，为行业发展注入新的活力。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促进数据共享与合作：数字化转型可以实现数据的共享和整合，加强各相关行业的合作，推动整个大健康产业的发展。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数字化转型的目标和战略</a:t>
            </a:r>
            <a:endParaRPr altLang="en-US" dirty="0" lang="zh-CN"/>
          </a:p>
        </p:txBody>
      </p:sp>
      <p:sp>
        <p:nvSpPr>
          <p:cNvPr id="10491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数字化转型的总体目标</a:t>
            </a:r>
            <a:endParaRPr altLang="en-US" lang="zh-CN"/>
          </a:p>
        </p:txBody>
      </p:sp>
      <p:sp>
        <p:nvSpPr>
          <p:cNvPr id="104916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提高健康管理行业的生产效率和运营水平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优化用户体验，提升服务质量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实现数据驱动的决策，增强企业竞争力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推动行业创新，引领未来发展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数字化转型的分阶段目标</a:t>
            </a:r>
            <a:endParaRPr altLang="en-US" lang="zh-CN"/>
          </a:p>
        </p:txBody>
      </p:sp>
      <p:sp>
        <p:nvSpPr>
          <p:cNvPr id="104921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第三阶段：拓展业务范围和市场，实现跨区域、跨行业的数字化服务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第四阶段：持续创新和优化，引领行业数字化转型潮流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第一阶段：数据整合与平台建设，实现数据驱动的决策制定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第二阶段：智能化升级，提升健康管理服务效率和用户体验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数字化转型的关键战略</a:t>
            </a:r>
            <a:endParaRPr altLang="en-US" lang="zh-CN"/>
          </a:p>
        </p:txBody>
      </p:sp>
      <p:sp>
        <p:nvSpPr>
          <p:cNvPr id="104927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云计算：利用云计算技术实现数据存储和处理的高效化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大数据分析：通过大数据分析，深入挖掘客户需求和行业趋势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人工智能：运用人工智能技术提升健康管理服务的智能化水平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物联网：借助物联网技术实现健康管理服务的实时监测和预警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数字化转型的实施方案</a:t>
            </a:r>
            <a:endParaRPr altLang="en-US" dirty="0" lang="zh-CN"/>
          </a:p>
        </p:txBody>
      </p:sp>
      <p:sp>
        <p:nvSpPr>
          <p:cNvPr id="10493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数字化基础设施建设</a:t>
            </a:r>
            <a:endParaRPr altLang="en-US" lang="zh-CN"/>
          </a:p>
        </p:txBody>
      </p:sp>
      <p:sp>
        <p:nvSpPr>
          <p:cNvPr id="104938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9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9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9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0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0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云计算平台：提供弹性的计算和存储资源，支持数据分析和处理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网络安全保障：建立完善的安全防护体系，保障数据安全和隐私保护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物联网设备接入：支持各种健康监测设备的接入，实时收集数据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大数据存储：构建高效的数据仓库，实现海量数据的存储和查询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数据整合与治理方案</a:t>
            </a:r>
            <a:endParaRPr altLang="en-US" lang="zh-CN"/>
          </a:p>
        </p:txBody>
      </p:sp>
      <p:sp>
        <p:nvSpPr>
          <p:cNvPr id="104946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6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建立数据整合平台，实现多源数据融合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6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6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制定数据治理政策，确保数据质量、安全和可靠性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7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建立数据治理组织架构，明确各方职责与分工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8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持续优化数据整合与治理方案，不断完善数据体系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数字化服务创新与升级</a:t>
            </a:r>
            <a:endParaRPr altLang="en-US" lang="zh-CN"/>
          </a:p>
        </p:txBody>
      </p:sp>
      <p:sp>
        <p:nvSpPr>
          <p:cNvPr id="10495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2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开发数字化服务，提供个性化健康管理方案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2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利用大数据和人工智能技术，提高健康管理效率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3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建立数字化服务平台，实现线上线下服务融合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3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创新数字化营销方式，提升品牌知名度和用户黏性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数字化营销策略与推广</a:t>
            </a:r>
            <a:endParaRPr altLang="en-US" lang="zh-CN"/>
          </a:p>
        </p:txBody>
      </p:sp>
      <p:sp>
        <p:nvSpPr>
          <p:cNvPr id="10495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制定个性化营销策略，提高客户转化率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利用大数据分析用户需求，精准定位目标客户群体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运用社交媒体等线上渠道，扩大品牌知名度和影响力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建立数字化营销团队，提升营销效果和效率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数字化转型的保障措施</a:t>
            </a:r>
            <a:endParaRPr altLang="en-US" dirty="0" lang="zh-CN"/>
          </a:p>
        </p:txBody>
      </p:sp>
      <p:sp>
        <p:nvSpPr>
          <p:cNvPr id="10496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组织架构调整与人才引进</a:t>
            </a:r>
            <a:endParaRPr altLang="en-US" lang="zh-CN"/>
          </a:p>
        </p:txBody>
      </p:sp>
      <p:sp>
        <p:nvSpPr>
          <p:cNvPr id="104967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建立数字化培训和技能提升机制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优化人才激励机制以促进创新和转型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调整组织架构以适应数字化转型需求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引进具备数字化技能和经验的人才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数字化安全保障措施</a:t>
            </a:r>
            <a:endParaRPr altLang="en-US" lang="zh-CN"/>
          </a:p>
        </p:txBody>
      </p:sp>
      <p:sp>
        <p:nvSpPr>
          <p:cNvPr id="104973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定期进行数据安全培训，提高员工的数据安全意识。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建立完善的数据安全管理制度，确保数据的安全性和保密性。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实施严格的数据访问控制，限制对敏感数据的访问。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采用加密技术，保护数据的传输和存储安全。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合作伙伴关系建设与拓展</a:t>
            </a:r>
            <a:endParaRPr altLang="en-US" lang="zh-CN"/>
          </a:p>
        </p:txBody>
      </p:sp>
      <p:sp>
        <p:nvSpPr>
          <p:cNvPr id="104978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合作伙伴关系的维护与持续发展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拓展合作伙伴关系的策略与实践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建立合作伙伴关系的重要性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合作伙伴的选择标准与评估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持续改进与优化方案</a:t>
            </a:r>
            <a:endParaRPr altLang="en-US" lang="zh-CN"/>
          </a:p>
        </p:txBody>
      </p:sp>
      <p:sp>
        <p:nvSpPr>
          <p:cNvPr id="104984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定期评估与反馈：对数字化转型的成果进行定期评估，及时调整和优化方案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建立持续改进机制：确保数字化转型过程中的持续优化和改进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引入新技术与创新：不断引入新技术和创新，提升数字化转型的效率和效果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强化团队培训与能力提升：提升团队对数字化转型的理解和技术能力，确保顺利推进数字化转型计划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数字化转型的预期成果与影响</a:t>
            </a:r>
            <a:endParaRPr altLang="en-US" dirty="0" lang="zh-CN"/>
          </a:p>
        </p:txBody>
      </p:sp>
      <p:sp>
        <p:nvSpPr>
          <p:cNvPr id="10498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预期的经济效益</a:t>
            </a:r>
            <a:endParaRPr altLang="en-US" lang="zh-CN"/>
          </a:p>
        </p:txBody>
      </p:sp>
      <p:sp>
        <p:nvSpPr>
          <p:cNvPr id="104993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4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优化供应链管理，提升盈利能力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创新商业模式，开拓新的经济增长点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提高运营效率，降低成本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扩大市场规模，增加收入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客户体验的提升</a:t>
            </a:r>
            <a:endParaRPr altLang="en-US" lang="zh-CN"/>
          </a:p>
        </p:txBody>
      </p:sp>
      <p:sp>
        <p:nvSpPr>
          <p:cNvPr id="104999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通过数据分析，个性化服务将更加精准，提高客户满意度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数字化转型将提高健康管理行业的服务效率，减少等待时间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数字化工具的使用将简化操作流程，使客户更容易理解和使用服务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数字化转型将加强与客户的沟通与互动，提高客户参与度和忠诚度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市场竞争力增强</a:t>
            </a:r>
            <a:endParaRPr altLang="en-US" lang="zh-CN"/>
          </a:p>
        </p:txBody>
      </p:sp>
      <p:sp>
        <p:nvSpPr>
          <p:cNvPr id="10500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提升服务效率：数字化转型有助于提高健康管理行业的服务效率，满足消费者快速响应的需求。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创新商业模式：数字化转型将推动健康管理行业创新商业模式，实现线上线下融合发展。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降低运营成本：数字化转型有助于降低健康管理行业的运营成本，提高企业盈利能力。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优化用户体验：数字化工具能够提供更加个性化、便捷的健康管理服务，提升用户满意度。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对行业发展的影响与贡献</a:t>
            </a:r>
            <a:endParaRPr altLang="en-US" lang="zh-CN"/>
          </a:p>
        </p:txBody>
      </p:sp>
      <p:sp>
        <p:nvSpPr>
          <p:cNvPr id="105012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推动行业创新和转型升级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提升健康管理行业的效率与服务质量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促进跨区域、跨领域的合作与交流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增强行业的竞争力和可持续发展能力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数字化转型的风险与应对策略</a:t>
            </a:r>
            <a:endParaRPr altLang="en-US" dirty="0" lang="zh-CN"/>
          </a:p>
        </p:txBody>
      </p:sp>
      <p:sp>
        <p:nvSpPr>
          <p:cNvPr id="10501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潜在的技术风险与应对措施</a:t>
            </a:r>
            <a:endParaRPr altLang="en-US" lang="zh-CN"/>
          </a:p>
        </p:txBody>
      </p:sp>
      <p:sp>
        <p:nvSpPr>
          <p:cNvPr id="105023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数据安全风险：采用加密技术、数据备份和恢复机制等措施保障数据安全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系统稳定性风险：进行充分的技术测试和风险评估，确保系统稳定可靠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技术更新风险：建立技术更新机制，保持数字化系统的先进性和可用性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技术依赖风险：制定应急预案，降低对单一技术的依赖，确保业务连续性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业务变革风险与应对措施</a:t>
            </a:r>
            <a:endParaRPr altLang="en-US" lang="zh-CN"/>
          </a:p>
        </p:txBody>
      </p:sp>
      <p:sp>
        <p:nvSpPr>
          <p:cNvPr id="10502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风险：数据安全和隐私保护问题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风险：技术更新迭代快，可能导致企业落后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应对措施：持续关注行业动态，及时调整技术路线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应对措施：加强数据安全防护，建立完善的数据管理制度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市场不确定性风险与应对措施</a:t>
            </a:r>
            <a:endParaRPr altLang="en-US" lang="zh-CN"/>
          </a:p>
        </p:txBody>
      </p:sp>
      <p:sp>
        <p:nvSpPr>
          <p:cNvPr id="105032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风险：技术更新迭代快速，数字化转型难以跟上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风险：市场需求变化导致数字化转型方向偏离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应对措施：加强市场调研，及时调整数字化转型战略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应对措施：建立技术研发团队，提升企业技术创新能力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人才流失风险与应对措施</a:t>
            </a:r>
            <a:endParaRPr altLang="en-US" lang="zh-CN"/>
          </a:p>
        </p:txBody>
      </p:sp>
      <p:sp>
        <p:nvSpPr>
          <p:cNvPr id="1050376" name="正文"/>
          <p:cNvSpPr txBox="1"/>
          <p:nvPr>
            <p:custDataLst>
              <p:tags r:id="rId1"/>
            </p:custDataLst>
          </p:nvPr>
        </p:nvSpPr>
        <p:spPr>
          <a:xfrm>
            <a:off x="838200" y="2171603"/>
            <a:ext cx="10515600" cy="139015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风险：数字化转型可能导致人才流失，特别是对于那些技能过时或不适应数字化转型的人才。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正文"/>
          <p:cNvSpPr txBox="1"/>
          <p:nvPr>
            <p:custDataLst>
              <p:tags r:id="rId2"/>
            </p:custDataLst>
          </p:nvPr>
        </p:nvSpPr>
        <p:spPr>
          <a:xfrm>
            <a:off x="838200" y="3980239"/>
            <a:ext cx="10515600" cy="139015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应对措施：提供培训和职业发展机会，以帮助员工适应数字化转型，同时采取措施吸引和留住人才。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1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稻壳学院</a:t>
            </a:r>
            <a:endParaRPr altLang="en-US" dirty="0" lang="zh-CN"/>
          </a:p>
        </p:txBody>
      </p:sp>
      <p:sp>
        <p:nvSpPr>
          <p:cNvPr id="105041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41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56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95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5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30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6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6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88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2024-01-05T02:09:31Z</dcterms:created>
  <dcterms:modified xsi:type="dcterms:W3CDTF">2024-01-05T02:09:31Z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d60de9cd146f4c929986276450a0edb3_21</vt:lpwstr>
  </property>
</Properties>
</file>