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5815" r:id="rId1"/>
    <p:sldMasterId id="2147505852" r:id="rId2"/>
  </p:sldMasterIdLst>
  <p:notesMasterIdLst>
    <p:notesMasterId r:id="rId3"/>
  </p:notesMasterIdLst>
  <p:sldIdLst>
    <p:sldId id="9972" r:id="rId4"/>
    <p:sldId id="9977" r:id="rId5"/>
    <p:sldId id="9981" r:id="rId6"/>
    <p:sldId id="9984" r:id="rId7"/>
    <p:sldId id="9987" r:id="rId8"/>
    <p:sldId id="9990" r:id="rId9"/>
    <p:sldId id="9993" r:id="rId10"/>
    <p:sldId id="9996" r:id="rId11"/>
    <p:sldId id="9999" r:id="rId12"/>
    <p:sldId id="10002" r:id="rId13"/>
    <p:sldId id="10005" r:id="rId14"/>
    <p:sldId id="10008" r:id="rId15"/>
    <p:sldId id="10011" r:id="rId16"/>
    <p:sldId id="10014" r:id="rId17"/>
    <p:sldId id="10017" r:id="rId18"/>
    <p:sldId id="10020" r:id="rId19"/>
    <p:sldId id="10023" r:id="rId20"/>
    <p:sldId id="10026" r:id="rId21"/>
    <p:sldId id="10029" r:id="rId22"/>
    <p:sldId id="10032" r:id="rId23"/>
    <p:sldId id="10035" r:id="rId24"/>
    <p:sldId id="10038" r:id="rId25"/>
    <p:sldId id="10041"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5816" r:id="rId1"/>
    <p:sldLayoutId id="2147505817" r:id="rId2"/>
    <p:sldLayoutId id="2147505818" r:id="rId3"/>
    <p:sldLayoutId id="2147505819" r:id="rId4"/>
    <p:sldLayoutId id="2147505820" r:id="rId5"/>
    <p:sldLayoutId id="2147505821" r:id="rId6"/>
    <p:sldLayoutId id="2147505822" r:id="rId7"/>
    <p:sldLayoutId id="2147505823" r:id="rId8"/>
    <p:sldLayoutId id="2147505824" r:id="rId9"/>
    <p:sldLayoutId id="2147505825" r:id="rId10"/>
    <p:sldLayoutId id="214750582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505853" r:id="rId1"/>
    <p:sldLayoutId id="2147505854" r:id="rId2"/>
    <p:sldLayoutId id="2147505855" r:id="rId3"/>
    <p:sldLayoutId id="2147505856" r:id="rId4"/>
    <p:sldLayoutId id="2147505857" r:id="rId5"/>
    <p:sldLayoutId id="2147505858" r:id="rId6"/>
    <p:sldLayoutId id="2147505859" r:id="rId7"/>
    <p:sldLayoutId id="2147505860" r:id="rId8"/>
    <p:sldLayoutId id="2147505861" r:id="rId9"/>
    <p:sldLayoutId id="2147505862" r:id="rId10"/>
    <p:sldLayoutId id="2147505863"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tags" Target="../tags/tag161.xml"/><Relationship Id="rId16" Type="http://schemas.openxmlformats.org/officeDocument/2006/relationships/tags" Target="../tags/tag162.xml"/><Relationship Id="rId17" Type="http://schemas.openxmlformats.org/officeDocument/2006/relationships/tags" Target="../tags/tag163.xml"/><Relationship Id="rId18" Type="http://schemas.openxmlformats.org/officeDocument/2006/relationships/tags" Target="../tags/tag164.xml"/><Relationship Id="rId19" Type="http://schemas.openxmlformats.org/officeDocument/2006/relationships/tags" Target="../tags/tag165.xml"/><Relationship Id="rId20" Type="http://schemas.openxmlformats.org/officeDocument/2006/relationships/tags" Target="../tags/tag166.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tags" Target="../tags/tag267.xml"/><Relationship Id="rId18" Type="http://schemas.openxmlformats.org/officeDocument/2006/relationships/tags" Target="../tags/tag268.xml"/><Relationship Id="rId19" Type="http://schemas.openxmlformats.org/officeDocument/2006/relationships/tags" Target="../tags/tag269.xml"/><Relationship Id="rId20" Type="http://schemas.openxmlformats.org/officeDocument/2006/relationships/tags" Target="../tags/tag270.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3030"/>
          </a:bodyPr>
          <a:p>
            <a:r>
              <a:rPr altLang="en-US" lang="zh-CN"/>
              <a:t>学校双减的学论坛与学术交流</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学校双减政策背景</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学论坛与学术交流的重要性</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学校双减政策下的学论坛与学术交流现状</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学校双减政策下学论坛与学术交流的创新与实践</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学校双减政策下学论坛与学术交流的未来发展</a:t>
            </a:r>
            <a:endParaRPr altLang="en-US" dirty="0" sz="28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学校双减政策背景</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双减政策的出台</a:t>
            </a:r>
            <a:endParaRPr altLang="en-US" lang="zh-CN"/>
          </a:p>
        </p:txBody>
      </p:sp>
      <p:sp>
        <p:nvSpPr>
          <p:cNvPr id="104896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实施时间：2021年7月24日</a:t>
            </a:r>
            <a:endParaRPr altLang="zh-CN" dirty="0" lang="en-US">
              <a:solidFill>
                <a:schemeClr val="dk1">
                  <a:lumMod val="80000"/>
                  <a:lumOff val="20000"/>
                </a:schemeClr>
              </a:solidFill>
              <a:latin typeface="+mn-ea"/>
              <a:sym typeface="+mn-ea"/>
            </a:endParaRPr>
          </a:p>
        </p:txBody>
      </p:sp>
      <p:sp>
        <p:nvSpPr>
          <p:cNvPr id="104897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出台背景：减轻学生课业负担，促进教育公平和质量提升</a:t>
            </a:r>
            <a:endParaRPr altLang="en-US" dirty="0" lang="zh-CN">
              <a:solidFill>
                <a:schemeClr val="dk1">
                  <a:lumMod val="80000"/>
                  <a:lumOff val="20000"/>
                </a:schemeClr>
              </a:solidFill>
              <a:latin typeface="+mn-ea"/>
              <a:sym typeface="+mn-ea"/>
            </a:endParaRPr>
          </a:p>
        </p:txBody>
      </p:sp>
      <p:sp>
        <p:nvSpPr>
          <p:cNvPr id="104898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政策目标：减轻学生作业负担和校外培训负担</a:t>
            </a:r>
            <a:endParaRPr altLang="en-US" dirty="0" lang="zh-CN">
              <a:solidFill>
                <a:schemeClr val="dk1">
                  <a:lumMod val="80000"/>
                  <a:lumOff val="20000"/>
                </a:schemeClr>
              </a:solidFill>
              <a:latin typeface="+mn-ea"/>
              <a:sym typeface="+mn-ea"/>
            </a:endParaRPr>
          </a:p>
        </p:txBody>
      </p:sp>
      <p:sp>
        <p:nvSpPr>
          <p:cNvPr id="104899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政策影响：促进学校教育提质增效，提高学生综合素质和能力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32" name="标题 1"/>
          <p:cNvSpPr>
            <a:spLocks noGrp="1"/>
          </p:cNvSpPr>
          <p:nvPr>
            <p:ph type="title" idx="3"/>
          </p:nvPr>
        </p:nvSpPr>
        <p:spPr/>
        <p:txBody>
          <a:bodyPr/>
          <a:p>
            <a:r>
              <a:rPr altLang="en-US" lang="zh-CN"/>
              <a:t>双减政策的目标和意义</a:t>
            </a:r>
            <a:endParaRPr altLang="en-US" lang="zh-CN"/>
          </a:p>
        </p:txBody>
      </p:sp>
      <p:sp>
        <p:nvSpPr>
          <p:cNvPr id="104903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减轻学生过重的作业负担</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促进孩子全面发展健康成长</a:t>
            </a:r>
            <a:endParaRPr dirty="0" sz="2000" err="1">
              <a:solidFill>
                <a:schemeClr val="tx1">
                  <a:lumMod val="75000"/>
                  <a:lumOff val="25000"/>
                </a:schemeClr>
              </a:solidFill>
              <a:latin typeface="+mn-ea"/>
              <a:ea typeface="+mn-ea"/>
              <a:cs typeface="+mn-ea"/>
              <a:sym typeface="+mn-lt"/>
            </a:endParaRPr>
          </a:p>
        </p:txBody>
      </p:sp>
      <p:sp>
        <p:nvSpPr>
          <p:cNvPr id="104905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6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有效缓解家长焦虑情绪</a:t>
            </a:r>
            <a:endParaRPr dirty="0" sz="2000" err="1">
              <a:solidFill>
                <a:schemeClr val="tx1">
                  <a:lumMod val="75000"/>
                  <a:lumOff val="25000"/>
                </a:schemeClr>
              </a:solidFill>
              <a:latin typeface="+mn-ea"/>
              <a:ea typeface="+mn-ea"/>
              <a:cs typeface="+mn-ea"/>
              <a:sym typeface="+mn-lt"/>
            </a:endParaRPr>
          </a:p>
        </p:txBody>
      </p:sp>
      <p:sp>
        <p:nvSpPr>
          <p:cNvPr id="1049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提升学校课后服务水平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06" name="标题 1"/>
          <p:cNvSpPr>
            <a:spLocks noGrp="1"/>
          </p:cNvSpPr>
          <p:nvPr>
            <p:ph type="title" idx="3"/>
          </p:nvPr>
        </p:nvSpPr>
        <p:spPr/>
        <p:txBody>
          <a:bodyPr/>
          <a:p>
            <a:r>
              <a:rPr altLang="en-US" lang="zh-CN"/>
              <a:t>双减政策的影响和效果</a:t>
            </a:r>
            <a:endParaRPr altLang="en-US" lang="zh-CN"/>
          </a:p>
        </p:txBody>
      </p:sp>
      <p:sp>
        <p:nvSpPr>
          <p:cNvPr id="1049108"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0"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2"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减轻学生课业负担</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114"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6"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8"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提高教育质量</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120"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2"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4"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促进教育公平</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126"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8"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0" name="TextBox 2"/>
          <p:cNvSpPr txBox="1"/>
          <p:nvPr>
            <p:custDataLst>
              <p:tags r:id="rId12"/>
            </p:custDataLst>
          </p:nvPr>
        </p:nvSpPr>
        <p:spPr>
          <a:xfrm>
            <a:off x="6843309"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培养全面发展的人才</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4" name="标题 1"/>
          <p:cNvSpPr>
            <a:spLocks noGrp="1"/>
          </p:cNvSpPr>
          <p:nvPr>
            <p:ph type="title" idx="4"/>
            <p:custDataLst>
              <p:tags r:id="rId1"/>
            </p:custDataLst>
          </p:nvPr>
        </p:nvSpPr>
        <p:spPr/>
        <p:txBody>
          <a:bodyPr>
            <a:normAutofit fontScale="90000"/>
          </a:bodyPr>
          <a:p>
            <a:r>
              <a:rPr altLang="en-US" lang="zh-CN"/>
              <a:t>学论坛与学术交流的重要性</a:t>
            </a:r>
            <a:endParaRPr altLang="en-US" lang="zh-CN"/>
          </a:p>
        </p:txBody>
      </p:sp>
      <p:sp>
        <p:nvSpPr>
          <p:cNvPr id="104916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68"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0" name="标题 1"/>
          <p:cNvSpPr>
            <a:spLocks noGrp="1"/>
          </p:cNvSpPr>
          <p:nvPr>
            <p:ph type="title" idx="3"/>
          </p:nvPr>
        </p:nvSpPr>
        <p:spPr/>
        <p:txBody>
          <a:bodyPr/>
          <a:p>
            <a:r>
              <a:rPr altLang="en-US" lang="zh-CN"/>
              <a:t>学论坛与学术交流的意义</a:t>
            </a:r>
            <a:endParaRPr altLang="en-US" lang="zh-CN"/>
          </a:p>
        </p:txBody>
      </p:sp>
      <p:sp>
        <p:nvSpPr>
          <p:cNvPr id="10492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增进学术交流合作：学论坛与学术交流是学术界交流合作的重要渠道，有助于促进不同学科领域之间的交叉融合，推动学术研究的整体发展。</a:t>
            </a:r>
            <a:endParaRPr altLang="en-US" dirty="0" sz="2400" lang="zh-CN">
              <a:latin typeface="+mn-ea"/>
              <a:ea typeface="+mn-ea"/>
            </a:endParaRPr>
          </a:p>
        </p:txBody>
      </p:sp>
      <p:sp>
        <p:nvSpPr>
          <p:cNvPr id="10492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培养学术人才：学论坛与学术交流是培养学术人才的重要途径，有助于提高研究生的学术素养和研究能力，促进学术事业的可持续发展。</a:t>
            </a:r>
            <a:endParaRPr altLang="en-US" dirty="0" sz="2400" lang="zh-CN">
              <a:latin typeface="+mn-ea"/>
              <a:ea typeface="+mn-ea"/>
            </a:endParaRPr>
          </a:p>
        </p:txBody>
      </p:sp>
      <p:sp>
        <p:nvSpPr>
          <p:cNvPr id="10492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促进学术发展：学论坛与学术交流是学术发展的重要平台，有助于推动学科领域的创新和进步。</a:t>
            </a:r>
            <a:endParaRPr altLang="en-US" dirty="0" sz="2400" lang="zh-CN">
              <a:latin typeface="+mn-ea"/>
              <a:ea typeface="+mn-ea"/>
            </a:endParaRPr>
          </a:p>
        </p:txBody>
      </p:sp>
      <p:sp>
        <p:nvSpPr>
          <p:cNvPr id="10492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提升研究水平：通过学论坛与学术交流，研究者可以了解最新的学术动态和研究成果，拓展研究视野，提高研究水平。</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68" name="标题 1"/>
          <p:cNvSpPr>
            <a:spLocks noGrp="1"/>
          </p:cNvSpPr>
          <p:nvPr>
            <p:ph type="title" idx="3"/>
          </p:nvPr>
        </p:nvSpPr>
        <p:spPr/>
        <p:txBody>
          <a:bodyPr/>
          <a:p>
            <a:r>
              <a:rPr altLang="en-US" lang="zh-CN"/>
              <a:t>学论坛与学术交流的作用</a:t>
            </a:r>
            <a:endParaRPr altLang="en-US" lang="zh-CN"/>
          </a:p>
        </p:txBody>
      </p:sp>
      <p:sp>
        <p:nvSpPr>
          <p:cNvPr id="1049270" name="梯形 7"/>
          <p:cNvSpPr/>
          <p:nvPr>
            <p:custDataLst>
              <p:tags r:id="rId1"/>
            </p:custDataLst>
          </p:nvPr>
        </p:nvSpPr>
        <p:spPr>
          <a:xfrm flipV="1">
            <a:off x="608400"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272" name="任意多边形: 形状 9"/>
          <p:cNvSpPr/>
          <p:nvPr>
            <p:custDataLst>
              <p:tags r:id="rId2"/>
            </p:custDataLst>
          </p:nvPr>
        </p:nvSpPr>
        <p:spPr>
          <a:xfrm>
            <a:off x="689729"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274" name="矩形: 圆顶角 10"/>
          <p:cNvSpPr/>
          <p:nvPr>
            <p:custDataLst>
              <p:tags r:id="rId3"/>
            </p:custDataLst>
          </p:nvPr>
        </p:nvSpPr>
        <p:spPr>
          <a:xfrm flipH="1">
            <a:off x="608400"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276" name="正文"/>
          <p:cNvSpPr txBox="1"/>
          <p:nvPr>
            <p:custDataLst>
              <p:tags r:id="rId4"/>
            </p:custDataLst>
          </p:nvPr>
        </p:nvSpPr>
        <p:spPr>
          <a:xfrm>
            <a:off x="736747"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600" lang="zh-CN" spc="150">
                <a:solidFill>
                  <a:schemeClr val="tx1">
                    <a:lumMod val="65000"/>
                    <a:lumOff val="35000"/>
                  </a:schemeClr>
                </a:solidFill>
                <a:latin typeface="+mn-ea"/>
              </a:rPr>
              <a:t>促进学术发展：学论坛与学术交流是学术发展的重要平台，有助于推动学科领域的创新和进步。</a:t>
            </a:r>
            <a:endParaRPr altLang="en-US" sz="1600" lang="zh-CN" spc="150">
              <a:solidFill>
                <a:schemeClr val="tx1">
                  <a:lumMod val="65000"/>
                  <a:lumOff val="35000"/>
                </a:schemeClr>
              </a:solidFill>
              <a:latin typeface="+mn-ea"/>
            </a:endParaRPr>
          </a:p>
        </p:txBody>
      </p:sp>
      <p:sp>
        <p:nvSpPr>
          <p:cNvPr id="1049278" name="梯形 40"/>
          <p:cNvSpPr/>
          <p:nvPr>
            <p:custDataLst>
              <p:tags r:id="rId5"/>
            </p:custDataLst>
          </p:nvPr>
        </p:nvSpPr>
        <p:spPr>
          <a:xfrm flipV="1">
            <a:off x="3432664"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280" name="任意多边形: 形状 41"/>
          <p:cNvSpPr/>
          <p:nvPr>
            <p:custDataLst>
              <p:tags r:id="rId6"/>
            </p:custDataLst>
          </p:nvPr>
        </p:nvSpPr>
        <p:spPr>
          <a:xfrm>
            <a:off x="3513993"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282" name="矩形: 圆顶角 42"/>
          <p:cNvSpPr/>
          <p:nvPr>
            <p:custDataLst>
              <p:tags r:id="rId7"/>
            </p:custDataLst>
          </p:nvPr>
        </p:nvSpPr>
        <p:spPr>
          <a:xfrm flipH="1">
            <a:off x="3432664"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284" name="正文"/>
          <p:cNvSpPr txBox="1"/>
          <p:nvPr>
            <p:custDataLst>
              <p:tags r:id="rId8"/>
            </p:custDataLst>
          </p:nvPr>
        </p:nvSpPr>
        <p:spPr>
          <a:xfrm>
            <a:off x="3561011" y="2988410"/>
            <a:ext cx="2240503" cy="2675749"/>
          </a:xfrm>
          <a:prstGeom prst="rect"/>
          <a:noFill/>
        </p:spPr>
        <p:txBody>
          <a:bodyPr anchor="t" anchorCtr="0" bIns="46800" lIns="90000" rIns="90000" rtlCol="0" tIns="46800" wrap="square">
            <a:normAutofit fontScale="93750"/>
          </a:bodyPr>
          <a:p>
            <a:pPr algn="ctr" fontAlgn="auto" indent="0">
              <a:lnSpc>
                <a:spcPct val="130000"/>
              </a:lnSpc>
              <a:spcAft>
                <a:spcPts val="1000"/>
              </a:spcAft>
            </a:pPr>
            <a:r>
              <a:rPr altLang="en-US" sz="1600" lang="zh-CN" spc="150">
                <a:solidFill>
                  <a:schemeClr val="tx1">
                    <a:lumMod val="65000"/>
                    <a:lumOff val="35000"/>
                  </a:schemeClr>
                </a:solidFill>
                <a:latin typeface="+mn-ea"/>
              </a:rPr>
              <a:t>提升研究水平：通过学论坛与学术交流，研究者可以了解最新的研究动态和趋势，分享研究成果和经验，提升自身的研究水平。</a:t>
            </a:r>
            <a:endParaRPr altLang="en-US" sz="1600" lang="zh-CN" spc="150">
              <a:solidFill>
                <a:schemeClr val="tx1">
                  <a:lumMod val="65000"/>
                  <a:lumOff val="35000"/>
                </a:schemeClr>
              </a:solidFill>
              <a:latin typeface="+mn-ea"/>
            </a:endParaRPr>
          </a:p>
        </p:txBody>
      </p:sp>
      <p:sp>
        <p:nvSpPr>
          <p:cNvPr id="1049286" name="梯形 46"/>
          <p:cNvSpPr/>
          <p:nvPr>
            <p:custDataLst>
              <p:tags r:id="rId9"/>
            </p:custDataLst>
          </p:nvPr>
        </p:nvSpPr>
        <p:spPr>
          <a:xfrm flipV="1">
            <a:off x="6256928"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288" name="任意多边形: 形状 47"/>
          <p:cNvSpPr/>
          <p:nvPr>
            <p:custDataLst>
              <p:tags r:id="rId10"/>
            </p:custDataLst>
          </p:nvPr>
        </p:nvSpPr>
        <p:spPr>
          <a:xfrm>
            <a:off x="6338257"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290" name="矩形: 圆顶角 48"/>
          <p:cNvSpPr/>
          <p:nvPr>
            <p:custDataLst>
              <p:tags r:id="rId11"/>
            </p:custDataLst>
          </p:nvPr>
        </p:nvSpPr>
        <p:spPr>
          <a:xfrm flipH="1">
            <a:off x="6256928"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292" name="正文"/>
          <p:cNvSpPr txBox="1"/>
          <p:nvPr>
            <p:custDataLst>
              <p:tags r:id="rId12"/>
            </p:custDataLst>
          </p:nvPr>
        </p:nvSpPr>
        <p:spPr>
          <a:xfrm>
            <a:off x="6385275" y="2988410"/>
            <a:ext cx="2240503" cy="2675749"/>
          </a:xfrm>
          <a:prstGeom prst="rect"/>
          <a:noFill/>
        </p:spPr>
        <p:txBody>
          <a:bodyPr anchor="t" anchorCtr="0" bIns="46800" lIns="90000" rIns="90000" rtlCol="0" tIns="46800" wrap="square">
            <a:normAutofit fontScale="87500"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培养人才：学论坛与学术交流是培养人才的重要途径，通过参与交流活动，可以提高学生的学术素养和研究能力，为未来的学术研究和行业发展储备人才。</a:t>
            </a:r>
            <a:endParaRPr altLang="en-US" sz="1600" lang="zh-CN" spc="150">
              <a:solidFill>
                <a:schemeClr val="tx1">
                  <a:lumMod val="65000"/>
                  <a:lumOff val="35000"/>
                </a:schemeClr>
              </a:solidFill>
              <a:latin typeface="+mn-ea"/>
            </a:endParaRPr>
          </a:p>
        </p:txBody>
      </p:sp>
      <p:sp>
        <p:nvSpPr>
          <p:cNvPr id="1049294" name="梯形 52"/>
          <p:cNvSpPr/>
          <p:nvPr>
            <p:custDataLst>
              <p:tags r:id="rId13"/>
            </p:custDataLst>
          </p:nvPr>
        </p:nvSpPr>
        <p:spPr>
          <a:xfrm flipV="1">
            <a:off x="9080557"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296" name="任意多边形: 形状 53"/>
          <p:cNvSpPr/>
          <p:nvPr>
            <p:custDataLst>
              <p:tags r:id="rId14"/>
            </p:custDataLst>
          </p:nvPr>
        </p:nvSpPr>
        <p:spPr>
          <a:xfrm>
            <a:off x="9162521"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298" name="矩形: 圆顶角 54"/>
          <p:cNvSpPr/>
          <p:nvPr>
            <p:custDataLst>
              <p:tags r:id="rId15"/>
            </p:custDataLst>
          </p:nvPr>
        </p:nvSpPr>
        <p:spPr>
          <a:xfrm flipH="1">
            <a:off x="9080557"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300" name="正文"/>
          <p:cNvSpPr txBox="1"/>
          <p:nvPr>
            <p:custDataLst>
              <p:tags r:id="rId16"/>
            </p:custDataLst>
          </p:nvPr>
        </p:nvSpPr>
        <p:spPr>
          <a:xfrm>
            <a:off x="9208904" y="2988410"/>
            <a:ext cx="2240503" cy="2675749"/>
          </a:xfrm>
          <a:prstGeom prst="rect"/>
          <a:noFill/>
        </p:spPr>
        <p:txBody>
          <a:bodyPr anchor="t" anchorCtr="0" bIns="46800" lIns="90000" rIns="90000" rtlCol="0" tIns="46800" wrap="square">
            <a:normAutofit fontScale="87500" lnSpcReduction="10000"/>
          </a:bodyPr>
          <a:p>
            <a:pPr algn="ctr" fontAlgn="auto" indent="0">
              <a:lnSpc>
                <a:spcPct val="130000"/>
              </a:lnSpc>
              <a:spcAft>
                <a:spcPts val="1000"/>
              </a:spcAft>
            </a:pPr>
            <a:r>
              <a:rPr altLang="en-US" dirty="0" sz="1600" lang="zh-CN" spc="150">
                <a:solidFill>
                  <a:schemeClr val="tx1">
                    <a:lumMod val="65000"/>
                    <a:lumOff val="35000"/>
                  </a:schemeClr>
                </a:solidFill>
                <a:latin typeface="+mn-ea"/>
              </a:rPr>
              <a:t>促进合作与交流：学论坛与学术交流是促进合作与交流的重要手段，有助于推动不同学科领域之间的交叉融合，促进产学研合作，推动科技成果的转化和应用。</a:t>
            </a:r>
            <a:endParaRPr altLang="en-US" dirty="0" sz="1600" lang="zh-CN" spc="150">
              <a:solidFill>
                <a:schemeClr val="tx1">
                  <a:lumMod val="65000"/>
                  <a:lumOff val="35000"/>
                </a:schemeClr>
              </a:solidFill>
              <a:latin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34" name="标题 1"/>
          <p:cNvSpPr>
            <a:spLocks noGrp="1"/>
          </p:cNvSpPr>
          <p:nvPr>
            <p:ph type="title" idx="3"/>
          </p:nvPr>
        </p:nvSpPr>
        <p:spPr/>
        <p:txBody>
          <a:bodyPr/>
          <a:p>
            <a:r>
              <a:rPr altLang="en-US" lang="zh-CN"/>
              <a:t>学论坛与学术交流的发展趋势</a:t>
            </a:r>
            <a:endParaRPr altLang="en-US" lang="zh-CN"/>
          </a:p>
        </p:txBody>
      </p:sp>
      <p:sp>
        <p:nvSpPr>
          <p:cNvPr id="104933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数字化转型：利用信息技术提高交流效率</a:t>
            </a:r>
            <a:endParaRPr altLang="en-US" dirty="0" sz="1200" lang="zh-CN" spc="150">
              <a:solidFill>
                <a:schemeClr val="tx1">
                  <a:lumMod val="65000"/>
                  <a:lumOff val="35000"/>
                </a:schemeClr>
              </a:solidFill>
              <a:latin typeface="+mn-ea"/>
              <a:sym typeface="+mn-ea"/>
            </a:endParaRPr>
          </a:p>
        </p:txBody>
      </p:sp>
      <p:sp>
        <p:nvSpPr>
          <p:cNvPr id="104933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国际化视野：加强国际间的学术交流与合作</a:t>
            </a:r>
            <a:endParaRPr altLang="en-US" dirty="0" sz="1200" lang="zh-CN" spc="150">
              <a:solidFill>
                <a:schemeClr val="tx1">
                  <a:lumMod val="65000"/>
                  <a:lumOff val="35000"/>
                </a:schemeClr>
              </a:solidFill>
              <a:latin typeface="+mn-ea"/>
              <a:sym typeface="+mn-ea"/>
            </a:endParaRPr>
          </a:p>
        </p:txBody>
      </p:sp>
      <p:sp>
        <p:nvSpPr>
          <p:cNvPr id="104934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跨界融合：不同学科领域的交叉融合创新</a:t>
            </a:r>
            <a:endParaRPr altLang="en-US" dirty="0" sz="1200" lang="zh-CN" spc="150">
              <a:solidFill>
                <a:schemeClr val="tx1">
                  <a:lumMod val="65000"/>
                  <a:lumOff val="35000"/>
                </a:schemeClr>
              </a:solidFill>
              <a:latin typeface="+mn-ea"/>
              <a:sym typeface="+mn-ea"/>
            </a:endParaRPr>
          </a:p>
        </p:txBody>
      </p:sp>
      <p:sp>
        <p:nvSpPr>
          <p:cNvPr id="104934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可持续发展：关注环境、社会和经济效益的平衡发展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76" name="标题 1"/>
          <p:cNvSpPr>
            <a:spLocks noGrp="1"/>
          </p:cNvSpPr>
          <p:nvPr>
            <p:ph type="title" idx="4"/>
            <p:custDataLst>
              <p:tags r:id="rId1"/>
            </p:custDataLst>
          </p:nvPr>
        </p:nvSpPr>
        <p:spPr/>
        <p:txBody>
          <a:bodyPr>
            <a:normAutofit fontScale="90000"/>
          </a:bodyPr>
          <a:p>
            <a:r>
              <a:rPr altLang="en-US" lang="zh-CN"/>
              <a:t>学校双减政策下的学论坛与学术交流现状</a:t>
            </a:r>
            <a:endParaRPr altLang="en-US" lang="zh-CN"/>
          </a:p>
        </p:txBody>
      </p:sp>
      <p:sp>
        <p:nvSpPr>
          <p:cNvPr id="104937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80"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22" name="标题 1"/>
          <p:cNvSpPr>
            <a:spLocks noGrp="1"/>
          </p:cNvSpPr>
          <p:nvPr>
            <p:ph type="title" idx="3"/>
          </p:nvPr>
        </p:nvSpPr>
        <p:spPr/>
        <p:txBody>
          <a:bodyPr/>
          <a:p>
            <a:r>
              <a:rPr altLang="en-US" lang="zh-CN"/>
              <a:t>学校双减政策对学论坛与学术交流的影响</a:t>
            </a:r>
            <a:endParaRPr altLang="en-US" lang="zh-CN"/>
          </a:p>
        </p:txBody>
      </p:sp>
      <p:sp>
        <p:nvSpPr>
          <p:cNvPr id="104942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2" name="文本框 3"/>
          <p:cNvSpPr txBox="1"/>
          <p:nvPr>
            <p:custDataLst>
              <p:tags r:id="rId5"/>
            </p:custDataLst>
          </p:nvPr>
        </p:nvSpPr>
        <p:spPr>
          <a:xfrm>
            <a:off x="3159684"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提高学论坛质量：学校双减政策下，学论坛的组织更加注重质量而非数量，使得每一次的学论坛都能成为学术盛宴。</a:t>
            </a:r>
            <a:endParaRPr altLang="en-US" sz="1400" lang="zh-CN" spc="150">
              <a:solidFill>
                <a:schemeClr val="tx1"/>
              </a:solidFill>
              <a:effectLst/>
              <a:latin typeface="+mn-ea"/>
              <a:sym typeface="+mn-ea"/>
            </a:endParaRPr>
          </a:p>
        </p:txBody>
      </p:sp>
      <p:sp>
        <p:nvSpPr>
          <p:cNvPr id="1049434" name="文本框 6"/>
          <p:cNvSpPr txBox="1"/>
          <p:nvPr>
            <p:custDataLst>
              <p:tags r:id="rId6"/>
            </p:custDataLst>
          </p:nvPr>
        </p:nvSpPr>
        <p:spPr>
          <a:xfrm>
            <a:off x="608400" y="1639940"/>
            <a:ext cx="3135568" cy="1414443"/>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促进学术交流：学校双减政策减轻了学生的课业负担，使他们有更多的时间和精力参与学论坛和学术交流活动，促进了学术思想的碰撞和交流。</a:t>
            </a:r>
            <a:endParaRPr altLang="en-US" dirty="0" sz="1400" lang="zh-CN" spc="150">
              <a:solidFill>
                <a:schemeClr val="tx1"/>
              </a:solidFill>
              <a:effectLst/>
              <a:latin typeface="+mn-ea"/>
              <a:sym typeface="+mn-ea"/>
            </a:endParaRPr>
          </a:p>
        </p:txBody>
      </p:sp>
      <p:sp>
        <p:nvSpPr>
          <p:cNvPr id="1049436" name="文本框 7"/>
          <p:cNvSpPr txBox="1"/>
          <p:nvPr>
            <p:custDataLst>
              <p:tags r:id="rId7"/>
            </p:custDataLst>
          </p:nvPr>
        </p:nvSpPr>
        <p:spPr>
          <a:xfrm>
            <a:off x="5830821" y="1639940"/>
            <a:ext cx="3135568" cy="1414443"/>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增强学生综合素质：通过参与学论坛与学术交流，学生可以拓展自己的学术视野，提高综合素质，为未来的学术研究和职业发展打下坚实基础。</a:t>
            </a:r>
            <a:endParaRPr altLang="en-US" sz="1400" lang="zh-CN" spc="150">
              <a:solidFill>
                <a:schemeClr val="tx1"/>
              </a:solidFill>
              <a:effectLst/>
              <a:latin typeface="+mn-ea"/>
              <a:sym typeface="+mn-ea"/>
            </a:endParaRPr>
          </a:p>
        </p:txBody>
      </p:sp>
      <p:sp>
        <p:nvSpPr>
          <p:cNvPr id="1049438"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推动教育改革：学校双减政策下的学论坛与学术交流，反映了教育改革的趋势和方向，为进一步推动教育改革提供了有益的参考和借鉴。</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2" name="标题 1"/>
          <p:cNvSpPr>
            <a:spLocks noGrp="1"/>
          </p:cNvSpPr>
          <p:nvPr>
            <p:ph type="title" idx="3"/>
          </p:nvPr>
        </p:nvSpPr>
        <p:spPr/>
        <p:txBody>
          <a:bodyPr/>
          <a:p>
            <a:r>
              <a:rPr altLang="en-US" lang="zh-CN"/>
              <a:t>学校双减政策下学论坛与学术交流的特点</a:t>
            </a:r>
            <a:endParaRPr altLang="en-US" lang="zh-CN"/>
          </a:p>
        </p:txBody>
      </p:sp>
      <p:sp>
        <p:nvSpPr>
          <p:cNvPr id="1049474" name="正文"/>
          <p:cNvSpPr txBox="1"/>
          <p:nvPr>
            <p:custDataLst>
              <p:tags r:id="rId1"/>
            </p:custDataLst>
          </p:nvPr>
        </p:nvSpPr>
        <p:spPr>
          <a:xfrm>
            <a:off x="2821134" y="2000074"/>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主题多样：学校双减政策下的学论坛与学术交流主题多样，涵盖了教育、学术、科技等多个领域。</a:t>
            </a:r>
            <a:endParaRPr altLang="en-US" dirty="0" sz="1400" lang="zh-CN" spc="150">
              <a:solidFill>
                <a:schemeClr val="tx1">
                  <a:lumMod val="65000"/>
                  <a:lumOff val="35000"/>
                </a:schemeClr>
              </a:solidFill>
              <a:latin typeface="+mn-ea"/>
              <a:sym typeface="+mn-ea"/>
            </a:endParaRPr>
          </a:p>
        </p:txBody>
      </p:sp>
      <p:sp>
        <p:nvSpPr>
          <p:cNvPr id="1049476" name="标题"/>
          <p:cNvSpPr txBox="1"/>
          <p:nvPr>
            <p:custDataLst>
              <p:tags r:id="rId2"/>
            </p:custDataLst>
          </p:nvPr>
        </p:nvSpPr>
        <p:spPr>
          <a:xfrm>
            <a:off x="2821807" y="149040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478" name="标题"/>
          <p:cNvSpPr txBox="1"/>
          <p:nvPr>
            <p:custDataLst>
              <p:tags r:id="rId3"/>
            </p:custDataLst>
          </p:nvPr>
        </p:nvSpPr>
        <p:spPr>
          <a:xfrm>
            <a:off x="2821807" y="514284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480" name="正文"/>
          <p:cNvSpPr txBox="1"/>
          <p:nvPr>
            <p:custDataLst>
              <p:tags r:id="rId4"/>
            </p:custDataLst>
          </p:nvPr>
        </p:nvSpPr>
        <p:spPr>
          <a:xfrm>
            <a:off x="2821807" y="5652515"/>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注重实践应用：学校双减政策下学论坛与学术交流注重实践应用，旨在解决实际问题，推动教育改革和学术发展。</a:t>
            </a:r>
            <a:endParaRPr altLang="en-US" dirty="0" sz="1400" lang="zh-CN" spc="150">
              <a:solidFill>
                <a:schemeClr val="tx1">
                  <a:lumMod val="65000"/>
                  <a:lumOff val="35000"/>
                </a:schemeClr>
              </a:solidFill>
              <a:latin typeface="+mn-ea"/>
              <a:sym typeface="+mn-ea"/>
            </a:endParaRPr>
          </a:p>
        </p:txBody>
      </p:sp>
      <p:sp>
        <p:nvSpPr>
          <p:cNvPr id="1049482" name="正文"/>
          <p:cNvSpPr txBox="1"/>
          <p:nvPr>
            <p:custDataLst>
              <p:tags r:id="rId5"/>
            </p:custDataLst>
          </p:nvPr>
        </p:nvSpPr>
        <p:spPr>
          <a:xfrm>
            <a:off x="2821807" y="3217106"/>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参与者广泛：学校双减政策下学论坛与学术交流的参与者来自不同的学科领域和行业背景，具有广泛的代表性。</a:t>
            </a:r>
            <a:endParaRPr altLang="en-US" dirty="0" sz="1400" lang="zh-CN" spc="150">
              <a:solidFill>
                <a:schemeClr val="tx1">
                  <a:lumMod val="65000"/>
                  <a:lumOff val="35000"/>
                </a:schemeClr>
              </a:solidFill>
              <a:latin typeface="+mn-ea"/>
              <a:sym typeface="+mn-ea"/>
            </a:endParaRPr>
          </a:p>
        </p:txBody>
      </p:sp>
      <p:sp>
        <p:nvSpPr>
          <p:cNvPr id="1049484" name="标题"/>
          <p:cNvSpPr txBox="1"/>
          <p:nvPr>
            <p:custDataLst>
              <p:tags r:id="rId6"/>
            </p:custDataLst>
          </p:nvPr>
        </p:nvSpPr>
        <p:spPr>
          <a:xfrm>
            <a:off x="2822479" y="2708104"/>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486" name="标题"/>
          <p:cNvSpPr txBox="1"/>
          <p:nvPr>
            <p:custDataLst>
              <p:tags r:id="rId7"/>
            </p:custDataLst>
          </p:nvPr>
        </p:nvSpPr>
        <p:spPr>
          <a:xfrm>
            <a:off x="2822479" y="3925136"/>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488" name="正文"/>
          <p:cNvSpPr txBox="1"/>
          <p:nvPr>
            <p:custDataLst>
              <p:tags r:id="rId8"/>
            </p:custDataLst>
          </p:nvPr>
        </p:nvSpPr>
        <p:spPr>
          <a:xfrm>
            <a:off x="2821807" y="4434810"/>
            <a:ext cx="6543059" cy="596990"/>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交流形式多样：学校双减政策下学论坛与学术交流的形式多样，包括主题演讲、分组讨论、实地考察等，有助于促进跨学科的交流和合作。</a:t>
            </a:r>
            <a:endParaRPr altLang="en-US" dirty="0" sz="14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2" name="标题 1"/>
          <p:cNvSpPr>
            <a:spLocks noGrp="1"/>
          </p:cNvSpPr>
          <p:nvPr>
            <p:ph type="title" idx="3"/>
          </p:nvPr>
        </p:nvSpPr>
        <p:spPr/>
        <p:txBody>
          <a:bodyPr/>
          <a:p>
            <a:r>
              <a:rPr altLang="en-US" lang="zh-CN"/>
              <a:t>学校双减政策下学论坛与学术交流的问题和挑战</a:t>
            </a:r>
            <a:endParaRPr altLang="en-US" lang="zh-CN"/>
          </a:p>
        </p:txBody>
      </p:sp>
      <p:sp>
        <p:nvSpPr>
          <p:cNvPr id="104952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参与度不高：学生和教师对双减政策的理解和接受程度不一，导致参与学论坛与学术交流的积极性不高。</a:t>
            </a:r>
            <a:endParaRPr altLang="en-US" dirty="0" sz="2000" lang="zh-CN" spc="150">
              <a:solidFill>
                <a:schemeClr val="tx1">
                  <a:lumMod val="75000"/>
                  <a:lumOff val="25000"/>
                </a:schemeClr>
              </a:solidFill>
              <a:latin typeface="+mn-ea"/>
              <a:sym typeface="+mn-ea"/>
            </a:endParaRPr>
          </a:p>
        </p:txBody>
      </p:sp>
      <p:sp>
        <p:nvSpPr>
          <p:cNvPr id="104952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资源不均衡：不同学校之间的双减政策实施情况存在差异，导致学论坛与学术交流的资源不均衡。</a:t>
            </a:r>
            <a:endParaRPr altLang="en-US" dirty="0" sz="2000" lang="zh-CN" spc="150">
              <a:solidFill>
                <a:schemeClr val="tx1">
                  <a:lumMod val="75000"/>
                  <a:lumOff val="25000"/>
                </a:schemeClr>
              </a:solidFill>
              <a:latin typeface="+mn-ea"/>
              <a:sym typeface="+mn-ea"/>
            </a:endParaRPr>
          </a:p>
        </p:txBody>
      </p:sp>
      <p:sp>
        <p:nvSpPr>
          <p:cNvPr id="104953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内容不够深入：由于双减政策的限制，学论坛与学术交流的内容往往难以深入探讨。</a:t>
            </a:r>
            <a:endParaRPr altLang="en-US" dirty="0" sz="2000" lang="zh-CN" spc="150">
              <a:solidFill>
                <a:schemeClr val="tx1">
                  <a:lumMod val="75000"/>
                  <a:lumOff val="25000"/>
                </a:schemeClr>
              </a:solidFill>
              <a:latin typeface="+mn-ea"/>
              <a:sym typeface="+mn-ea"/>
            </a:endParaRPr>
          </a:p>
        </p:txBody>
      </p:sp>
      <p:sp>
        <p:nvSpPr>
          <p:cNvPr id="104954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缺乏有效机制：学校双减政策下的学论坛与学术交流缺乏有效的机制和平台，难以持续发展。</a:t>
            </a:r>
            <a:endParaRPr altLang="en-US" dirty="0" sz="2000" lang="zh-CN" spc="150">
              <a:solidFill>
                <a:schemeClr val="tx1">
                  <a:lumMod val="75000"/>
                  <a:lumOff val="25000"/>
                </a:schemeClr>
              </a:solidFill>
              <a:latin typeface="+mn-ea"/>
              <a:sym typeface="+mn-ea"/>
            </a:endParaRPr>
          </a:p>
        </p:txBody>
      </p:sp>
      <p:sp>
        <p:nvSpPr>
          <p:cNvPr id="104954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0" name="标题 1"/>
          <p:cNvSpPr>
            <a:spLocks noGrp="1"/>
          </p:cNvSpPr>
          <p:nvPr>
            <p:ph type="title" idx="4"/>
            <p:custDataLst>
              <p:tags r:id="rId1"/>
            </p:custDataLst>
          </p:nvPr>
        </p:nvSpPr>
        <p:spPr/>
        <p:txBody>
          <a:bodyPr>
            <a:normAutofit fontScale="90000"/>
          </a:bodyPr>
          <a:p>
            <a:r>
              <a:rPr altLang="en-US" lang="zh-CN"/>
              <a:t>学校双减政策下学论坛与学术交流的创新与实践</a:t>
            </a:r>
            <a:endParaRPr altLang="en-US" lang="zh-CN"/>
          </a:p>
        </p:txBody>
      </p:sp>
      <p:sp>
        <p:nvSpPr>
          <p:cNvPr id="104958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584"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6" name="标题 1"/>
          <p:cNvSpPr>
            <a:spLocks noGrp="1"/>
          </p:cNvSpPr>
          <p:nvPr>
            <p:ph type="title" idx="3"/>
          </p:nvPr>
        </p:nvSpPr>
        <p:spPr/>
        <p:txBody>
          <a:bodyPr/>
          <a:p>
            <a:r>
              <a:rPr altLang="en-US" lang="zh-CN"/>
              <a:t>学论坛与学术交流的创新模式</a:t>
            </a:r>
            <a:endParaRPr altLang="en-US" lang="zh-CN"/>
          </a:p>
        </p:txBody>
      </p:sp>
      <p:sp>
        <p:nvSpPr>
          <p:cNvPr id="104962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线上线下结合：利用互联网技术，实现线上线下的有效结合，扩大参与范围和影响力。</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实践与理论相结合：注重实践与理论的结合，鼓励学者将研究成果应用于实际场景，提高学术交流的实用性。</a:t>
            </a:r>
            <a:endParaRPr dirty="0" sz="2000" err="1">
              <a:solidFill>
                <a:schemeClr val="tx1">
                  <a:lumMod val="75000"/>
                  <a:lumOff val="25000"/>
                </a:schemeClr>
              </a:solidFill>
              <a:latin typeface="+mn-ea"/>
              <a:ea typeface="+mn-ea"/>
              <a:cs typeface="+mn-ea"/>
              <a:sym typeface="+mn-lt"/>
            </a:endParaRPr>
          </a:p>
        </p:txBody>
      </p:sp>
      <p:sp>
        <p:nvSpPr>
          <p:cNvPr id="104964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5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跨学科交流：鼓励不同学科的学者进行跨学科交流，促进学科交叉融合，激发创新思维。</a:t>
            </a:r>
            <a:endParaRPr dirty="0" err="1">
              <a:solidFill>
                <a:schemeClr val="tx1">
                  <a:lumMod val="75000"/>
                  <a:lumOff val="25000"/>
                </a:schemeClr>
              </a:solidFill>
              <a:latin typeface="+mn-ea"/>
              <a:ea typeface="+mn-ea"/>
              <a:cs typeface="+mn-ea"/>
              <a:sym typeface="+mn-lt"/>
            </a:endParaRPr>
          </a:p>
        </p:txBody>
      </p:sp>
      <p:sp>
        <p:nvSpPr>
          <p:cNvPr id="10496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主题多样化：针对不同领域和学科，设置多样化的主题，吸引更多专家学者参与交流。</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00" name="标题 1"/>
          <p:cNvSpPr>
            <a:spLocks noGrp="1"/>
          </p:cNvSpPr>
          <p:nvPr>
            <p:ph type="title" idx="3"/>
          </p:nvPr>
        </p:nvSpPr>
        <p:spPr/>
        <p:txBody>
          <a:bodyPr/>
          <a:p>
            <a:r>
              <a:rPr altLang="en-US" lang="zh-CN"/>
              <a:t>学论坛与学术交流的实践案例</a:t>
            </a:r>
            <a:endParaRPr altLang="en-US" lang="zh-CN"/>
          </a:p>
        </p:txBody>
      </p:sp>
      <p:sp>
        <p:nvSpPr>
          <p:cNvPr id="104970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案例名称：某中学的双减实践</a:t>
            </a:r>
            <a:endParaRPr altLang="en-US" dirty="0" sz="1200" lang="zh-CN" spc="150">
              <a:solidFill>
                <a:schemeClr val="tx1">
                  <a:lumMod val="85000"/>
                  <a:lumOff val="15000"/>
                </a:schemeClr>
              </a:solidFill>
              <a:latin typeface="+mn-ea"/>
              <a:sym typeface="+mn-ea"/>
            </a:endParaRPr>
          </a:p>
        </p:txBody>
      </p:sp>
      <p:sp>
        <p:nvSpPr>
          <p:cNvPr id="104970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案例简介：该中学在双减政策下，通过优化课程设置、减轻学生负担、提高教学质量等方面的实践，成功地推动了学论坛与学术交流的发展。</a:t>
            </a:r>
            <a:endParaRPr altLang="en-US" dirty="0" sz="1200" lang="zh-CN" spc="150">
              <a:solidFill>
                <a:schemeClr val="tx1">
                  <a:lumMod val="85000"/>
                  <a:lumOff val="15000"/>
                </a:schemeClr>
              </a:solidFill>
              <a:latin typeface="+mn-ea"/>
              <a:sym typeface="+mn-ea"/>
            </a:endParaRPr>
          </a:p>
        </p:txBody>
      </p:sp>
      <p:sp>
        <p:nvSpPr>
          <p:cNvPr id="104971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案例效果：该中学的双减实践取得了显著的效果，学生的学习成绩和综合素质得到了提高，教师教学水平和专业素养也得到了提升。</a:t>
            </a:r>
            <a:endParaRPr altLang="en-US" dirty="0" sz="1200" lang="zh-CN" spc="150">
              <a:solidFill>
                <a:schemeClr val="tx1">
                  <a:lumMod val="85000"/>
                  <a:lumOff val="15000"/>
                </a:schemeClr>
              </a:solidFill>
              <a:latin typeface="+mn-ea"/>
              <a:sym typeface="+mn-ea"/>
            </a:endParaRPr>
          </a:p>
        </p:txBody>
      </p:sp>
      <p:sp>
        <p:nvSpPr>
          <p:cNvPr id="104971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案例启示：该中学的双减实践为其他学校提供了有益的借鉴和启示，推动了学校教育的改革和发展。</a:t>
            </a:r>
            <a:endParaRPr altLang="en-US" dirty="0" sz="1200" lang="zh-CN" spc="150">
              <a:solidFill>
                <a:schemeClr val="tx1">
                  <a:lumMod val="85000"/>
                  <a:lumOff val="15000"/>
                </a:schemeClr>
              </a:solidFill>
              <a:latin typeface="+mn-ea"/>
              <a:sym typeface="+mn-ea"/>
            </a:endParaRPr>
          </a:p>
        </p:txBody>
      </p:sp>
      <p:sp>
        <p:nvSpPr>
          <p:cNvPr id="104972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8" name="标题 1"/>
          <p:cNvSpPr>
            <a:spLocks noGrp="1"/>
          </p:cNvSpPr>
          <p:nvPr>
            <p:ph type="title" idx="3"/>
          </p:nvPr>
        </p:nvSpPr>
        <p:spPr/>
        <p:txBody>
          <a:bodyPr/>
          <a:p>
            <a:r>
              <a:rPr altLang="en-US" lang="zh-CN"/>
              <a:t>学论坛与学术交流的创新成果和影响</a:t>
            </a:r>
            <a:endParaRPr altLang="en-US" lang="zh-CN"/>
          </a:p>
        </p:txBody>
      </p:sp>
      <p:sp>
        <p:nvSpPr>
          <p:cNvPr id="104976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创新成果：学校双减政策下学论坛与学术交流的创新成果包括课程设置、教学方法、评价体系等方面的改革，以及跨学科、跨领域的研究合作与实践。</a:t>
            </a:r>
            <a:endParaRPr altLang="en-US" dirty="0" sz="1400" lang="zh-CN" spc="150">
              <a:solidFill>
                <a:schemeClr val="tx1">
                  <a:lumMod val="85000"/>
                  <a:lumOff val="15000"/>
                </a:schemeClr>
              </a:solidFill>
              <a:latin typeface="+mn-ea"/>
              <a:sym typeface="+mn-ea"/>
            </a:endParaRPr>
          </a:p>
        </p:txBody>
      </p:sp>
      <p:sp>
        <p:nvSpPr>
          <p:cNvPr id="104976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实践经验：学校双减政策下学论坛与学术交流的实践经验包括如何通过创新的方式方法，提高学生的学习效果和综合素质，以及如何将学术研究成果转化为教育生产力，推动学校教育的改革与发展。</a:t>
            </a:r>
            <a:endParaRPr altLang="en-US" dirty="0" sz="2000" lang="zh-CN" spc="150">
              <a:solidFill>
                <a:schemeClr val="tx1">
                  <a:lumMod val="85000"/>
                  <a:lumOff val="15000"/>
                </a:schemeClr>
              </a:solidFill>
              <a:latin typeface="+mn-ea"/>
              <a:sym typeface="+mn-ea"/>
            </a:endParaRPr>
          </a:p>
        </p:txBody>
      </p:sp>
      <p:sp>
        <p:nvSpPr>
          <p:cNvPr id="104977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学术交流：学校双减政策下学论坛与学术交流的学术交流包括学术论文发表、学术会议组织、学术成果展示等方面的活动，这些活动有助于促进学术研究的交流与合作，推动学术研究的创新与发展。</a:t>
            </a:r>
            <a:endParaRPr altLang="en-US" dirty="0" sz="2000" lang="zh-CN" spc="150">
              <a:solidFill>
                <a:schemeClr val="tx1">
                  <a:lumMod val="85000"/>
                  <a:lumOff val="15000"/>
                </a:schemeClr>
              </a:solidFill>
              <a:latin typeface="+mn-ea"/>
              <a:sym typeface="+mn-ea"/>
            </a:endParaRPr>
          </a:p>
        </p:txBody>
      </p:sp>
      <p:sp>
        <p:nvSpPr>
          <p:cNvPr id="104977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影响力：学校双减政策下学论坛与学术交流的创新成果和影响不仅在学校内部产生积极影响，还对整个教育领域产生了广泛的影响和启示，为我国教育改革与发展提供了有益的借鉴和参考。</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16" name="标题 1"/>
          <p:cNvSpPr>
            <a:spLocks noGrp="1"/>
          </p:cNvSpPr>
          <p:nvPr>
            <p:ph type="title" idx="4"/>
            <p:custDataLst>
              <p:tags r:id="rId1"/>
            </p:custDataLst>
          </p:nvPr>
        </p:nvSpPr>
        <p:spPr/>
        <p:txBody>
          <a:bodyPr>
            <a:normAutofit fontScale="90000"/>
          </a:bodyPr>
          <a:p>
            <a:r>
              <a:rPr altLang="en-US" lang="zh-CN"/>
              <a:t>学校双减政策下学论坛与学术交流的未来发展</a:t>
            </a:r>
            <a:endParaRPr altLang="en-US" lang="zh-CN"/>
          </a:p>
        </p:txBody>
      </p:sp>
      <p:sp>
        <p:nvSpPr>
          <p:cNvPr id="104981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820"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62" name="标题 1"/>
          <p:cNvSpPr>
            <a:spLocks noGrp="1"/>
          </p:cNvSpPr>
          <p:nvPr>
            <p:ph type="title" idx="3"/>
          </p:nvPr>
        </p:nvSpPr>
        <p:spPr/>
        <p:txBody>
          <a:bodyPr/>
          <a:p>
            <a:r>
              <a:rPr altLang="en-US" lang="zh-CN"/>
              <a:t>学论坛与学术交流的发展方向</a:t>
            </a:r>
            <a:endParaRPr altLang="en-US" lang="zh-CN"/>
          </a:p>
        </p:txBody>
      </p:sp>
      <p:sp>
        <p:nvSpPr>
          <p:cNvPr id="104986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7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8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学术评价体系改革与学术诚信建设</a:t>
            </a:r>
            <a:endParaRPr altLang="en-US" dirty="0" sz="2400" lang="zh-CN">
              <a:latin typeface="+mn-ea"/>
              <a:ea typeface="+mn-ea"/>
            </a:endParaRPr>
          </a:p>
        </p:txBody>
      </p:sp>
      <p:sp>
        <p:nvSpPr>
          <p:cNvPr id="104988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跨学科交流与合作成为新趋势</a:t>
            </a:r>
            <a:endParaRPr altLang="en-US" dirty="0" sz="2400" lang="zh-CN">
              <a:latin typeface="+mn-ea"/>
              <a:ea typeface="+mn-ea"/>
            </a:endParaRPr>
          </a:p>
        </p:txBody>
      </p:sp>
      <p:sp>
        <p:nvSpPr>
          <p:cNvPr id="104988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线上交流平台的推广与应用</a:t>
            </a:r>
            <a:endParaRPr altLang="en-US" dirty="0" sz="2400" lang="zh-CN">
              <a:latin typeface="+mn-ea"/>
              <a:ea typeface="+mn-ea"/>
            </a:endParaRPr>
          </a:p>
        </p:txBody>
      </p:sp>
      <p:sp>
        <p:nvSpPr>
          <p:cNvPr id="104988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学术交流活动的多元化和国际化</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20" name="标题 1"/>
          <p:cNvSpPr>
            <a:spLocks noGrp="1"/>
          </p:cNvSpPr>
          <p:nvPr>
            <p:ph type="title" idx="3"/>
          </p:nvPr>
        </p:nvSpPr>
        <p:spPr/>
        <p:txBody>
          <a:bodyPr/>
          <a:p>
            <a:r>
              <a:rPr altLang="en-US" lang="zh-CN"/>
              <a:t>学论坛与学术交流的创新路径</a:t>
            </a:r>
            <a:endParaRPr altLang="en-US" lang="zh-CN"/>
          </a:p>
        </p:txBody>
      </p:sp>
      <p:sp>
        <p:nvSpPr>
          <p:cNvPr id="104992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数字化转型：利用信息技术手段提升学论坛与学术交流的效率和影响力</a:t>
            </a:r>
            <a:endParaRPr altLang="en-US" dirty="0" sz="2000" lang="zh-CN" spc="150">
              <a:solidFill>
                <a:schemeClr val="tx1">
                  <a:lumMod val="75000"/>
                  <a:lumOff val="25000"/>
                </a:schemeClr>
              </a:solidFill>
              <a:latin typeface="+mn-ea"/>
              <a:sym typeface="+mn-ea"/>
            </a:endParaRPr>
          </a:p>
        </p:txBody>
      </p:sp>
      <p:sp>
        <p:nvSpPr>
          <p:cNvPr id="104992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多元化合作：加强校际、校企、国际间的合作，共同推动学术交流的创新发展</a:t>
            </a:r>
            <a:endParaRPr altLang="en-US" dirty="0" sz="2000" lang="zh-CN" spc="150">
              <a:solidFill>
                <a:schemeClr val="tx1">
                  <a:lumMod val="75000"/>
                  <a:lumOff val="25000"/>
                </a:schemeClr>
              </a:solidFill>
              <a:latin typeface="+mn-ea"/>
              <a:sym typeface="+mn-ea"/>
            </a:endParaRPr>
          </a:p>
        </p:txBody>
      </p:sp>
      <p:sp>
        <p:nvSpPr>
          <p:cNvPr id="104993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学术评价体系改革：建立更加科学、公正、开放的学术评价体系，激发学术创新活力</a:t>
            </a:r>
            <a:endParaRPr altLang="en-US" dirty="0" sz="2000" lang="zh-CN" spc="150">
              <a:solidFill>
                <a:schemeClr val="tx1">
                  <a:lumMod val="75000"/>
                  <a:lumOff val="25000"/>
                </a:schemeClr>
              </a:solidFill>
              <a:latin typeface="+mn-ea"/>
              <a:sym typeface="+mn-ea"/>
            </a:endParaRPr>
          </a:p>
        </p:txBody>
      </p:sp>
      <p:sp>
        <p:nvSpPr>
          <p:cNvPr id="104993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学术诚信建设：加强学术诚信教育，建立学术不端行为的监督和惩戒机制</a:t>
            </a:r>
            <a:endParaRPr altLang="en-US" dirty="0" sz="2000" lang="zh-CN" spc="150">
              <a:solidFill>
                <a:schemeClr val="tx1">
                  <a:lumMod val="75000"/>
                  <a:lumOff val="25000"/>
                </a:schemeClr>
              </a:solidFill>
              <a:latin typeface="+mn-ea"/>
              <a:sym typeface="+mn-ea"/>
            </a:endParaRPr>
          </a:p>
        </p:txBody>
      </p:sp>
      <p:sp>
        <p:nvSpPr>
          <p:cNvPr id="104994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8" name="标题 1"/>
          <p:cNvSpPr>
            <a:spLocks noGrp="1"/>
          </p:cNvSpPr>
          <p:nvPr>
            <p:ph type="title" idx="3"/>
          </p:nvPr>
        </p:nvSpPr>
        <p:spPr/>
        <p:txBody>
          <a:bodyPr/>
          <a:p>
            <a:r>
              <a:rPr altLang="en-US" lang="zh-CN"/>
              <a:t>学论坛与学术交流的未来展望</a:t>
            </a:r>
            <a:endParaRPr altLang="en-US" lang="zh-CN"/>
          </a:p>
        </p:txBody>
      </p:sp>
      <p:sp>
        <p:nvSpPr>
          <p:cNvPr id="104998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线上交流平台的普及，将为学论坛与学术交流提供更多机会</a:t>
            </a:r>
            <a:endParaRPr altLang="en-US" dirty="0" sz="1200" lang="zh-CN" spc="150">
              <a:solidFill>
                <a:schemeClr val="tx1">
                  <a:lumMod val="65000"/>
                  <a:lumOff val="35000"/>
                </a:schemeClr>
              </a:solidFill>
              <a:latin typeface="+mn-ea"/>
              <a:sym typeface="+mn-ea"/>
            </a:endParaRPr>
          </a:p>
        </p:txBody>
      </p:sp>
      <p:sp>
        <p:nvSpPr>
          <p:cNvPr id="104998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人工智能技术将助力学论坛与学术交流的智能化发展</a:t>
            </a:r>
            <a:endParaRPr altLang="en-US" dirty="0" sz="1200" lang="zh-CN" spc="150">
              <a:solidFill>
                <a:schemeClr val="tx1">
                  <a:lumMod val="65000"/>
                  <a:lumOff val="35000"/>
                </a:schemeClr>
              </a:solidFill>
              <a:latin typeface="+mn-ea"/>
              <a:sym typeface="+mn-ea"/>
            </a:endParaRPr>
          </a:p>
        </p:txBody>
      </p:sp>
      <p:sp>
        <p:nvSpPr>
          <p:cNvPr id="104998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跨学科交流将成为学论坛与学术交流的重要趋势</a:t>
            </a:r>
            <a:endParaRPr altLang="en-US" dirty="0" sz="1200" lang="zh-CN" spc="150">
              <a:solidFill>
                <a:schemeClr val="tx1">
                  <a:lumMod val="65000"/>
                  <a:lumOff val="35000"/>
                </a:schemeClr>
              </a:solidFill>
              <a:latin typeface="+mn-ea"/>
              <a:sym typeface="+mn-ea"/>
            </a:endParaRPr>
          </a:p>
        </p:txBody>
      </p:sp>
      <p:sp>
        <p:nvSpPr>
          <p:cNvPr id="104998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学校双减政策将促进学论坛与学术交流的多元化发展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20"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022"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8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8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4.7400817871094,&quot;width&quot;:863.71655273437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4.7400817871094,&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1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1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4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4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5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9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29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29.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2024-01-05T09:28:44Z</dcterms:created>
  <dcterms:modified xsi:type="dcterms:W3CDTF">2024-01-05T09:28:44Z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954031775aee4f9ea2647022bbb27fd0_21</vt:lpwstr>
  </property>
</Properties>
</file>