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935" r:id="rId1"/>
    <p:sldMasterId id="2147489972" r:id="rId2"/>
  </p:sldMasterIdLst>
  <p:notesMasterIdLst>
    <p:notesMasterId r:id="rId3"/>
  </p:notesMasterIdLst>
  <p:sldIdLst>
    <p:sldId id="3225" r:id="rId4"/>
    <p:sldId id="3230" r:id="rId5"/>
    <p:sldId id="3234" r:id="rId6"/>
    <p:sldId id="3237" r:id="rId7"/>
    <p:sldId id="3243" r:id="rId9"/>
    <p:sldId id="3246" r:id="rId10"/>
    <p:sldId id="3249" r:id="rId11"/>
    <p:sldId id="3252" r:id="rId12"/>
    <p:sldId id="3255" r:id="rId13"/>
    <p:sldId id="3261" r:id="rId15"/>
    <p:sldId id="3264" r:id="rId16"/>
    <p:sldId id="3267" r:id="rId17"/>
    <p:sldId id="3270" r:id="rId18"/>
    <p:sldId id="3273" r:id="rId19"/>
    <p:sldId id="3279" r:id="rId21"/>
    <p:sldId id="3282" r:id="rId22"/>
    <p:sldId id="3285" r:id="rId23"/>
    <p:sldId id="3288" r:id="rId24"/>
    <p:sldId id="3291" r:id="rId25"/>
    <p:sldId id="3297" r:id="rId27"/>
    <p:sldId id="3300" r:id="rId28"/>
    <p:sldId id="3303" r:id="rId29"/>
    <p:sldId id="3306" r:id="rId30"/>
    <p:sldId id="3309" r:id="rId31"/>
    <p:sldId id="3315" r:id="rId33"/>
    <p:sldId id="3318" r:id="rId34"/>
    <p:sldId id="3321" r:id="rId35"/>
    <p:sldId id="3324" r:id="rId36"/>
    <p:sldId id="3327" r:id="rId37"/>
    <p:sldId id="3333" r:id="rId39"/>
    <p:sldId id="3336" r:id="rId40"/>
    <p:sldId id="3339" r:id="rId41"/>
    <p:sldId id="3342" r:id="rId42"/>
    <p:sldId id="3345" r:id="rId4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tableStyles" Target="tableStyle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936" r:id="rId1"/>
    <p:sldLayoutId id="2147489937" r:id="rId2"/>
    <p:sldLayoutId id="2147489938" r:id="rId3"/>
    <p:sldLayoutId id="2147489939" r:id="rId4"/>
    <p:sldLayoutId id="2147489940" r:id="rId5"/>
    <p:sldLayoutId id="2147489941" r:id="rId6"/>
    <p:sldLayoutId id="2147489942" r:id="rId7"/>
    <p:sldLayoutId id="2147489943" r:id="rId8"/>
    <p:sldLayoutId id="2147489944" r:id="rId9"/>
    <p:sldLayoutId id="2147489945" r:id="rId10"/>
    <p:sldLayoutId id="214748994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973" r:id="rId1"/>
    <p:sldLayoutId id="2147489974" r:id="rId2"/>
    <p:sldLayoutId id="2147489975" r:id="rId3"/>
    <p:sldLayoutId id="2147489976" r:id="rId4"/>
    <p:sldLayoutId id="2147489977" r:id="rId5"/>
    <p:sldLayoutId id="2147489978" r:id="rId6"/>
    <p:sldLayoutId id="2147489979" r:id="rId7"/>
    <p:sldLayoutId id="2147489980" r:id="rId8"/>
    <p:sldLayoutId id="2147489981" r:id="rId9"/>
    <p:sldLayoutId id="2147489982" r:id="rId10"/>
    <p:sldLayoutId id="214748998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40.xml"/><Relationship Id="rId2" Type="http://schemas.openxmlformats.org/officeDocument/2006/relationships/tags" Target="../tags/tag741.xml"/><Relationship Id="rId3" Type="http://schemas.openxmlformats.org/officeDocument/2006/relationships/tags" Target="../tags/tag742.xml"/><Relationship Id="rId4" Type="http://schemas.openxmlformats.org/officeDocument/2006/relationships/tags" Target="../tags/tag743.xml"/><Relationship Id="rId5" Type="http://schemas.openxmlformats.org/officeDocument/2006/relationships/tags" Target="../tags/tag744.xml"/><Relationship Id="rId6" Type="http://schemas.openxmlformats.org/officeDocument/2006/relationships/tags" Target="../tags/tag745.xml"/><Relationship Id="rId7" Type="http://schemas.openxmlformats.org/officeDocument/2006/relationships/tags" Target="../tags/tag746.xml"/><Relationship Id="rId8" Type="http://schemas.openxmlformats.org/officeDocument/2006/relationships/tags" Target="../tags/tag747.xml"/><Relationship Id="rId9" Type="http://schemas.openxmlformats.org/officeDocument/2006/relationships/tags" Target="../tags/tag748.xml"/><Relationship Id="rId10" Type="http://schemas.openxmlformats.org/officeDocument/2006/relationships/tags" Target="../tags/tag749.xml"/><Relationship Id="rId11" Type="http://schemas.openxmlformats.org/officeDocument/2006/relationships/tags" Target="../tags/tag750.xml"/><Relationship Id="rId12" Type="http://schemas.openxmlformats.org/officeDocument/2006/relationships/tags" Target="../tags/tag75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52.xml"/><Relationship Id="rId2" Type="http://schemas.openxmlformats.org/officeDocument/2006/relationships/tags" Target="../tags/tag753.xml"/><Relationship Id="rId3" Type="http://schemas.openxmlformats.org/officeDocument/2006/relationships/tags" Target="../tags/tag754.xml"/><Relationship Id="rId4" Type="http://schemas.openxmlformats.org/officeDocument/2006/relationships/tags" Target="../tags/tag755.xml"/><Relationship Id="rId5" Type="http://schemas.openxmlformats.org/officeDocument/2006/relationships/tags" Target="../tags/tag756.xml"/><Relationship Id="rId6" Type="http://schemas.openxmlformats.org/officeDocument/2006/relationships/tags" Target="../tags/tag757.xml"/><Relationship Id="rId7" Type="http://schemas.openxmlformats.org/officeDocument/2006/relationships/tags" Target="../tags/tag758.xml"/><Relationship Id="rId8" Type="http://schemas.openxmlformats.org/officeDocument/2006/relationships/tags" Target="../tags/tag759.xml"/><Relationship Id="rId9" Type="http://schemas.openxmlformats.org/officeDocument/2006/relationships/tags" Target="../tags/tag760.xml"/><Relationship Id="rId10" Type="http://schemas.openxmlformats.org/officeDocument/2006/relationships/tags" Target="../tags/tag761.xml"/><Relationship Id="rId11" Type="http://schemas.openxmlformats.org/officeDocument/2006/relationships/tags" Target="../tags/tag762.xml"/><Relationship Id="rId12" Type="http://schemas.openxmlformats.org/officeDocument/2006/relationships/tags" Target="../tags/tag763.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64.xml"/><Relationship Id="rId2" Type="http://schemas.openxmlformats.org/officeDocument/2006/relationships/tags" Target="../tags/tag765.xml"/><Relationship Id="rId3" Type="http://schemas.openxmlformats.org/officeDocument/2006/relationships/tags" Target="../tags/tag766.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767.xml"/><Relationship Id="rId2" Type="http://schemas.openxmlformats.org/officeDocument/2006/relationships/tags" Target="../tags/tag768.xml"/><Relationship Id="rId3" Type="http://schemas.openxmlformats.org/officeDocument/2006/relationships/tags" Target="../tags/tag769.xml"/><Relationship Id="rId4" Type="http://schemas.openxmlformats.org/officeDocument/2006/relationships/tags" Target="../tags/tag770.xml"/><Relationship Id="rId5" Type="http://schemas.openxmlformats.org/officeDocument/2006/relationships/tags" Target="../tags/tag771.xml"/><Relationship Id="rId6" Type="http://schemas.openxmlformats.org/officeDocument/2006/relationships/tags" Target="../tags/tag772.xml"/><Relationship Id="rId7" Type="http://schemas.openxmlformats.org/officeDocument/2006/relationships/tags" Target="../tags/tag773.xml"/><Relationship Id="rId8" Type="http://schemas.openxmlformats.org/officeDocument/2006/relationships/tags" Target="../tags/tag774.xml"/><Relationship Id="rId9" Type="http://schemas.openxmlformats.org/officeDocument/2006/relationships/tags" Target="../tags/tag775.xml"/><Relationship Id="rId10" Type="http://schemas.openxmlformats.org/officeDocument/2006/relationships/tags" Target="../tags/tag776.xml"/><Relationship Id="rId11" Type="http://schemas.openxmlformats.org/officeDocument/2006/relationships/tags" Target="../tags/tag777.xml"/><Relationship Id="rId12" Type="http://schemas.openxmlformats.org/officeDocument/2006/relationships/tags" Target="../tags/tag778.xml"/><Relationship Id="rId13" Type="http://schemas.openxmlformats.org/officeDocument/2006/relationships/tags" Target="../tags/tag779.xml"/><Relationship Id="rId14" Type="http://schemas.openxmlformats.org/officeDocument/2006/relationships/tags" Target="../tags/tag780.xml"/><Relationship Id="rId15" Type="http://schemas.openxmlformats.org/officeDocument/2006/relationships/tags" Target="../tags/tag781.xml"/><Relationship Id="rId16"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82.xml"/><Relationship Id="rId2" Type="http://schemas.openxmlformats.org/officeDocument/2006/relationships/tags" Target="../tags/tag783.xml"/><Relationship Id="rId3" Type="http://schemas.openxmlformats.org/officeDocument/2006/relationships/tags" Target="../tags/tag784.xml"/><Relationship Id="rId4" Type="http://schemas.openxmlformats.org/officeDocument/2006/relationships/tags" Target="../tags/tag785.xml"/><Relationship Id="rId5" Type="http://schemas.openxmlformats.org/officeDocument/2006/relationships/tags" Target="../tags/tag786.xml"/><Relationship Id="rId6" Type="http://schemas.openxmlformats.org/officeDocument/2006/relationships/tags" Target="../tags/tag787.xml"/><Relationship Id="rId7" Type="http://schemas.openxmlformats.org/officeDocument/2006/relationships/tags" Target="../tags/tag788.xml"/><Relationship Id="rId8" Type="http://schemas.openxmlformats.org/officeDocument/2006/relationships/tags" Target="../tags/tag789.xml"/><Relationship Id="rId9" Type="http://schemas.openxmlformats.org/officeDocument/2006/relationships/tags" Target="../tags/tag790.xml"/><Relationship Id="rId10" Type="http://schemas.openxmlformats.org/officeDocument/2006/relationships/tags" Target="../tags/tag791.xml"/><Relationship Id="rId11" Type="http://schemas.openxmlformats.org/officeDocument/2006/relationships/tags" Target="../tags/tag792.xml"/><Relationship Id="rId12" Type="http://schemas.openxmlformats.org/officeDocument/2006/relationships/tags" Target="../tags/tag79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794.xml"/><Relationship Id="rId2" Type="http://schemas.openxmlformats.org/officeDocument/2006/relationships/tags" Target="../tags/tag795.xml"/><Relationship Id="rId3" Type="http://schemas.openxmlformats.org/officeDocument/2006/relationships/tags" Target="../tags/tag796.xml"/><Relationship Id="rId4" Type="http://schemas.openxmlformats.org/officeDocument/2006/relationships/tags" Target="../tags/tag797.xml"/><Relationship Id="rId5" Type="http://schemas.openxmlformats.org/officeDocument/2006/relationships/tags" Target="../tags/tag798.xml"/><Relationship Id="rId6" Type="http://schemas.openxmlformats.org/officeDocument/2006/relationships/tags" Target="../tags/tag799.xml"/><Relationship Id="rId7" Type="http://schemas.openxmlformats.org/officeDocument/2006/relationships/tags" Target="../tags/tag800.xml"/><Relationship Id="rId8" Type="http://schemas.openxmlformats.org/officeDocument/2006/relationships/tags" Target="../tags/tag801.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02.xml"/><Relationship Id="rId2" Type="http://schemas.openxmlformats.org/officeDocument/2006/relationships/tags" Target="../tags/tag803.xml"/><Relationship Id="rId3" Type="http://schemas.openxmlformats.org/officeDocument/2006/relationships/tags" Target="../tags/tag804.xml"/><Relationship Id="rId4" Type="http://schemas.openxmlformats.org/officeDocument/2006/relationships/tags" Target="../tags/tag805.xml"/><Relationship Id="rId5" Type="http://schemas.openxmlformats.org/officeDocument/2006/relationships/tags" Target="../tags/tag806.xml"/><Relationship Id="rId6" Type="http://schemas.openxmlformats.org/officeDocument/2006/relationships/tags" Target="../tags/tag807.xml"/><Relationship Id="rId7" Type="http://schemas.openxmlformats.org/officeDocument/2006/relationships/tags" Target="../tags/tag808.xml"/><Relationship Id="rId8" Type="http://schemas.openxmlformats.org/officeDocument/2006/relationships/tags" Target="../tags/tag809.xml"/><Relationship Id="rId9" Type="http://schemas.openxmlformats.org/officeDocument/2006/relationships/tags" Target="../tags/tag810.xml"/><Relationship Id="rId10" Type="http://schemas.openxmlformats.org/officeDocument/2006/relationships/tags" Target="../tags/tag811.xml"/><Relationship Id="rId11" Type="http://schemas.openxmlformats.org/officeDocument/2006/relationships/tags" Target="../tags/tag812.xml"/><Relationship Id="rId12" Type="http://schemas.openxmlformats.org/officeDocument/2006/relationships/tags" Target="../tags/tag81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14.xml"/><Relationship Id="rId2" Type="http://schemas.openxmlformats.org/officeDocument/2006/relationships/tags" Target="../tags/tag815.xml"/><Relationship Id="rId3" Type="http://schemas.openxmlformats.org/officeDocument/2006/relationships/tags" Target="../tags/tag816.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817.xml"/><Relationship Id="rId2" Type="http://schemas.openxmlformats.org/officeDocument/2006/relationships/tags" Target="../tags/tag818.xml"/><Relationship Id="rId3" Type="http://schemas.openxmlformats.org/officeDocument/2006/relationships/tags" Target="../tags/tag819.xml"/><Relationship Id="rId4" Type="http://schemas.openxmlformats.org/officeDocument/2006/relationships/tags" Target="../tags/tag820.xml"/><Relationship Id="rId5" Type="http://schemas.openxmlformats.org/officeDocument/2006/relationships/tags" Target="../tags/tag821.xml"/><Relationship Id="rId6" Type="http://schemas.openxmlformats.org/officeDocument/2006/relationships/tags" Target="../tags/tag822.xml"/><Relationship Id="rId7" Type="http://schemas.openxmlformats.org/officeDocument/2006/relationships/tags" Target="../tags/tag823.xml"/><Relationship Id="rId8" Type="http://schemas.openxmlformats.org/officeDocument/2006/relationships/tags" Target="../tags/tag824.xml"/><Relationship Id="rId9" Type="http://schemas.openxmlformats.org/officeDocument/2006/relationships/tags" Target="../tags/tag825.xml"/><Relationship Id="rId10" Type="http://schemas.openxmlformats.org/officeDocument/2006/relationships/tags" Target="../tags/tag826.xml"/><Relationship Id="rId11" Type="http://schemas.openxmlformats.org/officeDocument/2006/relationships/tags" Target="../tags/tag827.xml"/><Relationship Id="rId12" Type="http://schemas.openxmlformats.org/officeDocument/2006/relationships/tags" Target="../tags/tag82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29.xml"/><Relationship Id="rId2" Type="http://schemas.openxmlformats.org/officeDocument/2006/relationships/tags" Target="../tags/tag830.xml"/><Relationship Id="rId3" Type="http://schemas.openxmlformats.org/officeDocument/2006/relationships/tags" Target="../tags/tag831.xml"/><Relationship Id="rId4" Type="http://schemas.openxmlformats.org/officeDocument/2006/relationships/tags" Target="../tags/tag832.xml"/><Relationship Id="rId5" Type="http://schemas.openxmlformats.org/officeDocument/2006/relationships/tags" Target="../tags/tag833.xml"/><Relationship Id="rId6" Type="http://schemas.openxmlformats.org/officeDocument/2006/relationships/tags" Target="../tags/tag834.xml"/><Relationship Id="rId7" Type="http://schemas.openxmlformats.org/officeDocument/2006/relationships/tags" Target="../tags/tag835.xml"/><Relationship Id="rId8" Type="http://schemas.openxmlformats.org/officeDocument/2006/relationships/tags" Target="../tags/tag836.xml"/><Relationship Id="rId9" Type="http://schemas.openxmlformats.org/officeDocument/2006/relationships/tags" Target="../tags/tag837.xml"/><Relationship Id="rId10" Type="http://schemas.openxmlformats.org/officeDocument/2006/relationships/tags" Target="../tags/tag838.xml"/><Relationship Id="rId11" Type="http://schemas.openxmlformats.org/officeDocument/2006/relationships/tags" Target="../tags/tag839.xml"/><Relationship Id="rId12" Type="http://schemas.openxmlformats.org/officeDocument/2006/relationships/tags" Target="../tags/tag84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41.xml"/><Relationship Id="rId2" Type="http://schemas.openxmlformats.org/officeDocument/2006/relationships/tags" Target="../tags/tag842.xml"/><Relationship Id="rId3" Type="http://schemas.openxmlformats.org/officeDocument/2006/relationships/tags" Target="../tags/tag843.xml"/><Relationship Id="rId4" Type="http://schemas.openxmlformats.org/officeDocument/2006/relationships/tags" Target="../tags/tag844.xml"/><Relationship Id="rId5" Type="http://schemas.openxmlformats.org/officeDocument/2006/relationships/tags" Target="../tags/tag845.xml"/><Relationship Id="rId6" Type="http://schemas.openxmlformats.org/officeDocument/2006/relationships/tags" Target="../tags/tag846.xml"/><Relationship Id="rId7" Type="http://schemas.openxmlformats.org/officeDocument/2006/relationships/tags" Target="../tags/tag847.xml"/><Relationship Id="rId8" Type="http://schemas.openxmlformats.org/officeDocument/2006/relationships/tags" Target="../tags/tag848.xml"/><Relationship Id="rId9" Type="http://schemas.openxmlformats.org/officeDocument/2006/relationships/tags" Target="../tags/tag849.xml"/><Relationship Id="rId10" Type="http://schemas.openxmlformats.org/officeDocument/2006/relationships/tags" Target="../tags/tag850.xml"/><Relationship Id="rId11" Type="http://schemas.openxmlformats.org/officeDocument/2006/relationships/tags" Target="../tags/tag851.xml"/><Relationship Id="rId12" Type="http://schemas.openxmlformats.org/officeDocument/2006/relationships/tags" Target="../tags/tag85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53.xml"/><Relationship Id="rId2" Type="http://schemas.openxmlformats.org/officeDocument/2006/relationships/tags" Target="../tags/tag854.xml"/><Relationship Id="rId3" Type="http://schemas.openxmlformats.org/officeDocument/2006/relationships/tags" Target="../tags/tag855.xml"/><Relationship Id="rId4" Type="http://schemas.openxmlformats.org/officeDocument/2006/relationships/tags" Target="../tags/tag856.xml"/><Relationship Id="rId5" Type="http://schemas.openxmlformats.org/officeDocument/2006/relationships/tags" Target="../tags/tag857.xml"/><Relationship Id="rId6" Type="http://schemas.openxmlformats.org/officeDocument/2006/relationships/tags" Target="../tags/tag858.xml"/><Relationship Id="rId7" Type="http://schemas.openxmlformats.org/officeDocument/2006/relationships/tags" Target="../tags/tag859.xml"/><Relationship Id="rId8" Type="http://schemas.openxmlformats.org/officeDocument/2006/relationships/tags" Target="../tags/tag860.xml"/><Relationship Id="rId9" Type="http://schemas.openxmlformats.org/officeDocument/2006/relationships/tags" Target="../tags/tag861.xml"/><Relationship Id="rId10" Type="http://schemas.openxmlformats.org/officeDocument/2006/relationships/tags" Target="../tags/tag862.xml"/><Relationship Id="rId11" Type="http://schemas.openxmlformats.org/officeDocument/2006/relationships/tags" Target="../tags/tag863.xml"/><Relationship Id="rId12" Type="http://schemas.openxmlformats.org/officeDocument/2006/relationships/tags" Target="../tags/tag864.xml"/><Relationship Id="rId13" Type="http://schemas.openxmlformats.org/officeDocument/2006/relationships/tags" Target="../tags/tag865.xml"/><Relationship Id="rId14" Type="http://schemas.openxmlformats.org/officeDocument/2006/relationships/tags" Target="../tags/tag866.xml"/><Relationship Id="rId15" Type="http://schemas.openxmlformats.org/officeDocument/2006/relationships/tags" Target="../tags/tag867.xml"/><Relationship Id="rId16"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68.xml"/><Relationship Id="rId2" Type="http://schemas.openxmlformats.org/officeDocument/2006/relationships/tags" Target="../tags/tag869.xml"/><Relationship Id="rId3" Type="http://schemas.openxmlformats.org/officeDocument/2006/relationships/tags" Target="../tags/tag870.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871.xml"/><Relationship Id="rId2" Type="http://schemas.openxmlformats.org/officeDocument/2006/relationships/tags" Target="../tags/tag872.xml"/><Relationship Id="rId3" Type="http://schemas.openxmlformats.org/officeDocument/2006/relationships/tags" Target="../tags/tag873.xml"/><Relationship Id="rId4" Type="http://schemas.openxmlformats.org/officeDocument/2006/relationships/tags" Target="../tags/tag874.xml"/><Relationship Id="rId5" Type="http://schemas.openxmlformats.org/officeDocument/2006/relationships/tags" Target="../tags/tag875.xml"/><Relationship Id="rId6" Type="http://schemas.openxmlformats.org/officeDocument/2006/relationships/tags" Target="../tags/tag876.xml"/><Relationship Id="rId7" Type="http://schemas.openxmlformats.org/officeDocument/2006/relationships/tags" Target="../tags/tag877.xml"/><Relationship Id="rId8" Type="http://schemas.openxmlformats.org/officeDocument/2006/relationships/tags" Target="../tags/tag878.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879.xml"/><Relationship Id="rId2" Type="http://schemas.openxmlformats.org/officeDocument/2006/relationships/tags" Target="../tags/tag880.xml"/><Relationship Id="rId3" Type="http://schemas.openxmlformats.org/officeDocument/2006/relationships/tags" Target="../tags/tag881.xml"/><Relationship Id="rId4" Type="http://schemas.openxmlformats.org/officeDocument/2006/relationships/tags" Target="../tags/tag882.xml"/><Relationship Id="rId5" Type="http://schemas.openxmlformats.org/officeDocument/2006/relationships/tags" Target="../tags/tag883.xml"/><Relationship Id="rId6" Type="http://schemas.openxmlformats.org/officeDocument/2006/relationships/tags" Target="../tags/tag884.xml"/><Relationship Id="rId7" Type="http://schemas.openxmlformats.org/officeDocument/2006/relationships/tags" Target="../tags/tag885.xml"/><Relationship Id="rId8" Type="http://schemas.openxmlformats.org/officeDocument/2006/relationships/tags" Target="../tags/tag886.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887.xml"/><Relationship Id="rId2" Type="http://schemas.openxmlformats.org/officeDocument/2006/relationships/tags" Target="../tags/tag888.xml"/><Relationship Id="rId3" Type="http://schemas.openxmlformats.org/officeDocument/2006/relationships/tags" Target="../tags/tag889.xml"/><Relationship Id="rId4" Type="http://schemas.openxmlformats.org/officeDocument/2006/relationships/tags" Target="../tags/tag890.xml"/><Relationship Id="rId5" Type="http://schemas.openxmlformats.org/officeDocument/2006/relationships/tags" Target="../tags/tag891.xml"/><Relationship Id="rId6" Type="http://schemas.openxmlformats.org/officeDocument/2006/relationships/tags" Target="../tags/tag892.xml"/><Relationship Id="rId7" Type="http://schemas.openxmlformats.org/officeDocument/2006/relationships/tags" Target="../tags/tag893.xml"/><Relationship Id="rId8" Type="http://schemas.openxmlformats.org/officeDocument/2006/relationships/tags" Target="../tags/tag894.xml"/><Relationship Id="rId9" Type="http://schemas.openxmlformats.org/officeDocument/2006/relationships/tags" Target="../tags/tag895.xml"/><Relationship Id="rId10" Type="http://schemas.openxmlformats.org/officeDocument/2006/relationships/tags" Target="../tags/tag896.xml"/><Relationship Id="rId11" Type="http://schemas.openxmlformats.org/officeDocument/2006/relationships/tags" Target="../tags/tag897.xml"/><Relationship Id="rId12" Type="http://schemas.openxmlformats.org/officeDocument/2006/relationships/tags" Target="../tags/tag898.xml"/><Relationship Id="rId13" Type="http://schemas.openxmlformats.org/officeDocument/2006/relationships/tags" Target="../tags/tag899.xml"/><Relationship Id="rId14" Type="http://schemas.openxmlformats.org/officeDocument/2006/relationships/tags" Target="../tags/tag900.xml"/><Relationship Id="rId15" Type="http://schemas.openxmlformats.org/officeDocument/2006/relationships/tags" Target="../tags/tag901.xml"/><Relationship Id="rId16" Type="http://schemas.openxmlformats.org/officeDocument/2006/relationships/tags" Target="../tags/tag902.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03.xml"/><Relationship Id="rId2" Type="http://schemas.openxmlformats.org/officeDocument/2006/relationships/tags" Target="../tags/tag904.xml"/><Relationship Id="rId3" Type="http://schemas.openxmlformats.org/officeDocument/2006/relationships/tags" Target="../tags/tag905.xml"/><Relationship Id="rId4" Type="http://schemas.openxmlformats.org/officeDocument/2006/relationships/tags" Target="../tags/tag906.xml"/><Relationship Id="rId5" Type="http://schemas.openxmlformats.org/officeDocument/2006/relationships/tags" Target="../tags/tag907.xml"/><Relationship Id="rId6" Type="http://schemas.openxmlformats.org/officeDocument/2006/relationships/tags" Target="../tags/tag908.xml"/><Relationship Id="rId7" Type="http://schemas.openxmlformats.org/officeDocument/2006/relationships/tags" Target="../tags/tag909.xml"/><Relationship Id="rId8" Type="http://schemas.openxmlformats.org/officeDocument/2006/relationships/tags" Target="../tags/tag910.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11.xml"/><Relationship Id="rId2" Type="http://schemas.openxmlformats.org/officeDocument/2006/relationships/tags" Target="../tags/tag912.xml"/><Relationship Id="rId3" Type="http://schemas.openxmlformats.org/officeDocument/2006/relationships/tags" Target="../tags/tag913.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914.xml"/><Relationship Id="rId2" Type="http://schemas.openxmlformats.org/officeDocument/2006/relationships/tags" Target="../tags/tag915.xml"/><Relationship Id="rId3" Type="http://schemas.openxmlformats.org/officeDocument/2006/relationships/tags" Target="../tags/tag916.xml"/><Relationship Id="rId4" Type="http://schemas.openxmlformats.org/officeDocument/2006/relationships/tags" Target="../tags/tag917.xml"/><Relationship Id="rId5" Type="http://schemas.openxmlformats.org/officeDocument/2006/relationships/tags" Target="../tags/tag918.xml"/><Relationship Id="rId6" Type="http://schemas.openxmlformats.org/officeDocument/2006/relationships/tags" Target="../tags/tag919.xml"/><Relationship Id="rId7" Type="http://schemas.openxmlformats.org/officeDocument/2006/relationships/tags" Target="../tags/tag920.xml"/><Relationship Id="rId8" Type="http://schemas.openxmlformats.org/officeDocument/2006/relationships/tags" Target="../tags/tag921.xml"/><Relationship Id="rId9" Type="http://schemas.openxmlformats.org/officeDocument/2006/relationships/tags" Target="../tags/tag922.xml"/><Relationship Id="rId10" Type="http://schemas.openxmlformats.org/officeDocument/2006/relationships/tags" Target="../tags/tag923.xml"/><Relationship Id="rId11" Type="http://schemas.openxmlformats.org/officeDocument/2006/relationships/tags" Target="../tags/tag924.xml"/><Relationship Id="rId12" Type="http://schemas.openxmlformats.org/officeDocument/2006/relationships/tags" Target="../tags/tag92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26.xml"/><Relationship Id="rId2" Type="http://schemas.openxmlformats.org/officeDocument/2006/relationships/tags" Target="../tags/tag927.xml"/><Relationship Id="rId3" Type="http://schemas.openxmlformats.org/officeDocument/2006/relationships/tags" Target="../tags/tag928.xml"/><Relationship Id="rId4" Type="http://schemas.openxmlformats.org/officeDocument/2006/relationships/tags" Target="../tags/tag929.xml"/><Relationship Id="rId5" Type="http://schemas.openxmlformats.org/officeDocument/2006/relationships/tags" Target="../tags/tag930.xml"/><Relationship Id="rId6" Type="http://schemas.openxmlformats.org/officeDocument/2006/relationships/tags" Target="../tags/tag931.xml"/><Relationship Id="rId7" Type="http://schemas.openxmlformats.org/officeDocument/2006/relationships/tags" Target="../tags/tag932.xml"/><Relationship Id="rId8" Type="http://schemas.openxmlformats.org/officeDocument/2006/relationships/tags" Target="../tags/tag933.xml"/><Relationship Id="rId9" Type="http://schemas.openxmlformats.org/officeDocument/2006/relationships/tags" Target="../tags/tag934.xml"/><Relationship Id="rId10" Type="http://schemas.openxmlformats.org/officeDocument/2006/relationships/tags" Target="../tags/tag935.xml"/><Relationship Id="rId11" Type="http://schemas.openxmlformats.org/officeDocument/2006/relationships/tags" Target="../tags/tag936.xml"/><Relationship Id="rId12" Type="http://schemas.openxmlformats.org/officeDocument/2006/relationships/tags" Target="../tags/tag937.xml"/><Relationship Id="rId13" Type="http://schemas.openxmlformats.org/officeDocument/2006/relationships/tags" Target="../tags/tag938.xml"/><Relationship Id="rId14" Type="http://schemas.openxmlformats.org/officeDocument/2006/relationships/tags" Target="../tags/tag939.xml"/><Relationship Id="rId15" Type="http://schemas.openxmlformats.org/officeDocument/2006/relationships/tags" Target="../tags/tag940.xml"/><Relationship Id="rId16" Type="http://schemas.openxmlformats.org/officeDocument/2006/relationships/tags" Target="../tags/tag941.xml"/><Relationship Id="rId17" Type="http://schemas.openxmlformats.org/officeDocument/2006/relationships/tags" Target="../tags/tag942.xml"/><Relationship Id="rId18" Type="http://schemas.openxmlformats.org/officeDocument/2006/relationships/tags" Target="../tags/tag943.xml"/><Relationship Id="rId19" Type="http://schemas.openxmlformats.org/officeDocument/2006/relationships/tags" Target="../tags/tag944.xml"/><Relationship Id="rId20" Type="http://schemas.openxmlformats.org/officeDocument/2006/relationships/tags" Target="../tags/tag945.xml"/><Relationship Id="rId21" Type="http://schemas.openxmlformats.org/officeDocument/2006/relationships/tags" Target="../tags/tag946.xml"/><Relationship Id="rId22" Type="http://schemas.openxmlformats.org/officeDocument/2006/relationships/tags" Target="../tags/tag947.xml"/><Relationship Id="rId23" Type="http://schemas.openxmlformats.org/officeDocument/2006/relationships/tags" Target="../tags/tag948.xml"/><Relationship Id="rId24" Type="http://schemas.openxmlformats.org/officeDocument/2006/relationships/tags" Target="../tags/tag949.xml"/><Relationship Id="rId25" Type="http://schemas.openxmlformats.org/officeDocument/2006/relationships/tags" Target="../tags/tag950.xml"/><Relationship Id="rId26" Type="http://schemas.openxmlformats.org/officeDocument/2006/relationships/tags" Target="../tags/tag951.xml"/><Relationship Id="rId27" Type="http://schemas.openxmlformats.org/officeDocument/2006/relationships/tags" Target="../tags/tag952.xml"/><Relationship Id="rId28" Type="http://schemas.openxmlformats.org/officeDocument/2006/relationships/tags" Target="../tags/tag953.xml"/><Relationship Id="rId29" Type="http://schemas.openxmlformats.org/officeDocument/2006/relationships/tags" Target="../tags/tag954.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55.xml"/><Relationship Id="rId2" Type="http://schemas.openxmlformats.org/officeDocument/2006/relationships/tags" Target="../tags/tag956.xml"/><Relationship Id="rId3" Type="http://schemas.openxmlformats.org/officeDocument/2006/relationships/tags" Target="../tags/tag957.xml"/><Relationship Id="rId4" Type="http://schemas.openxmlformats.org/officeDocument/2006/relationships/tags" Target="../tags/tag958.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959.xml"/><Relationship Id="rId2" Type="http://schemas.openxmlformats.org/officeDocument/2006/relationships/tags" Target="../tags/tag960.xml"/><Relationship Id="rId3" Type="http://schemas.openxmlformats.org/officeDocument/2006/relationships/tags" Target="../tags/tag961.xml"/><Relationship Id="rId4" Type="http://schemas.openxmlformats.org/officeDocument/2006/relationships/tags" Target="../tags/tag962.xml"/><Relationship Id="rId5" Type="http://schemas.openxmlformats.org/officeDocument/2006/relationships/tags" Target="../tags/tag963.xml"/><Relationship Id="rId6" Type="http://schemas.openxmlformats.org/officeDocument/2006/relationships/tags" Target="../tags/tag964.xml"/><Relationship Id="rId7" Type="http://schemas.openxmlformats.org/officeDocument/2006/relationships/tags" Target="../tags/tag965.xml"/><Relationship Id="rId8" Type="http://schemas.openxmlformats.org/officeDocument/2006/relationships/tags" Target="../tags/tag966.xml"/><Relationship Id="rId9" Type="http://schemas.openxmlformats.org/officeDocument/2006/relationships/tags" Target="../tags/tag967.xml"/><Relationship Id="rId10" Type="http://schemas.openxmlformats.org/officeDocument/2006/relationships/tags" Target="../tags/tag968.xml"/><Relationship Id="rId11" Type="http://schemas.openxmlformats.org/officeDocument/2006/relationships/tags" Target="../tags/tag969.xml"/><Relationship Id="rId12" Type="http://schemas.openxmlformats.org/officeDocument/2006/relationships/tags" Target="../tags/tag970.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971.xml"/><Relationship Id="rId2" Type="http://schemas.openxmlformats.org/officeDocument/2006/relationships/tags" Target="../tags/tag972.xml"/><Relationship Id="rId3" Type="http://schemas.openxmlformats.org/officeDocument/2006/relationships/tags" Target="../tags/tag973.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974.xml"/><Relationship Id="rId2" Type="http://schemas.openxmlformats.org/officeDocument/2006/relationships/tags" Target="../tags/tag975.xml"/><Relationship Id="rId3" Type="http://schemas.openxmlformats.org/officeDocument/2006/relationships/tags" Target="../tags/tag976.xml"/><Relationship Id="rId4" Type="http://schemas.openxmlformats.org/officeDocument/2006/relationships/tags" Target="../tags/tag977.xml"/><Relationship Id="rId5" Type="http://schemas.openxmlformats.org/officeDocument/2006/relationships/tags" Target="../tags/tag978.xml"/><Relationship Id="rId6" Type="http://schemas.openxmlformats.org/officeDocument/2006/relationships/tags" Target="../tags/tag979.xml"/><Relationship Id="rId7" Type="http://schemas.openxmlformats.org/officeDocument/2006/relationships/tags" Target="../tags/tag980.xml"/><Relationship Id="rId8" Type="http://schemas.openxmlformats.org/officeDocument/2006/relationships/tags" Target="../tags/tag981.xml"/><Relationship Id="rId9" Type="http://schemas.openxmlformats.org/officeDocument/2006/relationships/tags" Target="../tags/tag982.xml"/><Relationship Id="rId10" Type="http://schemas.openxmlformats.org/officeDocument/2006/relationships/tags" Target="../tags/tag983.xml"/><Relationship Id="rId11" Type="http://schemas.openxmlformats.org/officeDocument/2006/relationships/tags" Target="../tags/tag984.xml"/><Relationship Id="rId12" Type="http://schemas.openxmlformats.org/officeDocument/2006/relationships/tags" Target="../tags/tag985.xml"/><Relationship Id="rId13" Type="http://schemas.openxmlformats.org/officeDocument/2006/relationships/tags" Target="../tags/tag986.xml"/><Relationship Id="rId14" Type="http://schemas.openxmlformats.org/officeDocument/2006/relationships/tags" Target="../tags/tag987.xml"/><Relationship Id="rId15" Type="http://schemas.openxmlformats.org/officeDocument/2006/relationships/tags" Target="../tags/tag988.xml"/><Relationship Id="rId16" Type="http://schemas.openxmlformats.org/officeDocument/2006/relationships/tags" Target="../tags/tag989.xml"/><Relationship Id="rId17" Type="http://schemas.openxmlformats.org/officeDocument/2006/relationships/tags" Target="../tags/tag990.xml"/><Relationship Id="rId18" Type="http://schemas.openxmlformats.org/officeDocument/2006/relationships/tags" Target="../tags/tag991.xml"/><Relationship Id="rId19" Type="http://schemas.openxmlformats.org/officeDocument/2006/relationships/tags" Target="../tags/tag992.xml"/><Relationship Id="rId20" Type="http://schemas.openxmlformats.org/officeDocument/2006/relationships/tags" Target="../tags/tag993.xml"/><Relationship Id="rId2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994.xml"/><Relationship Id="rId2" Type="http://schemas.openxmlformats.org/officeDocument/2006/relationships/tags" Target="../tags/tag995.xml"/><Relationship Id="rId3" Type="http://schemas.openxmlformats.org/officeDocument/2006/relationships/tags" Target="../tags/tag996.xml"/><Relationship Id="rId4" Type="http://schemas.openxmlformats.org/officeDocument/2006/relationships/tags" Target="../tags/tag997.xml"/><Relationship Id="rId5" Type="http://schemas.openxmlformats.org/officeDocument/2006/relationships/tags" Target="../tags/tag998.xml"/><Relationship Id="rId6" Type="http://schemas.openxmlformats.org/officeDocument/2006/relationships/tags" Target="../tags/tag999.xml"/><Relationship Id="rId7" Type="http://schemas.openxmlformats.org/officeDocument/2006/relationships/tags" Target="../tags/tag1000.xml"/><Relationship Id="rId8" Type="http://schemas.openxmlformats.org/officeDocument/2006/relationships/tags" Target="../tags/tag1001.xml"/><Relationship Id="rId9" Type="http://schemas.openxmlformats.org/officeDocument/2006/relationships/tags" Target="../tags/tag1002.xml"/><Relationship Id="rId10" Type="http://schemas.openxmlformats.org/officeDocument/2006/relationships/tags" Target="../tags/tag1003.xml"/><Relationship Id="rId11" Type="http://schemas.openxmlformats.org/officeDocument/2006/relationships/tags" Target="../tags/tag1004.xml"/><Relationship Id="rId12" Type="http://schemas.openxmlformats.org/officeDocument/2006/relationships/tags" Target="../tags/tag1005.xml"/><Relationship Id="rId13" Type="http://schemas.openxmlformats.org/officeDocument/2006/relationships/tags" Target="../tags/tag1006.xml"/><Relationship Id="rId14" Type="http://schemas.openxmlformats.org/officeDocument/2006/relationships/tags" Target="../tags/tag1007.xml"/><Relationship Id="rId15" Type="http://schemas.openxmlformats.org/officeDocument/2006/relationships/tags" Target="../tags/tag1008.xml"/><Relationship Id="rId16" Type="http://schemas.openxmlformats.org/officeDocument/2006/relationships/tags" Target="../tags/tag1009.xml"/><Relationship Id="rId17"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1010.xml"/><Relationship Id="rId2" Type="http://schemas.openxmlformats.org/officeDocument/2006/relationships/tags" Target="../tags/tag1011.xml"/><Relationship Id="rId3" Type="http://schemas.openxmlformats.org/officeDocument/2006/relationships/tags" Target="../tags/tag1012.xml"/><Relationship Id="rId4" Type="http://schemas.openxmlformats.org/officeDocument/2006/relationships/tags" Target="../tags/tag1013.xml"/><Relationship Id="rId5" Type="http://schemas.openxmlformats.org/officeDocument/2006/relationships/tags" Target="../tags/tag1014.xml"/><Relationship Id="rId6" Type="http://schemas.openxmlformats.org/officeDocument/2006/relationships/tags" Target="../tags/tag1015.xml"/><Relationship Id="rId7" Type="http://schemas.openxmlformats.org/officeDocument/2006/relationships/tags" Target="../tags/tag1016.xml"/><Relationship Id="rId8" Type="http://schemas.openxmlformats.org/officeDocument/2006/relationships/tags" Target="../tags/tag1017.xml"/><Relationship Id="rId9" Type="http://schemas.openxmlformats.org/officeDocument/2006/relationships/tags" Target="../tags/tag1018.xml"/><Relationship Id="rId10" Type="http://schemas.openxmlformats.org/officeDocument/2006/relationships/tags" Target="../tags/tag1019.xml"/><Relationship Id="rId11" Type="http://schemas.openxmlformats.org/officeDocument/2006/relationships/tags" Target="../tags/tag1020.xml"/><Relationship Id="rId12" Type="http://schemas.openxmlformats.org/officeDocument/2006/relationships/tags" Target="../tags/tag1021.xml"/><Relationship Id="rId13" Type="http://schemas.openxmlformats.org/officeDocument/2006/relationships/tags" Target="../tags/tag1022.xml"/><Relationship Id="rId14" Type="http://schemas.openxmlformats.org/officeDocument/2006/relationships/tags" Target="../tags/tag1023.xml"/><Relationship Id="rId15" Type="http://schemas.openxmlformats.org/officeDocument/2006/relationships/tags" Target="../tags/tag1024.xml"/><Relationship Id="rId16" Type="http://schemas.openxmlformats.org/officeDocument/2006/relationships/tags" Target="../tags/tag1025.xml"/><Relationship Id="rId17" Type="http://schemas.openxmlformats.org/officeDocument/2006/relationships/tags" Target="../tags/tag1026.xml"/><Relationship Id="rId18" Type="http://schemas.openxmlformats.org/officeDocument/2006/relationships/tags" Target="../tags/tag1027.xml"/><Relationship Id="rId19" Type="http://schemas.openxmlformats.org/officeDocument/2006/relationships/tags" Target="../tags/tag1028.xml"/><Relationship Id="rId20" Type="http://schemas.openxmlformats.org/officeDocument/2006/relationships/tags" Target="../tags/tag1029.xml"/><Relationship Id="rId21" Type="http://schemas.openxmlformats.org/officeDocument/2006/relationships/tags" Target="../tags/tag1030.xml"/><Relationship Id="rId22" Type="http://schemas.openxmlformats.org/officeDocument/2006/relationships/tags" Target="../tags/tag1031.xml"/><Relationship Id="rId23" Type="http://schemas.openxmlformats.org/officeDocument/2006/relationships/tags" Target="../tags/tag1032.xml"/><Relationship Id="rId24" Type="http://schemas.openxmlformats.org/officeDocument/2006/relationships/tags" Target="../tags/tag1033.xml"/><Relationship Id="rId25" Type="http://schemas.openxmlformats.org/officeDocument/2006/relationships/tags" Target="../tags/tag1034.xml"/><Relationship Id="rId26" Type="http://schemas.openxmlformats.org/officeDocument/2006/relationships/tags" Target="../tags/tag1035.xml"/><Relationship Id="rId27" Type="http://schemas.openxmlformats.org/officeDocument/2006/relationships/tags" Target="../tags/tag1036.xml"/><Relationship Id="rId28" Type="http://schemas.openxmlformats.org/officeDocument/2006/relationships/tags" Target="../tags/tag1037.xml"/><Relationship Id="rId29" Type="http://schemas.openxmlformats.org/officeDocument/2006/relationships/tags" Target="../tags/tag1038.xml"/><Relationship Id="rId30"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1039.xml"/><Relationship Id="rId2" Type="http://schemas.openxmlformats.org/officeDocument/2006/relationships/tags" Target="../tags/tag1040.xml"/><Relationship Id="rId3" Type="http://schemas.openxmlformats.org/officeDocument/2006/relationships/tags" Target="../tags/tag104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大数据行业工作总结及工作展望2024</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大数据行业工作总结</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大数据技术应用和案例分析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大数据行业人才培养和团队建设</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大数据行业法规政策和标准制定</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大数据行业的社会责任和伦理问题探讨</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大数据行业工作总结</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内容占位符 1"/>
          <p:cNvSpPr>
            <a:spLocks noGrp="1"/>
          </p:cNvSpPr>
          <p:nvPr>
            <p:ph idx="45"/>
          </p:nvPr>
        </p:nvSpPr>
        <p:spPr/>
        <p:txBody>
          <a:bodyPr>
            <a:normAutofit fontScale="80000"/>
          </a:bodyPr>
          <a:p>
            <a:r>
              <a:rPr altLang="en-US" lang="zh-CN"/>
              <a:t>大数据行业定义、分类和特点</a:t>
            </a:r>
            <a:endParaRPr altLang="en-US" lang="zh-CN"/>
          </a:p>
          <a:p>
            <a:r>
              <a:rPr altLang="en-US" lang="zh-CN"/>
              <a:t>行业发展历程：从起步到成熟</a:t>
            </a:r>
            <a:endParaRPr altLang="en-US" lang="zh-CN"/>
          </a:p>
          <a:p>
            <a:r>
              <a:rPr altLang="en-US" lang="zh-CN"/>
              <a:t>行业市场规模和增长趋势</a:t>
            </a:r>
            <a:endParaRPr altLang="en-US" lang="zh-CN"/>
          </a:p>
          <a:p>
            <a:r>
              <a:rPr altLang="en-US" lang="zh-CN"/>
              <a:t>行业主要问题和挑战  以下是用户提供的信息和标题： 我正在写一份主题为“大数据行业工作总结及工作展望2024”的PPT,现在准备介绍“大数据行业工作展望2024”,请帮我生成“未来发展趋势和展望”为标题的内容 未来发展趋势和展望</a:t>
            </a:r>
            <a:endParaRPr altLang="en-US" lang="zh-CN"/>
          </a:p>
          <a:p>
            <a:pPr lvl="1"/>
            <a:r>
              <a:rPr altLang="en-US" lang="zh-CN"/>
              <a:t>以下是用户提供的信息和标题：</a:t>
            </a:r>
            <a:endParaRPr altLang="en-US" lang="zh-CN"/>
          </a:p>
          <a:p>
            <a:pPr lvl="1"/>
            <a:r>
              <a:rPr altLang="en-US" lang="zh-CN"/>
              <a:t>我正在写一份主题为“大数据行业工作总结及工作展望2024”的PPT,现在准备介绍“大数据行业工作展望2024”,请帮我生成“未来发展趋势和展望”为标题的内容</a:t>
            </a:r>
            <a:endParaRPr altLang="en-US" lang="zh-CN"/>
          </a:p>
          <a:p>
            <a:pPr lvl="1"/>
            <a:r>
              <a:rPr altLang="en-US" lang="zh-CN"/>
              <a:t>未来发展趋势和展望</a:t>
            </a:r>
            <a:endParaRPr altLang="en-US" lang="zh-CN"/>
          </a:p>
          <a:p>
            <a:r>
              <a:rPr altLang="en-US" lang="zh-CN"/>
              <a:t>人工智能与大数据的融合发展</a:t>
            </a:r>
            <a:endParaRPr altLang="en-US" lang="zh-CN"/>
          </a:p>
          <a:p>
            <a:r>
              <a:rPr altLang="en-US" lang="zh-CN"/>
              <a:t>云计算、边缘计算等技术的推动作用</a:t>
            </a:r>
            <a:endParaRPr altLang="en-US" lang="zh-CN"/>
          </a:p>
          <a:p>
            <a:r>
              <a:rPr altLang="en-US" lang="zh-CN"/>
              <a:t>行业应用领域的拓展和创新</a:t>
            </a:r>
            <a:endParaRPr altLang="en-US" lang="zh-CN"/>
          </a:p>
          <a:p>
            <a:r>
              <a:rPr altLang="en-US" lang="zh-CN"/>
              <a:t>政策法规对行业发展的影响和机遇</a:t>
            </a:r>
            <a:endParaRPr altLang="en-US" lang="zh-CN"/>
          </a:p>
        </p:txBody>
      </p:sp>
      <p:sp>
        <p:nvSpPr>
          <p:cNvPr id="1051752" name="标题 2"/>
          <p:cNvSpPr>
            <a:spLocks noGrp="1"/>
          </p:cNvSpPr>
          <p:nvPr>
            <p:ph type="title" idx="44"/>
          </p:nvPr>
        </p:nvSpPr>
        <p:spPr/>
        <p:txBody>
          <a:bodyPr/>
          <a:p>
            <a:r>
              <a:rPr altLang="en-US" lang="zh-CN"/>
              <a:t>行业概况和发展历程</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38" name="标题 2"/>
          <p:cNvSpPr>
            <a:spLocks noGrp="1"/>
          </p:cNvSpPr>
          <p:nvPr>
            <p:ph type="title" idx="44"/>
          </p:nvPr>
        </p:nvSpPr>
        <p:spPr/>
        <p:txBody>
          <a:bodyPr/>
          <a:p>
            <a:r>
              <a:rPr altLang="en-US" lang="zh-CN"/>
              <a:t>主要工作内容和成果</a:t>
            </a:r>
            <a:endParaRPr altLang="en-US" lang="zh-CN"/>
          </a:p>
        </p:txBody>
      </p:sp>
      <p:sp>
        <p:nvSpPr>
          <p:cNvPr id="1052040" name="矩形 31"/>
          <p:cNvSpPr/>
          <p:nvPr>
            <p:custDataLst>
              <p:tags r:id="rId1"/>
            </p:custDataLst>
          </p:nvPr>
        </p:nvSpPr>
        <p:spPr>
          <a:xfrm>
            <a:off x="3844518" y="1490400"/>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负责大数据平台的搭建和优化</a:t>
            </a:r>
            <a:endParaRPr altLang="en-US" dirty="0" sz="1200" lang="zh-CN" spc="150">
              <a:solidFill>
                <a:schemeClr val="tx1">
                  <a:lumMod val="65000"/>
                  <a:lumOff val="35000"/>
                </a:schemeClr>
              </a:solidFill>
              <a:latin typeface="+mn-ea"/>
              <a:sym typeface="+mn-ea"/>
            </a:endParaRPr>
          </a:p>
        </p:txBody>
      </p:sp>
      <p:sp>
        <p:nvSpPr>
          <p:cNvPr id="1052042" name="矩形 4"/>
          <p:cNvSpPr/>
          <p:nvPr>
            <p:custDataLst>
              <p:tags r:id="rId2"/>
            </p:custDataLst>
          </p:nvPr>
        </p:nvSpPr>
        <p:spPr>
          <a:xfrm>
            <a:off x="3844518" y="2303526"/>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完成数据采集、清洗、分析和挖掘等工作</a:t>
            </a:r>
            <a:endParaRPr altLang="en-US" dirty="0" sz="1200" lang="zh-CN" spc="150">
              <a:solidFill>
                <a:schemeClr val="tx1">
                  <a:lumMod val="65000"/>
                  <a:lumOff val="35000"/>
                </a:schemeClr>
              </a:solidFill>
              <a:latin typeface="+mn-ea"/>
              <a:sym typeface="+mn-ea"/>
            </a:endParaRPr>
          </a:p>
        </p:txBody>
      </p:sp>
      <p:sp>
        <p:nvSpPr>
          <p:cNvPr id="1052044" name="矩形 5"/>
          <p:cNvSpPr/>
          <p:nvPr>
            <p:custDataLst>
              <p:tags r:id="rId3"/>
            </p:custDataLst>
          </p:nvPr>
        </p:nvSpPr>
        <p:spPr>
          <a:xfrm>
            <a:off x="3844518" y="3116653"/>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参与大数据应用项目的开发和实施</a:t>
            </a:r>
            <a:endParaRPr altLang="en-US" dirty="0" sz="1200" lang="zh-CN" spc="150">
              <a:solidFill>
                <a:schemeClr val="tx1">
                  <a:lumMod val="65000"/>
                  <a:lumOff val="35000"/>
                </a:schemeClr>
              </a:solidFill>
              <a:latin typeface="+mn-ea"/>
              <a:sym typeface="+mn-ea"/>
            </a:endParaRPr>
          </a:p>
        </p:txBody>
      </p:sp>
      <p:sp>
        <p:nvSpPr>
          <p:cNvPr id="1052046" name="矩形 7"/>
          <p:cNvSpPr/>
          <p:nvPr>
            <p:custDataLst>
              <p:tags r:id="rId4"/>
            </p:custDataLst>
          </p:nvPr>
        </p:nvSpPr>
        <p:spPr>
          <a:xfrm>
            <a:off x="3844518" y="3929779"/>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推动大数据技术在业务场景中的应用</a:t>
            </a:r>
            <a:endParaRPr altLang="en-US" dirty="0" sz="1200" lang="zh-CN" spc="150">
              <a:solidFill>
                <a:schemeClr val="tx1">
                  <a:lumMod val="65000"/>
                  <a:lumOff val="35000"/>
                </a:schemeClr>
              </a:solidFill>
              <a:latin typeface="+mn-ea"/>
              <a:sym typeface="+mn-ea"/>
            </a:endParaRPr>
          </a:p>
        </p:txBody>
      </p:sp>
      <p:sp>
        <p:nvSpPr>
          <p:cNvPr id="1052048" name="矩形 3"/>
          <p:cNvSpPr/>
          <p:nvPr>
            <p:custDataLst>
              <p:tags r:id="rId5"/>
            </p:custDataLst>
          </p:nvPr>
        </p:nvSpPr>
        <p:spPr>
          <a:xfrm>
            <a:off x="3844518" y="4742905"/>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取得了显著的数据效果和业务价值</a:t>
            </a:r>
            <a:endParaRPr altLang="en-US" dirty="0" sz="1200" lang="zh-CN" spc="150">
              <a:solidFill>
                <a:schemeClr val="tx1">
                  <a:lumMod val="65000"/>
                  <a:lumOff val="35000"/>
                </a:schemeClr>
              </a:solidFill>
              <a:latin typeface="+mn-ea"/>
              <a:sym typeface="+mn-ea"/>
            </a:endParaRPr>
          </a:p>
        </p:txBody>
      </p:sp>
      <p:sp>
        <p:nvSpPr>
          <p:cNvPr id="1052050" name="矩形 6"/>
          <p:cNvSpPr/>
          <p:nvPr>
            <p:custDataLst>
              <p:tags r:id="rId6"/>
            </p:custDataLst>
          </p:nvPr>
        </p:nvSpPr>
        <p:spPr>
          <a:xfrm>
            <a:off x="3844518" y="5556032"/>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积累了丰富的大数据工作经验和技能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36" name="标题 2"/>
          <p:cNvSpPr>
            <a:spLocks noGrp="1"/>
          </p:cNvSpPr>
          <p:nvPr>
            <p:ph type="title" idx="44"/>
          </p:nvPr>
        </p:nvSpPr>
        <p:spPr/>
        <p:txBody>
          <a:bodyPr/>
          <a:p>
            <a:r>
              <a:rPr altLang="en-US" lang="zh-CN"/>
              <a:t>面临的挑战和解决方案</a:t>
            </a:r>
            <a:endParaRPr altLang="en-US" lang="zh-CN"/>
          </a:p>
        </p:txBody>
      </p:sp>
      <p:sp>
        <p:nvSpPr>
          <p:cNvPr id="105233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4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4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4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4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4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5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5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5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数据清洗与整合</a:t>
            </a:r>
            <a:endParaRPr altLang="en-US" dirty="0" sz="2400" lang="zh-CN">
              <a:latin typeface="+mn-ea"/>
              <a:ea typeface="+mn-ea"/>
            </a:endParaRPr>
          </a:p>
        </p:txBody>
      </p:sp>
      <p:sp>
        <p:nvSpPr>
          <p:cNvPr id="105235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人才短缺与培养</a:t>
            </a:r>
            <a:endParaRPr altLang="en-US" dirty="0" sz="2400" lang="zh-CN">
              <a:latin typeface="+mn-ea"/>
              <a:ea typeface="+mn-ea"/>
            </a:endParaRPr>
          </a:p>
        </p:txBody>
      </p:sp>
      <p:sp>
        <p:nvSpPr>
          <p:cNvPr id="105235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数据安全与隐私保护</a:t>
            </a:r>
            <a:endParaRPr altLang="en-US" dirty="0" sz="2400" lang="zh-CN">
              <a:latin typeface="+mn-ea"/>
              <a:ea typeface="+mn-ea"/>
            </a:endParaRPr>
          </a:p>
        </p:txBody>
      </p:sp>
      <p:sp>
        <p:nvSpPr>
          <p:cNvPr id="105236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高性能计算与存储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46" name="标题 2"/>
          <p:cNvSpPr>
            <a:spLocks noGrp="1"/>
          </p:cNvSpPr>
          <p:nvPr>
            <p:ph type="title" idx="44"/>
          </p:nvPr>
        </p:nvSpPr>
        <p:spPr/>
        <p:txBody>
          <a:bodyPr/>
          <a:p>
            <a:r>
              <a:rPr altLang="en-US" lang="zh-CN"/>
              <a:t>行业趋势和未来发展方向</a:t>
            </a:r>
            <a:endParaRPr altLang="en-US" lang="zh-CN"/>
          </a:p>
        </p:txBody>
      </p:sp>
      <p:sp>
        <p:nvSpPr>
          <p:cNvPr id="105264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5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5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行业趋势：大数据行业的发展历程和现状，以及未来的发展趋势和前景</a:t>
            </a:r>
            <a:endParaRPr altLang="en-US" dirty="0" sz="2000" lang="zh-CN" spc="150">
              <a:solidFill>
                <a:schemeClr val="tx1">
                  <a:lumMod val="85000"/>
                  <a:lumOff val="15000"/>
                </a:schemeClr>
              </a:solidFill>
              <a:latin typeface="+mn-ea"/>
              <a:sym typeface="+mn-ea"/>
            </a:endParaRPr>
          </a:p>
        </p:txBody>
      </p:sp>
      <p:sp>
        <p:nvSpPr>
          <p:cNvPr id="105265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5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5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未来发展方向：大数据行业未来的发展方向和重点，包括技术创新、应用拓展、人才培养等方面</a:t>
            </a:r>
            <a:endParaRPr altLang="en-US" dirty="0" sz="2000" lang="zh-CN" spc="150">
              <a:solidFill>
                <a:schemeClr val="tx1">
                  <a:lumMod val="85000"/>
                  <a:lumOff val="15000"/>
                </a:schemeClr>
              </a:solidFill>
              <a:latin typeface="+mn-ea"/>
              <a:sym typeface="+mn-ea"/>
            </a:endParaRPr>
          </a:p>
        </p:txBody>
      </p:sp>
      <p:sp>
        <p:nvSpPr>
          <p:cNvPr id="105266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6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6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行业挑战：大数据行业面临的主要挑战和问题，以及应对策略和解决方案</a:t>
            </a:r>
            <a:endParaRPr altLang="en-US" dirty="0" sz="2000" lang="zh-CN" spc="150">
              <a:solidFill>
                <a:schemeClr val="tx1">
                  <a:lumMod val="85000"/>
                  <a:lumOff val="15000"/>
                </a:schemeClr>
              </a:solidFill>
              <a:latin typeface="+mn-ea"/>
              <a:sym typeface="+mn-ea"/>
            </a:endParaRPr>
          </a:p>
        </p:txBody>
      </p:sp>
      <p:sp>
        <p:nvSpPr>
          <p:cNvPr id="105266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6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7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行业机遇：大数据行业的机遇和前景，以及如何把握机遇和实现可持续发展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2956" name="标题 1"/>
          <p:cNvSpPr>
            <a:spLocks noGrp="1"/>
          </p:cNvSpPr>
          <p:nvPr>
            <p:ph type="title" idx="2"/>
            <p:custDataLst>
              <p:tags r:id="rId1"/>
            </p:custDataLst>
          </p:nvPr>
        </p:nvSpPr>
        <p:spPr/>
        <p:txBody>
          <a:bodyPr/>
          <a:p>
            <a:r>
              <a:rPr altLang="en-US" lang="zh-CN"/>
              <a:t>大数据技术应用和案例分析</a:t>
            </a:r>
            <a:endParaRPr altLang="en-US" lang="zh-CN"/>
          </a:p>
        </p:txBody>
      </p:sp>
      <p:sp>
        <p:nvSpPr>
          <p:cNvPr id="1052958"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96" name="标题 2"/>
          <p:cNvSpPr>
            <a:spLocks noGrp="1"/>
          </p:cNvSpPr>
          <p:nvPr>
            <p:ph type="title" idx="44"/>
          </p:nvPr>
        </p:nvSpPr>
        <p:spPr/>
        <p:txBody>
          <a:bodyPr/>
          <a:p>
            <a:r>
              <a:rPr altLang="en-US" lang="zh-CN"/>
              <a:t>大数据技术的主要应用领域</a:t>
            </a:r>
            <a:endParaRPr altLang="en-US" lang="zh-CN"/>
          </a:p>
        </p:txBody>
      </p:sp>
      <p:sp>
        <p:nvSpPr>
          <p:cNvPr id="1053698"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00"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02"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04"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706"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08"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10"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12"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714"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16"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18"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政府公共管理：社会治理、城市规划、应急响应等方面</a:t>
            </a:r>
            <a:endParaRPr altLang="en-US" dirty="0" sz="2000" lang="zh-CN">
              <a:latin typeface="+mn-ea"/>
              <a:ea typeface="+mn-ea"/>
            </a:endParaRPr>
          </a:p>
        </p:txBody>
      </p:sp>
      <p:sp>
        <p:nvSpPr>
          <p:cNvPr id="1053720"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交通物流：智能交通、路线规划、物流优化等方面</a:t>
            </a:r>
            <a:endParaRPr altLang="en-US" dirty="0" sz="2000" lang="zh-CN">
              <a:latin typeface="+mn-ea"/>
              <a:ea typeface="+mn-ea"/>
            </a:endParaRPr>
          </a:p>
        </p:txBody>
      </p:sp>
      <p:sp>
        <p:nvSpPr>
          <p:cNvPr id="1053722"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零售行业：客户分析、精准营销、销售预测等方面</a:t>
            </a:r>
            <a:endParaRPr altLang="en-US" dirty="0" sz="2000" lang="zh-CN">
              <a:latin typeface="+mn-ea"/>
              <a:ea typeface="+mn-ea"/>
            </a:endParaRPr>
          </a:p>
        </p:txBody>
      </p:sp>
      <p:sp>
        <p:nvSpPr>
          <p:cNvPr id="1053724"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金融行业：信用评估、风险控制、投资决策等</a:t>
            </a:r>
            <a:endParaRPr altLang="en-US" dirty="0" sz="2000" lang="zh-CN">
              <a:latin typeface="+mn-ea"/>
              <a:ea typeface="+mn-ea"/>
            </a:endParaRPr>
          </a:p>
        </p:txBody>
      </p:sp>
      <p:sp>
        <p:nvSpPr>
          <p:cNvPr id="1053726"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医疗健康：疾病预测、个性化医疗、健康管理等方面</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12" name="标题 2"/>
          <p:cNvSpPr>
            <a:spLocks noGrp="1"/>
          </p:cNvSpPr>
          <p:nvPr>
            <p:ph type="title" idx="44"/>
          </p:nvPr>
        </p:nvSpPr>
        <p:spPr/>
        <p:txBody>
          <a:bodyPr/>
          <a:p>
            <a:r>
              <a:rPr altLang="en-US" lang="zh-CN"/>
              <a:t>成功案例和经验分享</a:t>
            </a:r>
            <a:endParaRPr altLang="en-US" lang="zh-CN"/>
          </a:p>
        </p:txBody>
      </p:sp>
      <p:sp>
        <p:nvSpPr>
          <p:cNvPr id="105401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01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01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案例一：某公司通过大数据技术提升营销效果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402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02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02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案例二：某医疗机构利用大数据优化患者服务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402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02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03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案例三：某金融机构利用大数据加强风险管理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403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03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03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经验分享：大数据技术应用的关键要素和成功因素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22" name="标题 2"/>
          <p:cNvSpPr>
            <a:spLocks noGrp="1"/>
          </p:cNvSpPr>
          <p:nvPr>
            <p:ph type="title" idx="44"/>
          </p:nvPr>
        </p:nvSpPr>
        <p:spPr/>
        <p:txBody>
          <a:bodyPr/>
          <a:p>
            <a:r>
              <a:rPr altLang="en-US" lang="zh-CN"/>
              <a:t>技术创新和未来发展趋势</a:t>
            </a:r>
            <a:endParaRPr altLang="en-US" lang="zh-CN"/>
          </a:p>
        </p:txBody>
      </p:sp>
      <p:sp>
        <p:nvSpPr>
          <p:cNvPr id="105432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32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32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33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33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案例分析：电商推荐系统、智能医疗、智能交通等</a:t>
            </a:r>
            <a:endParaRPr altLang="en-US" sz="1400" lang="zh-CN" spc="150">
              <a:solidFill>
                <a:schemeClr val="tx1"/>
              </a:solidFill>
              <a:effectLst/>
              <a:latin typeface="+mn-ea"/>
              <a:sym typeface="+mn-ea"/>
            </a:endParaRPr>
          </a:p>
        </p:txBody>
      </p:sp>
      <p:sp>
        <p:nvSpPr>
          <p:cNvPr id="105433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大数据技术应用：实时分析、数据挖掘、机器学习等</a:t>
            </a:r>
            <a:endParaRPr altLang="en-US" dirty="0" sz="1400" lang="zh-CN" spc="150">
              <a:solidFill>
                <a:schemeClr val="tx1"/>
              </a:solidFill>
              <a:effectLst/>
              <a:latin typeface="+mn-ea"/>
              <a:sym typeface="+mn-ea"/>
            </a:endParaRPr>
          </a:p>
        </p:txBody>
      </p:sp>
      <p:sp>
        <p:nvSpPr>
          <p:cNvPr id="105433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技术创新：数据存储、数据处理、数据安全等方面的技术突破</a:t>
            </a:r>
            <a:endParaRPr altLang="en-US" sz="1400" lang="zh-CN" spc="150">
              <a:solidFill>
                <a:schemeClr val="tx1"/>
              </a:solidFill>
              <a:effectLst/>
              <a:latin typeface="+mn-ea"/>
              <a:sym typeface="+mn-ea"/>
            </a:endParaRPr>
          </a:p>
        </p:txBody>
      </p:sp>
      <p:sp>
        <p:nvSpPr>
          <p:cNvPr id="105433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未来发展趋势：大数据与人工智能的融合、大数据在各行业的广泛应用等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624" name="标题 2"/>
          <p:cNvSpPr>
            <a:spLocks noGrp="1"/>
          </p:cNvSpPr>
          <p:nvPr>
            <p:ph type="title" idx="44"/>
          </p:nvPr>
        </p:nvSpPr>
        <p:spPr/>
        <p:txBody>
          <a:bodyPr/>
          <a:p>
            <a:r>
              <a:rPr altLang="en-US" lang="zh-CN"/>
              <a:t>案例分析和实践经验总结</a:t>
            </a:r>
            <a:endParaRPr altLang="en-US" lang="zh-CN"/>
          </a:p>
        </p:txBody>
      </p:sp>
      <p:sp>
        <p:nvSpPr>
          <p:cNvPr id="1054626"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28"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30"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500" lang="zh-CN" spc="150">
                <a:solidFill>
                  <a:srgbClr val="FFFFFF"/>
                </a:solidFill>
                <a:latin typeface="+mj-ea"/>
                <a:ea typeface="+mj-ea"/>
                <a:cs typeface="微软雅黑" panose="020B0503020204020204" pitchFamily="34" charset="-122"/>
                <a:sym typeface="+mn-lt"/>
              </a:rPr>
              <a:t>案例一：电商推荐系统</a:t>
            </a:r>
            <a:endParaRPr altLang="en-US" b="1" dirty="0" sz="3500" lang="zh-CN" spc="150">
              <a:solidFill>
                <a:srgbClr val="FFFFFF"/>
              </a:solidFill>
              <a:latin typeface="+mj-ea"/>
              <a:ea typeface="+mj-ea"/>
              <a:cs typeface="微软雅黑" panose="020B0503020204020204" pitchFamily="34" charset="-122"/>
              <a:sym typeface="+mn-lt"/>
            </a:endParaRPr>
          </a:p>
        </p:txBody>
      </p:sp>
      <p:sp>
        <p:nvSpPr>
          <p:cNvPr id="1054632"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34"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36"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500" lang="zh-CN" spc="150">
                <a:solidFill>
                  <a:srgbClr val="FFFFFF"/>
                </a:solidFill>
                <a:latin typeface="+mj-ea"/>
                <a:ea typeface="+mj-ea"/>
                <a:cs typeface="微软雅黑" panose="020B0503020204020204" pitchFamily="34" charset="-122"/>
                <a:sym typeface="+mn-lt"/>
              </a:rPr>
              <a:t>案例二：智能医疗系统</a:t>
            </a:r>
            <a:endParaRPr altLang="en-US" b="1" dirty="0" sz="3500" lang="zh-CN" spc="150">
              <a:solidFill>
                <a:srgbClr val="FFFFFF"/>
              </a:solidFill>
              <a:latin typeface="+mj-ea"/>
              <a:ea typeface="+mj-ea"/>
              <a:cs typeface="微软雅黑" panose="020B0503020204020204" pitchFamily="34" charset="-122"/>
              <a:sym typeface="+mn-lt"/>
            </a:endParaRPr>
          </a:p>
        </p:txBody>
      </p:sp>
      <p:sp>
        <p:nvSpPr>
          <p:cNvPr id="1054638"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40"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42"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500" lang="zh-CN" spc="150">
                <a:solidFill>
                  <a:srgbClr val="FFFFFF"/>
                </a:solidFill>
                <a:latin typeface="+mj-ea"/>
                <a:ea typeface="+mj-ea"/>
                <a:cs typeface="微软雅黑" panose="020B0503020204020204" pitchFamily="34" charset="-122"/>
                <a:sym typeface="+mn-lt"/>
              </a:rPr>
              <a:t>案例三：智能交通系统</a:t>
            </a:r>
            <a:endParaRPr altLang="en-US" b="1" dirty="0" sz="3500" lang="zh-CN" spc="150">
              <a:solidFill>
                <a:srgbClr val="FFFFFF"/>
              </a:solidFill>
              <a:latin typeface="+mj-ea"/>
              <a:ea typeface="+mj-ea"/>
              <a:cs typeface="微软雅黑" panose="020B0503020204020204" pitchFamily="34" charset="-122"/>
              <a:sym typeface="+mn-lt"/>
            </a:endParaRPr>
          </a:p>
        </p:txBody>
      </p:sp>
      <p:sp>
        <p:nvSpPr>
          <p:cNvPr id="1054644"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46"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48" name="TextBox 2"/>
          <p:cNvSpPr txBox="1"/>
          <p:nvPr>
            <p:custDataLst>
              <p:tags r:id="rId12"/>
            </p:custDataLst>
          </p:nvPr>
        </p:nvSpPr>
        <p:spPr>
          <a:xfrm>
            <a:off x="6843309" y="4301135"/>
            <a:ext cx="3597474" cy="1745263"/>
          </a:xfrm>
          <a:prstGeom prst="rect"/>
          <a:noFill/>
        </p:spPr>
        <p:txBody>
          <a:bodyPr anchor="ctr" anchorCtr="0" bIns="46990" rtlCol="0" wrap="square">
            <a:normAutofit fontScale="82273"/>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实践经验总结：大数据技术应用的优势和挑战</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4934" name="标题 1"/>
          <p:cNvSpPr>
            <a:spLocks noGrp="1"/>
          </p:cNvSpPr>
          <p:nvPr>
            <p:ph type="title" idx="2"/>
            <p:custDataLst>
              <p:tags r:id="rId1"/>
            </p:custDataLst>
          </p:nvPr>
        </p:nvSpPr>
        <p:spPr/>
        <p:txBody>
          <a:bodyPr/>
          <a:p>
            <a:r>
              <a:rPr altLang="en-US" lang="zh-CN"/>
              <a:t>大数据行业人才培养和团队建设</a:t>
            </a:r>
            <a:endParaRPr altLang="en-US" lang="zh-CN"/>
          </a:p>
        </p:txBody>
      </p:sp>
      <p:sp>
        <p:nvSpPr>
          <p:cNvPr id="1054936"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74" name="标题 2"/>
          <p:cNvSpPr>
            <a:spLocks noGrp="1"/>
          </p:cNvSpPr>
          <p:nvPr>
            <p:ph type="title" idx="44"/>
          </p:nvPr>
        </p:nvSpPr>
        <p:spPr/>
        <p:txBody>
          <a:bodyPr/>
          <a:p>
            <a:r>
              <a:rPr altLang="en-US" lang="zh-CN"/>
              <a:t>人才培养模式和课程体系建设</a:t>
            </a:r>
            <a:endParaRPr altLang="en-US" lang="zh-CN"/>
          </a:p>
        </p:txBody>
      </p:sp>
      <p:sp>
        <p:nvSpPr>
          <p:cNvPr id="105567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培养目标：培养具备大数据技术、分析能力、应用能力等多方面素质的人才</a:t>
            </a:r>
            <a:endParaRPr altLang="en-US" dirty="0" sz="1200" lang="zh-CN" spc="150">
              <a:solidFill>
                <a:schemeClr val="tx1">
                  <a:lumMod val="85000"/>
                  <a:lumOff val="15000"/>
                </a:schemeClr>
              </a:solidFill>
              <a:latin typeface="+mn-ea"/>
              <a:sym typeface="+mn-ea"/>
            </a:endParaRPr>
          </a:p>
        </p:txBody>
      </p:sp>
      <p:sp>
        <p:nvSpPr>
          <p:cNvPr id="105567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68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68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课程体系：包括大数据技术基础、数据分析、数据挖掘等方面的课程</a:t>
            </a:r>
            <a:endParaRPr altLang="en-US" dirty="0" sz="1200" lang="zh-CN" spc="150">
              <a:solidFill>
                <a:schemeClr val="tx1">
                  <a:lumMod val="85000"/>
                  <a:lumOff val="15000"/>
                </a:schemeClr>
              </a:solidFill>
              <a:latin typeface="+mn-ea"/>
              <a:sym typeface="+mn-ea"/>
            </a:endParaRPr>
          </a:p>
        </p:txBody>
      </p:sp>
      <p:sp>
        <p:nvSpPr>
          <p:cNvPr id="105568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68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68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实践环节：通过实验、项目等方式，提高学生的实践能力和应用能力</a:t>
            </a:r>
            <a:endParaRPr altLang="en-US" dirty="0" sz="1200" lang="zh-CN" spc="150">
              <a:solidFill>
                <a:schemeClr val="tx1">
                  <a:lumMod val="85000"/>
                  <a:lumOff val="15000"/>
                </a:schemeClr>
              </a:solidFill>
              <a:latin typeface="+mn-ea"/>
              <a:sym typeface="+mn-ea"/>
            </a:endParaRPr>
          </a:p>
        </p:txBody>
      </p:sp>
      <p:sp>
        <p:nvSpPr>
          <p:cNvPr id="105569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69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69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师资力量：建立一支具备丰富实践经验和教学能力的教师团队</a:t>
            </a:r>
            <a:endParaRPr altLang="en-US" dirty="0" sz="1200" lang="zh-CN" spc="150">
              <a:solidFill>
                <a:schemeClr val="tx1">
                  <a:lumMod val="85000"/>
                  <a:lumOff val="15000"/>
                </a:schemeClr>
              </a:solidFill>
              <a:latin typeface="+mn-ea"/>
              <a:sym typeface="+mn-ea"/>
            </a:endParaRPr>
          </a:p>
        </p:txBody>
      </p:sp>
      <p:sp>
        <p:nvSpPr>
          <p:cNvPr id="105569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69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5984" name="标题 2"/>
          <p:cNvSpPr>
            <a:spLocks noGrp="1"/>
          </p:cNvSpPr>
          <p:nvPr>
            <p:ph type="title" idx="44"/>
          </p:nvPr>
        </p:nvSpPr>
        <p:spPr/>
        <p:txBody>
          <a:bodyPr/>
          <a:p>
            <a:r>
              <a:rPr altLang="en-US" lang="zh-CN"/>
              <a:t>团队建设和协作经验分享</a:t>
            </a:r>
            <a:endParaRPr altLang="en-US" lang="zh-CN"/>
          </a:p>
        </p:txBody>
      </p:sp>
      <p:sp>
        <p:nvSpPr>
          <p:cNvPr id="105598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98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99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团队组建：选拔优秀人才，组建高效团队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99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99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99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协作机制：建立有效的沟通渠道，促进团队协作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99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00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00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培训与发展：提供专业培训，提升团队能力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00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00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00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团队文化：营造积极向上的团队氛围，增强凝聚力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294" name="标题 2"/>
          <p:cNvSpPr>
            <a:spLocks noGrp="1"/>
          </p:cNvSpPr>
          <p:nvPr>
            <p:ph type="title" idx="44"/>
          </p:nvPr>
        </p:nvSpPr>
        <p:spPr/>
        <p:txBody>
          <a:bodyPr/>
          <a:p>
            <a:r>
              <a:rPr altLang="en-US" lang="zh-CN"/>
              <a:t>人才选拔和激励机制探讨</a:t>
            </a:r>
            <a:endParaRPr altLang="en-US" lang="zh-CN"/>
          </a:p>
        </p:txBody>
      </p:sp>
      <p:sp>
        <p:nvSpPr>
          <p:cNvPr id="105629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29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630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人才选拔：建立科学的人才选拔机制，注重候选人的技能、经验和潜力</a:t>
            </a:r>
            <a:endParaRPr altLang="en-US" dirty="0" sz="2000" lang="zh-CN" spc="200">
              <a:solidFill>
                <a:schemeClr val="tx1">
                  <a:lumMod val="85000"/>
                  <a:lumOff val="15000"/>
                </a:schemeClr>
              </a:solidFill>
              <a:latin typeface="+mn-ea"/>
              <a:sym typeface="+mn-ea"/>
            </a:endParaRPr>
          </a:p>
        </p:txBody>
      </p:sp>
      <p:sp>
        <p:nvSpPr>
          <p:cNvPr id="105630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30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30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激励机制：设计合理的激励机制，包括薪酬、晋升、培训等方面，以激发员工的积极性和创造力</a:t>
            </a:r>
            <a:endParaRPr altLang="en-US" dirty="0" sz="2000" lang="zh-CN" spc="200">
              <a:solidFill>
                <a:schemeClr val="tx1">
                  <a:lumMod val="85000"/>
                  <a:lumOff val="15000"/>
                </a:schemeClr>
              </a:solidFill>
              <a:latin typeface="+mn-ea"/>
              <a:sym typeface="+mn-ea"/>
            </a:endParaRPr>
          </a:p>
        </p:txBody>
      </p:sp>
      <p:sp>
        <p:nvSpPr>
          <p:cNvPr id="105630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31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31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团队建设：加强团队建设，提高团队协作和沟通能力，营造良好的工作氛围</a:t>
            </a:r>
            <a:endParaRPr altLang="en-US" dirty="0" sz="2000" lang="zh-CN" spc="200">
              <a:solidFill>
                <a:schemeClr val="tx1">
                  <a:lumMod val="85000"/>
                  <a:lumOff val="15000"/>
                </a:schemeClr>
              </a:solidFill>
              <a:latin typeface="+mn-ea"/>
              <a:sym typeface="+mn-ea"/>
            </a:endParaRPr>
          </a:p>
        </p:txBody>
      </p:sp>
      <p:sp>
        <p:nvSpPr>
          <p:cNvPr id="105631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31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31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人才培养：重视人才培养，通过培训、实践等方式提高员工的专业技能和综合素质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604" name="标题 2"/>
          <p:cNvSpPr>
            <a:spLocks noGrp="1"/>
          </p:cNvSpPr>
          <p:nvPr>
            <p:ph type="title" idx="44"/>
          </p:nvPr>
        </p:nvSpPr>
        <p:spPr/>
        <p:txBody>
          <a:bodyPr/>
          <a:p>
            <a:r>
              <a:rPr altLang="en-US" lang="zh-CN"/>
              <a:t>未来人才培养和团队建设规划</a:t>
            </a:r>
            <a:endParaRPr altLang="en-US" lang="zh-CN"/>
          </a:p>
        </p:txBody>
      </p:sp>
      <p:sp>
        <p:nvSpPr>
          <p:cNvPr id="1056606"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608"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6610"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612"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6614"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616"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6618"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620"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6622"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624"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6626"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激励机制：建立合理的激励机制，激发团队成员的积极性和创造力</a:t>
            </a:r>
            <a:endParaRPr altLang="en-US" dirty="0" sz="2000" lang="zh-CN">
              <a:latin typeface="+mn-ea"/>
              <a:ea typeface="+mn-ea"/>
            </a:endParaRPr>
          </a:p>
        </p:txBody>
      </p:sp>
      <p:sp>
        <p:nvSpPr>
          <p:cNvPr id="1056628"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团队建设：建立高效协作、具备创新精神的团队，提高团队整体素质和效率</a:t>
            </a:r>
            <a:endParaRPr altLang="en-US" dirty="0" sz="2000" lang="zh-CN">
              <a:latin typeface="+mn-ea"/>
              <a:ea typeface="+mn-ea"/>
            </a:endParaRPr>
          </a:p>
        </p:txBody>
      </p:sp>
      <p:sp>
        <p:nvSpPr>
          <p:cNvPr id="1056630"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人才引进：积极引进具备大数据技术、分析能力、创新思维等多方面素质的人才，为团队注入新鲜血液</a:t>
            </a:r>
            <a:endParaRPr altLang="en-US" dirty="0" sz="2000" lang="zh-CN">
              <a:latin typeface="+mn-ea"/>
              <a:ea typeface="+mn-ea"/>
            </a:endParaRPr>
          </a:p>
        </p:txBody>
      </p:sp>
      <p:sp>
        <p:nvSpPr>
          <p:cNvPr id="1056632"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培养目标：培养具备大数据技术、分析能力、创新思维等多方面素质的人才</a:t>
            </a:r>
            <a:endParaRPr altLang="en-US" dirty="0" sz="2000" lang="zh-CN">
              <a:latin typeface="+mn-ea"/>
              <a:ea typeface="+mn-ea"/>
            </a:endParaRPr>
          </a:p>
        </p:txBody>
      </p:sp>
      <p:sp>
        <p:nvSpPr>
          <p:cNvPr id="1056634"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培训内容：包括大数据技术、数据分析、机器学习等方面的课程</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6920" name="标题 1"/>
          <p:cNvSpPr>
            <a:spLocks noGrp="1"/>
          </p:cNvSpPr>
          <p:nvPr>
            <p:ph type="title" idx="2"/>
            <p:custDataLst>
              <p:tags r:id="rId1"/>
            </p:custDataLst>
          </p:nvPr>
        </p:nvSpPr>
        <p:spPr/>
        <p:txBody>
          <a:bodyPr/>
          <a:p>
            <a:r>
              <a:rPr altLang="en-US" lang="zh-CN"/>
              <a:t>大数据行业法规政策和标准制定</a:t>
            </a:r>
            <a:endParaRPr altLang="en-US" lang="zh-CN"/>
          </a:p>
        </p:txBody>
      </p:sp>
      <p:sp>
        <p:nvSpPr>
          <p:cNvPr id="1056922"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660" name="标题 2"/>
          <p:cNvSpPr>
            <a:spLocks noGrp="1"/>
          </p:cNvSpPr>
          <p:nvPr>
            <p:ph type="title" idx="44"/>
          </p:nvPr>
        </p:nvSpPr>
        <p:spPr/>
        <p:txBody>
          <a:bodyPr/>
          <a:p>
            <a:r>
              <a:rPr altLang="en-US" lang="zh-CN"/>
              <a:t>法规政策和标准制定的重要性和意义</a:t>
            </a:r>
            <a:endParaRPr altLang="en-US" lang="zh-CN"/>
          </a:p>
        </p:txBody>
      </p:sp>
      <p:sp>
        <p:nvSpPr>
          <p:cNvPr id="105766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66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66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66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67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标准制定对大数据行业发展的推动作用</a:t>
            </a:r>
            <a:endParaRPr altLang="en-US" sz="1400" lang="zh-CN" spc="150">
              <a:solidFill>
                <a:schemeClr val="tx1"/>
              </a:solidFill>
              <a:effectLst/>
              <a:latin typeface="+mn-ea"/>
              <a:sym typeface="+mn-ea"/>
            </a:endParaRPr>
          </a:p>
        </p:txBody>
      </p:sp>
      <p:sp>
        <p:nvSpPr>
          <p:cNvPr id="105767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法规政策对大数据行业的规范和引导作用</a:t>
            </a:r>
            <a:endParaRPr altLang="en-US" dirty="0" sz="1400" lang="zh-CN" spc="150">
              <a:solidFill>
                <a:schemeClr val="tx1"/>
              </a:solidFill>
              <a:effectLst/>
              <a:latin typeface="+mn-ea"/>
              <a:sym typeface="+mn-ea"/>
            </a:endParaRPr>
          </a:p>
        </p:txBody>
      </p:sp>
      <p:sp>
        <p:nvSpPr>
          <p:cNvPr id="105767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法规政策和标准制定对大数据行业的影响和作用</a:t>
            </a:r>
            <a:endParaRPr altLang="en-US" sz="1400" lang="zh-CN" spc="150">
              <a:solidFill>
                <a:schemeClr val="tx1"/>
              </a:solidFill>
              <a:effectLst/>
              <a:latin typeface="+mn-ea"/>
              <a:sym typeface="+mn-ea"/>
            </a:endParaRPr>
          </a:p>
        </p:txBody>
      </p:sp>
      <p:sp>
        <p:nvSpPr>
          <p:cNvPr id="105767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法规政策和标准制定的重要性和意义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7962" name="标题 2"/>
          <p:cNvSpPr>
            <a:spLocks noGrp="1"/>
          </p:cNvSpPr>
          <p:nvPr>
            <p:ph type="title" idx="44"/>
          </p:nvPr>
        </p:nvSpPr>
        <p:spPr/>
        <p:txBody>
          <a:bodyPr/>
          <a:p>
            <a:r>
              <a:rPr altLang="en-US" lang="zh-CN"/>
              <a:t>国内外法规政策和标准制定现状及比较分析</a:t>
            </a:r>
            <a:endParaRPr altLang="en-US" lang="zh-CN"/>
          </a:p>
        </p:txBody>
      </p:sp>
      <p:sp>
        <p:nvSpPr>
          <p:cNvPr id="1057964" name="正文"/>
          <p:cNvSpPr txBox="1"/>
          <p:nvPr>
            <p:custDataLst>
              <p:tags r:id="rId1"/>
            </p:custDataLst>
          </p:nvPr>
        </p:nvSpPr>
        <p:spPr>
          <a:xfrm>
            <a:off x="2821134" y="2000074"/>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 政策法规不断完善，为大数据行业发展提供有力保障</a:t>
            </a:r>
            <a:endParaRPr altLang="en-US" dirty="0" sz="11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 标准化工作逐步推进，制定了一系列与大数据相关的标准</a:t>
            </a:r>
            <a:endParaRPr altLang="en-US" dirty="0" sz="1100" lang="zh-CN" spc="150">
              <a:solidFill>
                <a:schemeClr val="tx1">
                  <a:lumMod val="65000"/>
                  <a:lumOff val="35000"/>
                </a:schemeClr>
              </a:solidFill>
              <a:latin typeface="+mn-ea"/>
              <a:sym typeface="+mn-ea"/>
            </a:endParaRPr>
          </a:p>
        </p:txBody>
      </p:sp>
      <p:sp>
        <p:nvSpPr>
          <p:cNvPr id="1057966" name="标题"/>
          <p:cNvSpPr txBox="1"/>
          <p:nvPr>
            <p:custDataLst>
              <p:tags r:id="rId2"/>
            </p:custDataLst>
          </p:nvPr>
        </p:nvSpPr>
        <p:spPr>
          <a:xfrm>
            <a:off x="2821807" y="1490400"/>
            <a:ext cx="6543059" cy="444740"/>
          </a:xfrm>
          <a:prstGeom prst="rect"/>
          <a:noFill/>
        </p:spPr>
        <p:txBody>
          <a:bodyPr anchor="b" bIns="0" lIns="0" rIns="0" rtlCol="0" tIns="0" wrap="square">
            <a:normAutofit/>
          </a:bodyPr>
          <a:p>
            <a:r>
              <a:rPr altLang="en-US" b="1" dirty="0" sz="1000" lang="zh-CN" spc="300">
                <a:solidFill>
                  <a:schemeClr val="tx1">
                    <a:lumMod val="85000"/>
                    <a:lumOff val="15000"/>
                  </a:schemeClr>
                </a:solidFill>
                <a:latin typeface="+mj-ea"/>
                <a:ea typeface="+mj-ea"/>
              </a:rPr>
              <a:t>国内法规政策和标准制定现状： * 政策法规不断完善，为大数据行业发展提供有力保障 * 标准化工作逐步推进，制定了一系列与大数据相关的标准 </a:t>
            </a:r>
            <a:endParaRPr altLang="en-US" b="1" dirty="0" sz="1000" lang="zh-CN" spc="300">
              <a:solidFill>
                <a:schemeClr val="tx1">
                  <a:lumMod val="85000"/>
                  <a:lumOff val="15000"/>
                </a:schemeClr>
              </a:solidFill>
              <a:latin typeface="+mj-ea"/>
              <a:ea typeface="+mj-ea"/>
            </a:endParaRPr>
          </a:p>
        </p:txBody>
      </p:sp>
      <p:sp>
        <p:nvSpPr>
          <p:cNvPr id="1057968" name="标题"/>
          <p:cNvSpPr txBox="1"/>
          <p:nvPr>
            <p:custDataLst>
              <p:tags r:id="rId3"/>
            </p:custDataLst>
          </p:nvPr>
        </p:nvSpPr>
        <p:spPr>
          <a:xfrm>
            <a:off x="2821807" y="5142840"/>
            <a:ext cx="6543059" cy="444740"/>
          </a:xfrm>
          <a:prstGeom prst="rect"/>
          <a:noFill/>
        </p:spPr>
        <p:txBody>
          <a:bodyPr anchor="b" bIns="0" lIns="0" rIns="0" rtlCol="0" tIns="0" wrap="square">
            <a:normAutofit lnSpcReduction="10000"/>
          </a:bodyPr>
          <a:p>
            <a:r>
              <a:rPr altLang="en-US" b="1" dirty="0" sz="1000" lang="zh-CN" spc="300">
                <a:solidFill>
                  <a:schemeClr val="tx1">
                    <a:lumMod val="85000"/>
                    <a:lumOff val="15000"/>
                  </a:schemeClr>
                </a:solidFill>
                <a:latin typeface="+mj-ea"/>
                <a:ea typeface="+mj-ea"/>
              </a:rPr>
              <a:t>未来展望： * 国内外将继续加强大数据领域的法规政策和标准制定工作，为行业发展提供更加有力的保障 * 大数据行业将更加注重安全和隐私保护，推动相关法规和标准的不断完善</a:t>
            </a:r>
            <a:endParaRPr altLang="en-US" b="1" dirty="0" sz="1000" lang="zh-CN" spc="300">
              <a:solidFill>
                <a:schemeClr val="tx1">
                  <a:lumMod val="85000"/>
                  <a:lumOff val="15000"/>
                </a:schemeClr>
              </a:solidFill>
              <a:latin typeface="+mj-ea"/>
              <a:ea typeface="+mj-ea"/>
            </a:endParaRPr>
          </a:p>
        </p:txBody>
      </p:sp>
      <p:sp>
        <p:nvSpPr>
          <p:cNvPr id="1057970" name="正文"/>
          <p:cNvSpPr txBox="1"/>
          <p:nvPr>
            <p:custDataLst>
              <p:tags r:id="rId4"/>
            </p:custDataLst>
          </p:nvPr>
        </p:nvSpPr>
        <p:spPr>
          <a:xfrm>
            <a:off x="2821807" y="5652515"/>
            <a:ext cx="6543059" cy="596990"/>
          </a:xfrm>
          <a:prstGeom prst="rect"/>
          <a:noFill/>
        </p:spPr>
        <p:txBody>
          <a:bodyPr anchor="t" anchorCtr="0" bIns="0" lIns="0" rIns="0" rtlCol="0" tIns="0" wrap="square">
            <a:normAutofit fontScale="8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 国内外将继续加强大数据领域的法规政策和标准制定工作，为行业发展提供更加有力的保障</a:t>
            </a:r>
            <a:endParaRPr altLang="en-US" dirty="0" sz="14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 大数据行业将更加注重安全和隐私保护，推动相关法规和标准的不断完善</a:t>
            </a:r>
            <a:endParaRPr altLang="en-US" dirty="0" sz="1400" lang="zh-CN" spc="150">
              <a:solidFill>
                <a:schemeClr val="tx1">
                  <a:lumMod val="65000"/>
                  <a:lumOff val="35000"/>
                </a:schemeClr>
              </a:solidFill>
              <a:latin typeface="+mn-ea"/>
              <a:sym typeface="+mn-ea"/>
            </a:endParaRPr>
          </a:p>
        </p:txBody>
      </p:sp>
      <p:sp>
        <p:nvSpPr>
          <p:cNvPr id="1057972" name="正文"/>
          <p:cNvSpPr txBox="1"/>
          <p:nvPr>
            <p:custDataLst>
              <p:tags r:id="rId5"/>
            </p:custDataLst>
          </p:nvPr>
        </p:nvSpPr>
        <p:spPr>
          <a:xfrm>
            <a:off x="2821807" y="3217106"/>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 欧美等发达国家在大数据领域制定了较为完善的法规和标准体系</a:t>
            </a:r>
            <a:endParaRPr altLang="en-US" dirty="0" sz="11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 国际标准化组织（ISO）等国际机构也在积极推进大数据标准化工作</a:t>
            </a:r>
            <a:endParaRPr altLang="en-US" dirty="0" sz="1100" lang="zh-CN" spc="150">
              <a:solidFill>
                <a:schemeClr val="tx1">
                  <a:lumMod val="65000"/>
                  <a:lumOff val="35000"/>
                </a:schemeClr>
              </a:solidFill>
              <a:latin typeface="+mn-ea"/>
              <a:sym typeface="+mn-ea"/>
            </a:endParaRPr>
          </a:p>
        </p:txBody>
      </p:sp>
      <p:sp>
        <p:nvSpPr>
          <p:cNvPr id="1057974" name="标题"/>
          <p:cNvSpPr txBox="1"/>
          <p:nvPr>
            <p:custDataLst>
              <p:tags r:id="rId6"/>
            </p:custDataLst>
          </p:nvPr>
        </p:nvSpPr>
        <p:spPr>
          <a:xfrm>
            <a:off x="2822479" y="2708104"/>
            <a:ext cx="6543059" cy="444740"/>
          </a:xfrm>
          <a:prstGeom prst="rect"/>
          <a:noFill/>
        </p:spPr>
        <p:txBody>
          <a:bodyPr anchor="b" bIns="0" lIns="0" rIns="0" rtlCol="0" tIns="0" wrap="square">
            <a:normAutofit fontScale="50000"/>
          </a:bodyPr>
          <a:p>
            <a:r>
              <a:rPr altLang="en-US" b="1" dirty="0" sz="2000" lang="zh-CN" spc="300">
                <a:solidFill>
                  <a:schemeClr val="tx1">
                    <a:lumMod val="85000"/>
                    <a:lumOff val="15000"/>
                  </a:schemeClr>
                </a:solidFill>
                <a:latin typeface="+mj-ea"/>
                <a:ea typeface="+mj-ea"/>
              </a:rPr>
              <a:t>国外法规政策和标准制定现状： * 欧美等发达国家在大数据领域制定了较为完善的法规和标准体系 * 国际标准化组织（ISO）等国际机构也在积极推进大数据标准化工作 </a:t>
            </a:r>
            <a:endParaRPr altLang="en-US" b="1" dirty="0" sz="2000" lang="zh-CN" spc="300">
              <a:solidFill>
                <a:schemeClr val="tx1">
                  <a:lumMod val="85000"/>
                  <a:lumOff val="15000"/>
                </a:schemeClr>
              </a:solidFill>
              <a:latin typeface="+mj-ea"/>
              <a:ea typeface="+mj-ea"/>
            </a:endParaRPr>
          </a:p>
        </p:txBody>
      </p:sp>
      <p:sp>
        <p:nvSpPr>
          <p:cNvPr id="1057976" name="标题"/>
          <p:cNvSpPr txBox="1"/>
          <p:nvPr>
            <p:custDataLst>
              <p:tags r:id="rId7"/>
            </p:custDataLst>
          </p:nvPr>
        </p:nvSpPr>
        <p:spPr>
          <a:xfrm>
            <a:off x="2822479" y="3925136"/>
            <a:ext cx="6543059" cy="444740"/>
          </a:xfrm>
          <a:prstGeom prst="rect"/>
          <a:noFill/>
        </p:spPr>
        <p:txBody>
          <a:bodyPr anchor="b" bIns="0" lIns="0" rIns="0" rtlCol="0" tIns="0" wrap="square">
            <a:normAutofit fontScale="50000"/>
          </a:bodyPr>
          <a:p>
            <a:r>
              <a:rPr altLang="en-US" b="1" dirty="0" sz="2000" lang="zh-CN" spc="300">
                <a:solidFill>
                  <a:schemeClr val="tx1">
                    <a:lumMod val="85000"/>
                    <a:lumOff val="15000"/>
                  </a:schemeClr>
                </a:solidFill>
                <a:latin typeface="+mj-ea"/>
                <a:ea typeface="+mj-ea"/>
              </a:rPr>
              <a:t>比较分析： * 国内外在大数据法规政策和标准制定方面存在差异，但都在不断完善和推进 * 国内外在大数据安全和隐私保护方面存在差异，国内更加注重数据安全和隐私保护 </a:t>
            </a:r>
            <a:endParaRPr altLang="en-US" b="1" dirty="0" sz="2000" lang="zh-CN" spc="300">
              <a:solidFill>
                <a:schemeClr val="tx1">
                  <a:lumMod val="85000"/>
                  <a:lumOff val="15000"/>
                </a:schemeClr>
              </a:solidFill>
              <a:latin typeface="+mj-ea"/>
              <a:ea typeface="+mj-ea"/>
            </a:endParaRPr>
          </a:p>
        </p:txBody>
      </p:sp>
      <p:sp>
        <p:nvSpPr>
          <p:cNvPr id="1057978" name="正文"/>
          <p:cNvSpPr txBox="1"/>
          <p:nvPr>
            <p:custDataLst>
              <p:tags r:id="rId8"/>
            </p:custDataLst>
          </p:nvPr>
        </p:nvSpPr>
        <p:spPr>
          <a:xfrm>
            <a:off x="2821807" y="4434810"/>
            <a:ext cx="6543059" cy="596990"/>
          </a:xfrm>
          <a:prstGeom prst="rect"/>
          <a:noFill/>
        </p:spPr>
        <p:txBody>
          <a:bodyPr anchor="t" anchorCtr="0" bIns="0" lIns="0" rIns="0" rtlCol="0" tIns="0" wrap="square">
            <a:normAutofit fontScale="87143"/>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 国内外在大数据法规政策和标准制定方面存在差异，但都在不断完善和推进</a:t>
            </a:r>
            <a:endParaRPr altLang="en-US" dirty="0" sz="14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 国内外在大数据安全和隐私保护方面存在差异，国内更加注重数据安全和隐私保护</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264" name="标题 2"/>
          <p:cNvSpPr>
            <a:spLocks noGrp="1"/>
          </p:cNvSpPr>
          <p:nvPr>
            <p:ph type="title" idx="44"/>
          </p:nvPr>
        </p:nvSpPr>
        <p:spPr/>
        <p:txBody>
          <a:bodyPr/>
          <a:p>
            <a:r>
              <a:rPr altLang="en-US" lang="zh-CN"/>
              <a:t>法规政策和标准制定过程中面临的问题和挑战</a:t>
            </a:r>
            <a:endParaRPr altLang="en-US" lang="zh-CN"/>
          </a:p>
        </p:txBody>
      </p:sp>
      <p:sp>
        <p:nvSpPr>
          <p:cNvPr id="105826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6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7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7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法规政策执行力度不够：虽然大数据行业法规政策已经出台，但执行力度不够，存在一些违规行为和监管漏洞。</a:t>
            </a:r>
            <a:endParaRPr altLang="zh-CN" dirty="0" lang="en-US">
              <a:solidFill>
                <a:schemeClr val="dk1">
                  <a:lumMod val="80000"/>
                  <a:lumOff val="20000"/>
                </a:schemeClr>
              </a:solidFill>
              <a:latin typeface="+mn-ea"/>
              <a:sym typeface="+mn-ea"/>
            </a:endParaRPr>
          </a:p>
        </p:txBody>
      </p:sp>
      <p:sp>
        <p:nvSpPr>
          <p:cNvPr id="105827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7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7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8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法规政策与市场需求不匹配：大数据行业法规政策需要与市场需求相适应，但目前存在一些不匹配的情况，导致行业发展受到限制。</a:t>
            </a:r>
            <a:endParaRPr altLang="en-US" dirty="0" lang="zh-CN">
              <a:solidFill>
                <a:schemeClr val="dk1">
                  <a:lumMod val="80000"/>
                  <a:lumOff val="20000"/>
                </a:schemeClr>
              </a:solidFill>
              <a:latin typeface="+mn-ea"/>
              <a:sym typeface="+mn-ea"/>
            </a:endParaRPr>
          </a:p>
        </p:txBody>
      </p:sp>
      <p:sp>
        <p:nvSpPr>
          <p:cNvPr id="105828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8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8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8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标准制定缺乏统一规范：大数据行业标准制定缺乏统一规范，导致不同标准之间存在冲突和不一致性，给企业带来不便。</a:t>
            </a:r>
            <a:endParaRPr altLang="en-US" dirty="0" lang="zh-CN">
              <a:solidFill>
                <a:schemeClr val="dk1">
                  <a:lumMod val="80000"/>
                  <a:lumOff val="20000"/>
                </a:schemeClr>
              </a:solidFill>
              <a:latin typeface="+mn-ea"/>
              <a:sym typeface="+mn-ea"/>
            </a:endParaRPr>
          </a:p>
        </p:txBody>
      </p:sp>
      <p:sp>
        <p:nvSpPr>
          <p:cNvPr id="105829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9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9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29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法规政策和标准制定需要加强合作：大数据行业法规政策和标准制定需要政府、企业和社会各方面的合作，共同推动行业的发展。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582" name="标题 2"/>
          <p:cNvSpPr>
            <a:spLocks noGrp="1"/>
          </p:cNvSpPr>
          <p:nvPr>
            <p:ph type="title" idx="44"/>
          </p:nvPr>
        </p:nvSpPr>
        <p:spPr/>
        <p:txBody>
          <a:bodyPr/>
          <a:p>
            <a:r>
              <a:rPr altLang="en-US" lang="zh-CN"/>
              <a:t>未来法规政策和标准制定的发展趋势和建议</a:t>
            </a:r>
            <a:endParaRPr altLang="en-US" lang="zh-CN"/>
          </a:p>
        </p:txBody>
      </p:sp>
      <p:sp>
        <p:nvSpPr>
          <p:cNvPr id="105858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58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58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59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59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标准制定更加国际化：大数据行业标准制定将更加注重与国际接轨，推动全球范围内的数据共享和交流。</a:t>
            </a:r>
            <a:endParaRPr altLang="en-US" sz="1400" lang="zh-CN" spc="150">
              <a:solidFill>
                <a:schemeClr val="tx1"/>
              </a:solidFill>
              <a:effectLst/>
              <a:latin typeface="+mn-ea"/>
              <a:sym typeface="+mn-ea"/>
            </a:endParaRPr>
          </a:p>
        </p:txBody>
      </p:sp>
      <p:sp>
        <p:nvSpPr>
          <p:cNvPr id="105859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法规政策不断完善：随着大数据行业的快速发展，未来将有更多的法规政策出台，以规范行业秩序，保护用户隐私和数据安全。</a:t>
            </a:r>
            <a:endParaRPr altLang="en-US" dirty="0" sz="1400" lang="zh-CN" spc="150">
              <a:solidFill>
                <a:schemeClr val="tx1"/>
              </a:solidFill>
              <a:effectLst/>
              <a:latin typeface="+mn-ea"/>
              <a:sym typeface="+mn-ea"/>
            </a:endParaRPr>
          </a:p>
        </p:txBody>
      </p:sp>
      <p:sp>
        <p:nvSpPr>
          <p:cNvPr id="105859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强化数据安全保护：未来将更加注重数据安全保护，加强数据加密、访问控制等技术的研发和应用，确保数据安全。</a:t>
            </a:r>
            <a:endParaRPr altLang="en-US" sz="1400" lang="zh-CN" spc="150">
              <a:solidFill>
                <a:schemeClr val="tx1"/>
              </a:solidFill>
              <a:effectLst/>
              <a:latin typeface="+mn-ea"/>
              <a:sym typeface="+mn-ea"/>
            </a:endParaRPr>
          </a:p>
        </p:txBody>
      </p:sp>
      <p:sp>
        <p:nvSpPr>
          <p:cNvPr id="105859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推动行业自律发展：未来将更加注重行业自律发展，通过行业协会、联盟等形式，推动行业内的自我管理和自我约束。</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8884" name="标题 1"/>
          <p:cNvSpPr>
            <a:spLocks noGrp="1"/>
          </p:cNvSpPr>
          <p:nvPr>
            <p:ph type="title" idx="2"/>
            <p:custDataLst>
              <p:tags r:id="rId1"/>
            </p:custDataLst>
          </p:nvPr>
        </p:nvSpPr>
        <p:spPr/>
        <p:txBody>
          <a:bodyPr/>
          <a:p>
            <a:r>
              <a:rPr altLang="en-US" lang="zh-CN"/>
              <a:t>大数据行业的社会责任和伦理问题探讨</a:t>
            </a:r>
            <a:endParaRPr altLang="en-US" lang="zh-CN"/>
          </a:p>
        </p:txBody>
      </p:sp>
      <p:sp>
        <p:nvSpPr>
          <p:cNvPr id="1058886"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624" name="标题 2"/>
          <p:cNvSpPr>
            <a:spLocks noGrp="1"/>
          </p:cNvSpPr>
          <p:nvPr>
            <p:ph type="title" idx="44"/>
          </p:nvPr>
        </p:nvSpPr>
        <p:spPr/>
        <p:txBody>
          <a:bodyPr/>
          <a:p>
            <a:r>
              <a:rPr altLang="en-US" lang="zh-CN"/>
              <a:t>大数据行业的社会责任和伦理问题概述</a:t>
            </a:r>
            <a:endParaRPr altLang="en-US" lang="zh-CN"/>
          </a:p>
        </p:txBody>
      </p:sp>
      <p:sp>
        <p:nvSpPr>
          <p:cNvPr id="105962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62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963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63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963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63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963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64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964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挑战与应对：面对数据隐私、算法偏见、数据滥用等挑战，需要加强行业自律和监管，推动伦理准则的制定和实施，促进大数据行业的可持续发展。</a:t>
            </a:r>
            <a:endParaRPr altLang="en-US" dirty="0" sz="1900" lang="zh-CN">
              <a:latin typeface="+mn-ea"/>
              <a:ea typeface="+mn-ea"/>
            </a:endParaRPr>
          </a:p>
        </p:txBody>
      </p:sp>
      <p:sp>
        <p:nvSpPr>
          <p:cNvPr id="105964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未来展望：随着大数据技术的不断发展和应用，需要更加重视社会责任和伦理问题，加强跨学科合作和研究，推动大数据行业的健康发展，为人类社会的进步做出贡献。</a:t>
            </a:r>
            <a:endParaRPr altLang="en-US" dirty="0" sz="2400" lang="zh-CN">
              <a:latin typeface="+mn-ea"/>
              <a:ea typeface="+mn-ea"/>
            </a:endParaRPr>
          </a:p>
        </p:txBody>
      </p:sp>
      <p:sp>
        <p:nvSpPr>
          <p:cNvPr id="105964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社会责任：保护用户隐私和数据安全，推动数据共享和开放，促进社会公正和公平。</a:t>
            </a:r>
            <a:endParaRPr altLang="en-US" dirty="0" sz="1900" lang="zh-CN">
              <a:latin typeface="+mn-ea"/>
              <a:ea typeface="+mn-ea"/>
            </a:endParaRPr>
          </a:p>
        </p:txBody>
      </p:sp>
      <p:sp>
        <p:nvSpPr>
          <p:cNvPr id="105964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伦理问题：遵守道德规范和法律法规，尊重用户权益和隐私，避免滥用数据和算法，推动负责任的数据使用。</a:t>
            </a:r>
            <a:endParaRPr altLang="en-US" dirty="0" sz="19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9934" name="标题 2"/>
          <p:cNvSpPr>
            <a:spLocks noGrp="1"/>
          </p:cNvSpPr>
          <p:nvPr>
            <p:ph type="title" idx="44"/>
          </p:nvPr>
        </p:nvSpPr>
        <p:spPr/>
        <p:txBody>
          <a:bodyPr/>
          <a:p>
            <a:r>
              <a:rPr altLang="en-US" lang="zh-CN"/>
              <a:t>大数据安全和隐私保护措施探讨</a:t>
            </a:r>
            <a:endParaRPr altLang="en-US" lang="zh-CN"/>
          </a:p>
        </p:txBody>
      </p:sp>
      <p:sp>
        <p:nvSpPr>
          <p:cNvPr id="105993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93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94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94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94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94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94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95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95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95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95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95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96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96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96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96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96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97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97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大数据安全和隐私保护的重要性</a:t>
            </a:r>
            <a:endParaRPr altLang="en-US" dirty="0" sz="1200" lang="zh-CN" spc="150">
              <a:solidFill>
                <a:schemeClr val="tx1">
                  <a:lumMod val="65000"/>
                  <a:lumOff val="35000"/>
                </a:schemeClr>
              </a:solidFill>
              <a:latin typeface="+mn-ea"/>
              <a:sym typeface="+mn-ea"/>
            </a:endParaRPr>
          </a:p>
        </p:txBody>
      </p:sp>
      <p:sp>
        <p:nvSpPr>
          <p:cNvPr id="105997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大数据安全和隐私保护的未来展望</a:t>
            </a:r>
            <a:endParaRPr altLang="en-US" dirty="0" sz="1200" lang="zh-CN" spc="150">
              <a:solidFill>
                <a:schemeClr val="tx1">
                  <a:lumMod val="65000"/>
                  <a:lumOff val="35000"/>
                </a:schemeClr>
              </a:solidFill>
              <a:latin typeface="+mn-ea"/>
              <a:sym typeface="+mn-ea"/>
            </a:endParaRPr>
          </a:p>
        </p:txBody>
      </p:sp>
      <p:sp>
        <p:nvSpPr>
          <p:cNvPr id="105997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大数据安全和隐私保护的措施</a:t>
            </a:r>
            <a:endParaRPr altLang="en-US" dirty="0" sz="1200" lang="zh-CN" spc="150">
              <a:solidFill>
                <a:schemeClr val="tx1">
                  <a:lumMod val="65000"/>
                  <a:lumOff val="35000"/>
                </a:schemeClr>
              </a:solidFill>
              <a:latin typeface="+mn-ea"/>
              <a:sym typeface="+mn-ea"/>
            </a:endParaRPr>
          </a:p>
        </p:txBody>
      </p:sp>
      <p:sp>
        <p:nvSpPr>
          <p:cNvPr id="105997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大数据安全和隐私保护的挑战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264" name="标题 2"/>
          <p:cNvSpPr>
            <a:spLocks noGrp="1"/>
          </p:cNvSpPr>
          <p:nvPr>
            <p:ph type="title" idx="44"/>
          </p:nvPr>
        </p:nvSpPr>
        <p:spPr/>
        <p:txBody>
          <a:bodyPr/>
          <a:p>
            <a:r>
              <a:rPr altLang="en-US" lang="zh-CN"/>
              <a:t>大数据公正和透明原则的实践经验分享</a:t>
            </a:r>
            <a:endParaRPr altLang="en-US" lang="zh-CN"/>
          </a:p>
        </p:txBody>
      </p:sp>
      <p:sp>
        <p:nvSpPr>
          <p:cNvPr id="106026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公正性原则：确保数据收集、处理和使用过程中不偏不倚，不歧视任何一方</a:t>
            </a:r>
            <a:endParaRPr altLang="en-US" dirty="0" sz="1200" lang="zh-CN" spc="150">
              <a:solidFill>
                <a:schemeClr val="tx1">
                  <a:lumMod val="65000"/>
                  <a:lumOff val="35000"/>
                </a:schemeClr>
              </a:solidFill>
              <a:latin typeface="+mn-ea"/>
              <a:sym typeface="+mn-ea"/>
            </a:endParaRPr>
          </a:p>
        </p:txBody>
      </p:sp>
      <p:sp>
        <p:nvSpPr>
          <p:cNvPr id="106026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透明性原则：明确数据收集、处理和使用的方式和目的，及时公开相关信息，接受社会监督</a:t>
            </a:r>
            <a:endParaRPr altLang="en-US" dirty="0" sz="1200" lang="zh-CN" spc="150">
              <a:solidFill>
                <a:schemeClr val="tx1">
                  <a:lumMod val="65000"/>
                  <a:lumOff val="35000"/>
                </a:schemeClr>
              </a:solidFill>
              <a:latin typeface="+mn-ea"/>
              <a:sym typeface="+mn-ea"/>
            </a:endParaRPr>
          </a:p>
        </p:txBody>
      </p:sp>
      <p:sp>
        <p:nvSpPr>
          <p:cNvPr id="106027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实践经验分享：介绍企业在大数据公正和透明原则方面的实践经验，包括数据收集、处理和使用等方面的具体做法和成果</a:t>
            </a:r>
            <a:endParaRPr altLang="en-US" dirty="0" sz="1200" lang="zh-CN" spc="150">
              <a:solidFill>
                <a:schemeClr val="tx1">
                  <a:lumMod val="65000"/>
                  <a:lumOff val="35000"/>
                </a:schemeClr>
              </a:solidFill>
              <a:latin typeface="+mn-ea"/>
              <a:sym typeface="+mn-ea"/>
            </a:endParaRPr>
          </a:p>
        </p:txBody>
      </p:sp>
      <p:sp>
        <p:nvSpPr>
          <p:cNvPr id="106027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面临的挑战和应对策略：分析企业在大数据公正和透明原则方面面临的挑战，并提出相应的应对策略，包括加强内部管理、提高员工素质、加强外部合作等方面的措施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558" name="标题 2"/>
          <p:cNvSpPr>
            <a:spLocks noGrp="1"/>
          </p:cNvSpPr>
          <p:nvPr>
            <p:ph type="title" idx="44"/>
          </p:nvPr>
        </p:nvSpPr>
        <p:spPr/>
        <p:txBody>
          <a:bodyPr/>
          <a:p>
            <a:r>
              <a:rPr altLang="en-US" lang="zh-CN"/>
              <a:t>未来社会责任和伦理问题的挑战和发展方向</a:t>
            </a:r>
            <a:endParaRPr altLang="en-US" lang="zh-CN"/>
          </a:p>
        </p:txBody>
      </p:sp>
      <p:sp>
        <p:nvSpPr>
          <p:cNvPr id="106056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6056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社会责任和伦理问题的重要性：随着大数据技术的广泛应用，社会责任和伦理问题逐渐凸显，需要引起重视。</a:t>
            </a:r>
            <a:endParaRPr altLang="en-US" dirty="0" sz="1600" lang="zh-CN" spc="150">
              <a:solidFill>
                <a:schemeClr val="tx1">
                  <a:lumMod val="75000"/>
                  <a:lumOff val="25000"/>
                </a:schemeClr>
              </a:solidFill>
              <a:latin typeface="+mn-ea"/>
              <a:sym typeface="+mn-ea"/>
            </a:endParaRPr>
          </a:p>
        </p:txBody>
      </p:sp>
      <p:sp>
        <p:nvSpPr>
          <p:cNvPr id="106056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6056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6056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挑战：大数据技术可能带来的隐私泄露、数据安全等问题，需要解决技术、法律、伦理等多方面的挑战。</a:t>
            </a:r>
            <a:endParaRPr altLang="en-US" dirty="0" sz="1600" lang="zh-CN" spc="150">
              <a:solidFill>
                <a:schemeClr val="tx1">
                  <a:lumMod val="75000"/>
                  <a:lumOff val="25000"/>
                </a:schemeClr>
              </a:solidFill>
              <a:latin typeface="+mn-ea"/>
              <a:sym typeface="+mn-ea"/>
            </a:endParaRPr>
          </a:p>
        </p:txBody>
      </p:sp>
      <p:sp>
        <p:nvSpPr>
          <p:cNvPr id="106057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6057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6057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发展方向：推动大数据技术的可持续发展，需要加强技术研发、完善法律法规、提高公众意识等多方面的努力。</a:t>
            </a:r>
            <a:endParaRPr altLang="en-US" dirty="0" sz="1600" lang="zh-CN" spc="150">
              <a:solidFill>
                <a:schemeClr val="tx1">
                  <a:lumMod val="75000"/>
                  <a:lumOff val="25000"/>
                </a:schemeClr>
              </a:solidFill>
              <a:latin typeface="+mn-ea"/>
              <a:sym typeface="+mn-ea"/>
            </a:endParaRPr>
          </a:p>
        </p:txBody>
      </p:sp>
      <p:sp>
        <p:nvSpPr>
          <p:cNvPr id="106057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6057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6058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未来展望：随着技术的不断进步和社会对伦理问题的关注度提高，大数据行业将更加注重社会责任和伦理问题，推动行业的健康发展。</a:t>
            </a:r>
            <a:endParaRPr altLang="en-US" dirty="0" sz="2000" lang="zh-CN" spc="150">
              <a:solidFill>
                <a:schemeClr val="tx1">
                  <a:lumMod val="75000"/>
                  <a:lumOff val="25000"/>
                </a:schemeClr>
              </a:solidFill>
              <a:latin typeface="+mn-ea"/>
              <a:sym typeface="+mn-ea"/>
            </a:endParaRPr>
          </a:p>
        </p:txBody>
      </p:sp>
      <p:sp>
        <p:nvSpPr>
          <p:cNvPr id="106058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60868" name="标题 1"/>
          <p:cNvSpPr>
            <a:spLocks noGrp="1"/>
          </p:cNvSpPr>
          <p:nvPr>
            <p:ph type="title" idx="2"/>
            <p:custDataLst>
              <p:tags r:id="rId1"/>
            </p:custDataLst>
          </p:nvPr>
        </p:nvSpPr>
        <p:spPr/>
        <p:txBody>
          <a:bodyPr/>
          <a:p>
            <a:r>
              <a:rPr altLang="en-US" lang="zh-CN"/>
              <a:t>大数据行业的未来展望和战略规划</a:t>
            </a:r>
            <a:endParaRPr altLang="en-US" lang="zh-CN"/>
          </a:p>
        </p:txBody>
      </p:sp>
      <p:sp>
        <p:nvSpPr>
          <p:cNvPr id="1060870" name="文本占位符 2"/>
          <p:cNvSpPr>
            <a:spLocks noGrp="1"/>
          </p:cNvSpPr>
          <p:nvPr>
            <p:ph type="body" idx="1"/>
            <p:custDataLst>
              <p:tags r:id="rId2"/>
            </p:custDataLst>
          </p:nvPr>
        </p:nvSpPr>
        <p:spPr/>
        <p:txBody>
          <a:bodyPr/>
          <a:p>
            <a:r>
              <a:rPr altLang="en-US" lang="zh-CN"/>
              <a:t>Part Seven</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61608" name="标题 2"/>
          <p:cNvSpPr>
            <a:spLocks noGrp="1"/>
          </p:cNvSpPr>
          <p:nvPr>
            <p:ph type="title" idx="44"/>
          </p:nvPr>
        </p:nvSpPr>
        <p:spPr/>
        <p:txBody>
          <a:bodyPr/>
          <a:p>
            <a:r>
              <a:rPr altLang="en-US" lang="zh-CN"/>
              <a:t>大数据行业的未来发展趋势预测</a:t>
            </a:r>
            <a:endParaRPr altLang="en-US" lang="zh-CN"/>
          </a:p>
        </p:txBody>
      </p:sp>
      <p:sp>
        <p:nvSpPr>
          <p:cNvPr id="1061610" name="对角圆角矩形 15"/>
          <p:cNvSpPr/>
          <p:nvPr>
            <p:custDataLst>
              <p:tags r:id="rId1"/>
            </p:custDataLst>
          </p:nvPr>
        </p:nvSpPr>
        <p:spPr>
          <a:xfrm>
            <a:off x="1422016" y="3584093"/>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12" name="对角圆角矩形 16"/>
          <p:cNvSpPr/>
          <p:nvPr>
            <p:custDataLst>
              <p:tags r:id="rId2"/>
            </p:custDataLst>
          </p:nvPr>
        </p:nvSpPr>
        <p:spPr>
          <a:xfrm>
            <a:off x="1422016" y="3456529"/>
            <a:ext cx="505472" cy="48233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14" name="直角三角形 17"/>
          <p:cNvSpPr/>
          <p:nvPr>
            <p:custDataLst>
              <p:tags r:id="rId3"/>
            </p:custDataLst>
          </p:nvPr>
        </p:nvSpPr>
        <p:spPr>
          <a:xfrm>
            <a:off x="1927828" y="3457164"/>
            <a:ext cx="76157" cy="1269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16" name="文本框 27"/>
          <p:cNvSpPr txBox="1"/>
          <p:nvPr>
            <p:custDataLst>
              <p:tags r:id="rId4"/>
            </p:custDataLst>
          </p:nvPr>
        </p:nvSpPr>
        <p:spPr>
          <a:xfrm>
            <a:off x="1960829" y="3593612"/>
            <a:ext cx="8559452" cy="687955"/>
          </a:xfrm>
          <a:prstGeom prst="rect"/>
          <a:noFill/>
        </p:spPr>
        <p:txBody>
          <a:bodyPr anchor="ctr" anchorCtr="0" bIns="107950" rtlCol="0" tIns="0" wrap="square">
            <a:normAutofit/>
          </a:bodyPr>
          <a:p>
            <a:pPr>
              <a:lnSpc>
                <a:spcPct val="150000"/>
              </a:lnSpc>
            </a:pPr>
            <a:r>
              <a:rPr altLang="zh-CN" dirty="0" sz="1300" lang="en-US">
                <a:solidFill>
                  <a:schemeClr val="dk1">
                    <a:lumMod val="80000"/>
                    <a:lumOff val="20000"/>
                  </a:schemeClr>
                </a:solidFill>
                <a:latin typeface="+mn-ea"/>
                <a:sym typeface="+mn-ea"/>
              </a:rPr>
              <a:t>行业应用更加广泛：大数据将在更多领域发挥重要作用，如智能制造、智慧城市、医疗健康等。</a:t>
            </a:r>
            <a:endParaRPr altLang="zh-CN" dirty="0" sz="1300" lang="en-US">
              <a:solidFill>
                <a:schemeClr val="dk1">
                  <a:lumMod val="80000"/>
                  <a:lumOff val="20000"/>
                </a:schemeClr>
              </a:solidFill>
              <a:latin typeface="+mn-ea"/>
              <a:sym typeface="+mn-ea"/>
            </a:endParaRPr>
          </a:p>
        </p:txBody>
      </p:sp>
      <p:sp>
        <p:nvSpPr>
          <p:cNvPr id="1061618" name="对角圆角矩形 52"/>
          <p:cNvSpPr/>
          <p:nvPr>
            <p:custDataLst>
              <p:tags r:id="rId5"/>
            </p:custDataLst>
          </p:nvPr>
        </p:nvSpPr>
        <p:spPr>
          <a:xfrm>
            <a:off x="1422016" y="1617964"/>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20" name="对角圆角矩形 53"/>
          <p:cNvSpPr/>
          <p:nvPr>
            <p:custDataLst>
              <p:tags r:id="rId6"/>
            </p:custDataLst>
          </p:nvPr>
        </p:nvSpPr>
        <p:spPr>
          <a:xfrm>
            <a:off x="1422016" y="1490400"/>
            <a:ext cx="505472" cy="48233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22" name="直角三角形 54"/>
          <p:cNvSpPr/>
          <p:nvPr>
            <p:custDataLst>
              <p:tags r:id="rId7"/>
            </p:custDataLst>
          </p:nvPr>
        </p:nvSpPr>
        <p:spPr>
          <a:xfrm>
            <a:off x="1927828" y="1491035"/>
            <a:ext cx="76157" cy="1269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24" name="文本框 56"/>
          <p:cNvSpPr txBox="1"/>
          <p:nvPr>
            <p:custDataLst>
              <p:tags r:id="rId8"/>
            </p:custDataLst>
          </p:nvPr>
        </p:nvSpPr>
        <p:spPr>
          <a:xfrm>
            <a:off x="1960829" y="1621137"/>
            <a:ext cx="8559452" cy="687955"/>
          </a:xfrm>
          <a:prstGeom prst="rect"/>
          <a:noFill/>
        </p:spPr>
        <p:txBody>
          <a:bodyPr anchor="ctr" anchorCtr="0" bIns="107950" rtlCol="0" tIns="0" wrap="square">
            <a:normAutofit/>
          </a:bodyPr>
          <a:p>
            <a:pPr>
              <a:lnSpc>
                <a:spcPct val="150000"/>
              </a:lnSpc>
            </a:pPr>
            <a:r>
              <a:rPr altLang="en-US" dirty="0" sz="1300" lang="zh-CN">
                <a:solidFill>
                  <a:schemeClr val="dk1">
                    <a:lumMod val="80000"/>
                    <a:lumOff val="20000"/>
                  </a:schemeClr>
                </a:solidFill>
                <a:latin typeface="+mn-ea"/>
                <a:sym typeface="+mn-ea"/>
              </a:rPr>
              <a:t>数据量持续增长：随着数字化进程的加速，未来大数据量将呈现指数级增长，为大数据行业带来更多机遇。</a:t>
            </a:r>
            <a:endParaRPr altLang="en-US" dirty="0" sz="1300" lang="zh-CN">
              <a:solidFill>
                <a:schemeClr val="dk1">
                  <a:lumMod val="80000"/>
                  <a:lumOff val="20000"/>
                </a:schemeClr>
              </a:solidFill>
              <a:latin typeface="+mn-ea"/>
              <a:sym typeface="+mn-ea"/>
            </a:endParaRPr>
          </a:p>
        </p:txBody>
      </p:sp>
      <p:sp>
        <p:nvSpPr>
          <p:cNvPr id="1061626" name="对角圆角矩形 5"/>
          <p:cNvSpPr/>
          <p:nvPr>
            <p:custDataLst>
              <p:tags r:id="rId9"/>
            </p:custDataLst>
          </p:nvPr>
        </p:nvSpPr>
        <p:spPr>
          <a:xfrm>
            <a:off x="1422016" y="2601028"/>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28" name="对角圆角矩形 6"/>
          <p:cNvSpPr/>
          <p:nvPr>
            <p:custDataLst>
              <p:tags r:id="rId10"/>
            </p:custDataLst>
          </p:nvPr>
        </p:nvSpPr>
        <p:spPr>
          <a:xfrm>
            <a:off x="1422016" y="2473464"/>
            <a:ext cx="505472" cy="48233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30" name="直角三角形 7"/>
          <p:cNvSpPr/>
          <p:nvPr>
            <p:custDataLst>
              <p:tags r:id="rId11"/>
            </p:custDataLst>
          </p:nvPr>
        </p:nvSpPr>
        <p:spPr>
          <a:xfrm>
            <a:off x="1927828" y="2474099"/>
            <a:ext cx="76157" cy="1269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32" name="文本框 8"/>
          <p:cNvSpPr txBox="1"/>
          <p:nvPr>
            <p:custDataLst>
              <p:tags r:id="rId12"/>
            </p:custDataLst>
          </p:nvPr>
        </p:nvSpPr>
        <p:spPr>
          <a:xfrm>
            <a:off x="1960829" y="2610548"/>
            <a:ext cx="8559452" cy="687955"/>
          </a:xfrm>
          <a:prstGeom prst="rect"/>
          <a:noFill/>
        </p:spPr>
        <p:txBody>
          <a:bodyPr anchor="ctr" anchorCtr="0" bIns="107950" rtlCol="0" tIns="0" wrap="square">
            <a:normAutofit fontScale="70000"/>
          </a:bodyPr>
          <a:p>
            <a:pPr>
              <a:lnSpc>
                <a:spcPct val="150000"/>
              </a:lnSpc>
            </a:pPr>
            <a:r>
              <a:rPr altLang="en-US" dirty="0" lang="zh-CN">
                <a:solidFill>
                  <a:schemeClr val="dk1">
                    <a:lumMod val="80000"/>
                    <a:lumOff val="20000"/>
                  </a:schemeClr>
                </a:solidFill>
                <a:latin typeface="+mn-ea"/>
                <a:sym typeface="+mn-ea"/>
              </a:rPr>
              <a:t>技术创新不断涌现：人工智能、区块链等前沿技术将与大数据融合，推动大数据行业的技术创新和业务模式变革。</a:t>
            </a:r>
            <a:endParaRPr altLang="en-US" dirty="0" lang="zh-CN">
              <a:solidFill>
                <a:schemeClr val="dk1">
                  <a:lumMod val="80000"/>
                  <a:lumOff val="20000"/>
                </a:schemeClr>
              </a:solidFill>
              <a:latin typeface="+mn-ea"/>
              <a:sym typeface="+mn-ea"/>
            </a:endParaRPr>
          </a:p>
        </p:txBody>
      </p:sp>
      <p:sp>
        <p:nvSpPr>
          <p:cNvPr id="1061634" name="对角圆角矩形 9"/>
          <p:cNvSpPr/>
          <p:nvPr>
            <p:custDataLst>
              <p:tags r:id="rId13"/>
            </p:custDataLst>
          </p:nvPr>
        </p:nvSpPr>
        <p:spPr>
          <a:xfrm>
            <a:off x="1422016" y="4567157"/>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36" name="对角圆角矩形 10"/>
          <p:cNvSpPr/>
          <p:nvPr>
            <p:custDataLst>
              <p:tags r:id="rId14"/>
            </p:custDataLst>
          </p:nvPr>
        </p:nvSpPr>
        <p:spPr>
          <a:xfrm>
            <a:off x="1422016" y="4439593"/>
            <a:ext cx="505472" cy="48233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38" name="直角三角形 11"/>
          <p:cNvSpPr/>
          <p:nvPr>
            <p:custDataLst>
              <p:tags r:id="rId15"/>
            </p:custDataLst>
          </p:nvPr>
        </p:nvSpPr>
        <p:spPr>
          <a:xfrm>
            <a:off x="1927828" y="4440228"/>
            <a:ext cx="76157" cy="1269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40" name="文本框 12"/>
          <p:cNvSpPr txBox="1"/>
          <p:nvPr>
            <p:custDataLst>
              <p:tags r:id="rId16"/>
            </p:custDataLst>
          </p:nvPr>
        </p:nvSpPr>
        <p:spPr>
          <a:xfrm>
            <a:off x="1960829" y="4576677"/>
            <a:ext cx="8559452" cy="687955"/>
          </a:xfrm>
          <a:prstGeom prst="rect"/>
          <a:noFill/>
        </p:spPr>
        <p:txBody>
          <a:bodyPr anchor="ctr" anchorCtr="0" bIns="107950" rtlCol="0" tIns="0" wrap="square">
            <a:normAutofit/>
          </a:bodyPr>
          <a:p>
            <a:pPr>
              <a:lnSpc>
                <a:spcPct val="150000"/>
              </a:lnSpc>
            </a:pPr>
            <a:r>
              <a:rPr altLang="zh-CN" dirty="0" sz="1300" lang="en-US">
                <a:solidFill>
                  <a:schemeClr val="dk1">
                    <a:lumMod val="80000"/>
                    <a:lumOff val="20000"/>
                  </a:schemeClr>
                </a:solidFill>
                <a:latin typeface="+mn-ea"/>
                <a:sym typeface="+mn-ea"/>
              </a:rPr>
              <a:t>数据安全和隐私保护成为关注焦点：随着数据量的增长，数据安全和隐私保护将成为大数据行业的重要议题。</a:t>
            </a:r>
            <a:endParaRPr altLang="zh-CN" dirty="0" sz="1300" lang="en-US">
              <a:solidFill>
                <a:schemeClr val="dk1">
                  <a:lumMod val="80000"/>
                  <a:lumOff val="20000"/>
                </a:schemeClr>
              </a:solidFill>
              <a:latin typeface="+mn-ea"/>
              <a:sym typeface="+mn-ea"/>
            </a:endParaRPr>
          </a:p>
        </p:txBody>
      </p:sp>
      <p:sp>
        <p:nvSpPr>
          <p:cNvPr id="1061642" name="对角圆角矩形 14"/>
          <p:cNvSpPr/>
          <p:nvPr>
            <p:custDataLst>
              <p:tags r:id="rId17"/>
            </p:custDataLst>
          </p:nvPr>
        </p:nvSpPr>
        <p:spPr>
          <a:xfrm>
            <a:off x="1422016" y="5550221"/>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44" name="对角圆角矩形 18"/>
          <p:cNvSpPr/>
          <p:nvPr>
            <p:custDataLst>
              <p:tags r:id="rId18"/>
            </p:custDataLst>
          </p:nvPr>
        </p:nvSpPr>
        <p:spPr>
          <a:xfrm>
            <a:off x="1422016" y="5422658"/>
            <a:ext cx="505472" cy="48233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46" name="直角三角形 19"/>
          <p:cNvSpPr/>
          <p:nvPr>
            <p:custDataLst>
              <p:tags r:id="rId19"/>
            </p:custDataLst>
          </p:nvPr>
        </p:nvSpPr>
        <p:spPr>
          <a:xfrm>
            <a:off x="1927828" y="5423293"/>
            <a:ext cx="76157" cy="1269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648" name="文本框 20"/>
          <p:cNvSpPr txBox="1"/>
          <p:nvPr>
            <p:custDataLst>
              <p:tags r:id="rId20"/>
            </p:custDataLst>
          </p:nvPr>
        </p:nvSpPr>
        <p:spPr>
          <a:xfrm>
            <a:off x="1960829" y="5559741"/>
            <a:ext cx="8559452" cy="687955"/>
          </a:xfrm>
          <a:prstGeom prst="rect"/>
          <a:noFill/>
        </p:spPr>
        <p:txBody>
          <a:bodyPr anchor="ctr" anchorCtr="0" bIns="107950" rtlCol="0" tIns="0" wrap="square">
            <a:normAutofit fontScale="70000"/>
          </a:bodyPr>
          <a:p>
            <a:pPr>
              <a:lnSpc>
                <a:spcPct val="150000"/>
              </a:lnSpc>
            </a:pPr>
            <a:r>
              <a:rPr altLang="zh-CN" dirty="0" lang="en-US">
                <a:solidFill>
                  <a:schemeClr val="dk1">
                    <a:lumMod val="80000"/>
                    <a:lumOff val="20000"/>
                  </a:schemeClr>
                </a:solidFill>
                <a:latin typeface="+mn-ea"/>
                <a:sym typeface="+mn-ea"/>
              </a:rPr>
              <a:t>国际化趋势加速：随着全球化的加速，大数据行业将更加注重国际化合作和交流，推动全球大数据技术的发展。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61934" name="标题 2"/>
          <p:cNvSpPr>
            <a:spLocks noGrp="1"/>
          </p:cNvSpPr>
          <p:nvPr>
            <p:ph type="title" idx="44"/>
          </p:nvPr>
        </p:nvSpPr>
        <p:spPr/>
        <p:txBody>
          <a:bodyPr/>
          <a:p>
            <a:r>
              <a:rPr altLang="en-US" lang="zh-CN"/>
              <a:t>技术创新和产业升级方向探讨</a:t>
            </a:r>
            <a:endParaRPr altLang="en-US" lang="zh-CN"/>
          </a:p>
        </p:txBody>
      </p:sp>
      <p:sp>
        <p:nvSpPr>
          <p:cNvPr id="1061936" name="矩形: 圆角 1"/>
          <p:cNvSpPr/>
          <p:nvPr>
            <p:custDataLst>
              <p:tags r:id="rId1"/>
            </p:custDataLst>
          </p:nvPr>
        </p:nvSpPr>
        <p:spPr>
          <a:xfrm>
            <a:off x="608400"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61938" name="Freeform 7"/>
          <p:cNvSpPr/>
          <p:nvPr>
            <p:custDataLst>
              <p:tags r:id="rId2"/>
            </p:custDataLst>
          </p:nvPr>
        </p:nvSpPr>
        <p:spPr bwMode="auto">
          <a:xfrm flipV="1">
            <a:off x="733425" y="248869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61940" name="标题"/>
          <p:cNvSpPr txBox="1"/>
          <p:nvPr>
            <p:custDataLst>
              <p:tags r:id="rId3"/>
            </p:custDataLst>
          </p:nvPr>
        </p:nvSpPr>
        <p:spPr>
          <a:xfrm>
            <a:off x="733425" y="2446809"/>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61942" name="正文"/>
          <p:cNvSpPr txBox="1"/>
          <p:nvPr>
            <p:custDataLst>
              <p:tags r:id="rId4"/>
            </p:custDataLst>
          </p:nvPr>
        </p:nvSpPr>
        <p:spPr>
          <a:xfrm>
            <a:off x="2169626" y="235161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技术创新：大数据技术的不断演进和创新，如人工智能、机器学习等在大数据领域的应用，将推动大数据行业的快速发展。</a:t>
            </a:r>
            <a:endParaRPr altLang="en-US" dirty="0" sz="1400" lang="zh-CN" spc="150">
              <a:solidFill>
                <a:schemeClr val="dk1">
                  <a:lumMod val="80000"/>
                  <a:lumOff val="20000"/>
                </a:schemeClr>
              </a:solidFill>
              <a:latin typeface="+mn-ea"/>
            </a:endParaRPr>
          </a:p>
        </p:txBody>
      </p:sp>
      <p:sp>
        <p:nvSpPr>
          <p:cNvPr id="1061944" name="矩形: 圆角 19"/>
          <p:cNvSpPr/>
          <p:nvPr>
            <p:custDataLst>
              <p:tags r:id="rId5"/>
            </p:custDataLst>
          </p:nvPr>
        </p:nvSpPr>
        <p:spPr>
          <a:xfrm>
            <a:off x="6159003"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61946" name="Freeform 7"/>
          <p:cNvSpPr/>
          <p:nvPr>
            <p:custDataLst>
              <p:tags r:id="rId6"/>
            </p:custDataLst>
          </p:nvPr>
        </p:nvSpPr>
        <p:spPr bwMode="auto">
          <a:xfrm flipV="1">
            <a:off x="6277682" y="248742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61948" name="标题"/>
          <p:cNvSpPr txBox="1"/>
          <p:nvPr>
            <p:custDataLst>
              <p:tags r:id="rId7"/>
            </p:custDataLst>
          </p:nvPr>
        </p:nvSpPr>
        <p:spPr>
          <a:xfrm>
            <a:off x="6277682" y="2446174"/>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61950" name="正文"/>
          <p:cNvSpPr txBox="1"/>
          <p:nvPr>
            <p:custDataLst>
              <p:tags r:id="rId8"/>
            </p:custDataLst>
          </p:nvPr>
        </p:nvSpPr>
        <p:spPr>
          <a:xfrm>
            <a:off x="7714517" y="235288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产业升级方向：大数据行业将从传统的数据存储和处理向更高层次的数据分析和应用转变，同时将与其他产业进行融合，形成更加完整的数字经济生态系统。</a:t>
            </a:r>
            <a:endParaRPr altLang="en-US" dirty="0" sz="1400" lang="zh-CN" spc="150">
              <a:solidFill>
                <a:schemeClr val="dk1">
                  <a:lumMod val="80000"/>
                  <a:lumOff val="20000"/>
                </a:schemeClr>
              </a:solidFill>
              <a:latin typeface="+mn-ea"/>
            </a:endParaRPr>
          </a:p>
        </p:txBody>
      </p:sp>
      <p:sp>
        <p:nvSpPr>
          <p:cNvPr id="1061952" name="矩形: 圆角 28"/>
          <p:cNvSpPr/>
          <p:nvPr>
            <p:custDataLst>
              <p:tags r:id="rId9"/>
            </p:custDataLst>
          </p:nvPr>
        </p:nvSpPr>
        <p:spPr>
          <a:xfrm>
            <a:off x="608400"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61954" name="Freeform 7"/>
          <p:cNvSpPr/>
          <p:nvPr>
            <p:custDataLst>
              <p:tags r:id="rId10"/>
            </p:custDataLst>
          </p:nvPr>
        </p:nvSpPr>
        <p:spPr bwMode="auto">
          <a:xfrm flipV="1">
            <a:off x="733425" y="413115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61956" name="标题"/>
          <p:cNvSpPr txBox="1"/>
          <p:nvPr>
            <p:custDataLst>
              <p:tags r:id="rId11"/>
            </p:custDataLst>
          </p:nvPr>
        </p:nvSpPr>
        <p:spPr>
          <a:xfrm>
            <a:off x="733425" y="408927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61958" name="正文"/>
          <p:cNvSpPr txBox="1"/>
          <p:nvPr>
            <p:custDataLst>
              <p:tags r:id="rId12"/>
            </p:custDataLst>
          </p:nvPr>
        </p:nvSpPr>
        <p:spPr>
          <a:xfrm>
            <a:off x="2169626" y="3994073"/>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探讨未来趋势：未来大数据行业将更加注重技术创新和产业升级，推动数据与业务的深度融合，实现数据价值的最大化。</a:t>
            </a:r>
            <a:endParaRPr altLang="en-US" dirty="0" sz="1400" lang="zh-CN" spc="150">
              <a:solidFill>
                <a:schemeClr val="dk1">
                  <a:lumMod val="80000"/>
                  <a:lumOff val="20000"/>
                </a:schemeClr>
              </a:solidFill>
              <a:latin typeface="+mn-ea"/>
            </a:endParaRPr>
          </a:p>
        </p:txBody>
      </p:sp>
      <p:sp>
        <p:nvSpPr>
          <p:cNvPr id="1061960" name="矩形: 圆角 24"/>
          <p:cNvSpPr/>
          <p:nvPr>
            <p:custDataLst>
              <p:tags r:id="rId13"/>
            </p:custDataLst>
          </p:nvPr>
        </p:nvSpPr>
        <p:spPr>
          <a:xfrm>
            <a:off x="6159003"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61962" name="Freeform 7"/>
          <p:cNvSpPr/>
          <p:nvPr>
            <p:custDataLst>
              <p:tags r:id="rId14"/>
            </p:custDataLst>
          </p:nvPr>
        </p:nvSpPr>
        <p:spPr bwMode="auto">
          <a:xfrm flipV="1">
            <a:off x="6277682" y="4129887"/>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61964" name="标题"/>
          <p:cNvSpPr txBox="1"/>
          <p:nvPr>
            <p:custDataLst>
              <p:tags r:id="rId15"/>
            </p:custDataLst>
          </p:nvPr>
        </p:nvSpPr>
        <p:spPr>
          <a:xfrm>
            <a:off x="6277682" y="408800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61966" name="正文"/>
          <p:cNvSpPr txBox="1"/>
          <p:nvPr>
            <p:custDataLst>
              <p:tags r:id="rId16"/>
            </p:custDataLst>
          </p:nvPr>
        </p:nvSpPr>
        <p:spPr>
          <a:xfrm>
            <a:off x="7714517" y="3994708"/>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战略规划：企业需要制定科学合理的大数据战略规划，明确技术创新和产业升级的方向和目标，加强人才培养和引进，提高核心竞争力。</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62252" name="标题 2"/>
          <p:cNvSpPr>
            <a:spLocks noGrp="1"/>
          </p:cNvSpPr>
          <p:nvPr>
            <p:ph type="title" idx="44"/>
          </p:nvPr>
        </p:nvSpPr>
        <p:spPr/>
        <p:txBody>
          <a:bodyPr/>
          <a:p>
            <a:r>
              <a:rPr altLang="en-US" lang="zh-CN"/>
              <a:t>跨界融合和协同发展机遇分析</a:t>
            </a:r>
            <a:endParaRPr altLang="en-US" lang="zh-CN"/>
          </a:p>
        </p:txBody>
      </p:sp>
      <p:sp>
        <p:nvSpPr>
          <p:cNvPr id="106225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225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225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226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226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226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226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226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227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227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227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227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227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228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228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228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228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228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229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跨界融合：大数据与各行业的融合，如医疗、教育、金融等</a:t>
            </a:r>
            <a:endParaRPr altLang="en-US" dirty="0" sz="1200" lang="zh-CN" spc="150">
              <a:solidFill>
                <a:schemeClr val="tx1">
                  <a:lumMod val="65000"/>
                  <a:lumOff val="35000"/>
                </a:schemeClr>
              </a:solidFill>
              <a:latin typeface="+mn-ea"/>
              <a:sym typeface="+mn-ea"/>
            </a:endParaRPr>
          </a:p>
        </p:txBody>
      </p:sp>
      <p:sp>
        <p:nvSpPr>
          <p:cNvPr id="106229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人才培养：大数据行业的人才培养和引进策略</a:t>
            </a:r>
            <a:endParaRPr altLang="en-US" dirty="0" sz="1200" lang="zh-CN" spc="150">
              <a:solidFill>
                <a:schemeClr val="tx1">
                  <a:lumMod val="65000"/>
                  <a:lumOff val="35000"/>
                </a:schemeClr>
              </a:solidFill>
              <a:latin typeface="+mn-ea"/>
              <a:sym typeface="+mn-ea"/>
            </a:endParaRPr>
          </a:p>
        </p:txBody>
      </p:sp>
      <p:sp>
        <p:nvSpPr>
          <p:cNvPr id="106229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政策支持：政府对大数据产业的支持政策</a:t>
            </a:r>
            <a:endParaRPr altLang="en-US" dirty="0" sz="1200" lang="zh-CN" spc="150">
              <a:solidFill>
                <a:schemeClr val="tx1">
                  <a:lumMod val="65000"/>
                  <a:lumOff val="35000"/>
                </a:schemeClr>
              </a:solidFill>
              <a:latin typeface="+mn-ea"/>
              <a:sym typeface="+mn-ea"/>
            </a:endParaRPr>
          </a:p>
        </p:txBody>
      </p:sp>
      <p:sp>
        <p:nvSpPr>
          <p:cNvPr id="106229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协同发展机遇：大数据与人工智能、物联网等技术的协同发展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62582" name="内容占位符 1"/>
          <p:cNvSpPr>
            <a:spLocks noGrp="1"/>
          </p:cNvSpPr>
          <p:nvPr>
            <p:ph idx="45"/>
          </p:nvPr>
        </p:nvSpPr>
        <p:spPr/>
        <p:txBody>
          <a:bodyPr>
            <a:normAutofit lnSpcReduction="10000"/>
          </a:bodyPr>
          <a:p>
            <a:r>
              <a:rPr altLang="en-US" lang="zh-CN"/>
              <a:t>未来战略规划： a. 拓展大数据应用领域，推动产业升级 b. 加强技术创新，提高核心竞争力 c. 构建全球领先的大数据产业生态圈</a:t>
            </a:r>
            <a:endParaRPr altLang="en-US" lang="zh-CN"/>
          </a:p>
          <a:p>
            <a:pPr lvl="1"/>
            <a:r>
              <a:rPr altLang="en-US" lang="zh-CN"/>
              <a:t>a. 拓展大数据应用领域，推动产业升级</a:t>
            </a:r>
            <a:endParaRPr altLang="en-US" lang="zh-CN"/>
          </a:p>
          <a:p>
            <a:pPr lvl="1"/>
            <a:r>
              <a:rPr altLang="en-US" lang="zh-CN"/>
              <a:t>b. 加强技术创新，提高核心竞争力</a:t>
            </a:r>
            <a:endParaRPr altLang="en-US" lang="zh-CN"/>
          </a:p>
          <a:p>
            <a:pPr lvl="1"/>
            <a:r>
              <a:rPr altLang="en-US" lang="zh-CN"/>
              <a:t>c. 构建全球领先的大数据产业生态圈</a:t>
            </a:r>
            <a:endParaRPr altLang="en-US" lang="zh-CN"/>
          </a:p>
          <a:p>
            <a:r>
              <a:rPr altLang="en-US" lang="zh-CN"/>
              <a:t>实施路径设计： a. 制定详细的发展计划和时间表 b. 加大投入，提高技术研发能力 c. 加强人才培养和引进，提升团队素质 d. 建立完善的项目管理体系，确保实施效果</a:t>
            </a:r>
            <a:endParaRPr altLang="en-US" lang="zh-CN"/>
          </a:p>
          <a:p>
            <a:pPr lvl="1"/>
            <a:r>
              <a:rPr altLang="en-US" lang="zh-CN"/>
              <a:t>a. 制定详细的发展计划和时间表</a:t>
            </a:r>
            <a:endParaRPr altLang="en-US" lang="zh-CN"/>
          </a:p>
          <a:p>
            <a:pPr lvl="1"/>
            <a:r>
              <a:rPr altLang="en-US" lang="zh-CN"/>
              <a:t>b. 加大投入，提高技术研发能力</a:t>
            </a:r>
            <a:endParaRPr altLang="en-US" lang="zh-CN"/>
          </a:p>
          <a:p>
            <a:pPr lvl="1"/>
            <a:r>
              <a:rPr altLang="en-US" lang="zh-CN"/>
              <a:t>c. 加强人才培养和引进，提升团队素质</a:t>
            </a:r>
            <a:endParaRPr altLang="en-US" lang="zh-CN"/>
          </a:p>
          <a:p>
            <a:pPr lvl="1"/>
            <a:r>
              <a:rPr altLang="en-US" lang="zh-CN"/>
              <a:t>d. 建立完善的项目管理体系，确保实施效果</a:t>
            </a:r>
            <a:endParaRPr altLang="en-US" lang="zh-CN"/>
          </a:p>
        </p:txBody>
      </p:sp>
      <p:sp>
        <p:nvSpPr>
          <p:cNvPr id="1062584" name="标题 2"/>
          <p:cNvSpPr>
            <a:spLocks noGrp="1"/>
          </p:cNvSpPr>
          <p:nvPr>
            <p:ph type="title" idx="44"/>
          </p:nvPr>
        </p:nvSpPr>
        <p:spPr/>
        <p:txBody>
          <a:bodyPr/>
          <a:p>
            <a:r>
              <a:rPr altLang="en-US" lang="zh-CN"/>
              <a:t>未来战略规划和实施路径设计</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62870" name="标题 3"/>
          <p:cNvSpPr>
            <a:spLocks noGrp="1"/>
          </p:cNvSpPr>
          <p:nvPr>
            <p:ph type="title" idx="2"/>
            <p:custDataLst>
              <p:tags r:id="rId1"/>
            </p:custDataLst>
          </p:nvPr>
        </p:nvSpPr>
        <p:spPr/>
        <p:txBody>
          <a:bodyPr/>
          <a:p>
            <a:r>
              <a:rPr altLang="en-US" lang="zh-CN"/>
              <a:t>感谢您的观看</a:t>
            </a:r>
            <a:endParaRPr altLang="en-US" lang="zh-CN"/>
          </a:p>
        </p:txBody>
      </p:sp>
      <p:sp>
        <p:nvSpPr>
          <p:cNvPr id="1062872"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5*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5*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5*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5*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5*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6_1"/>
  <p:tag name="KSO_WM_UNIT_ID" val="diagram20231255_5*l_h_f*1_6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6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1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1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6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7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1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1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7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even"/>
</p:tagLst>
</file>

<file path=ppt/tags/tag97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4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41.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2023-12-17T20:59:08Z</dcterms:created>
  <dcterms:modified xsi:type="dcterms:W3CDTF">2023-12-17T20:59:08Z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be667683327346caab1e1947804624ae_21</vt:lpwstr>
  </property>
</Properties>
</file>