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22" r:id="rId1"/>
    <p:sldMasterId id="2147496759" r:id="rId2"/>
  </p:sldMasterIdLst>
  <p:notesMasterIdLst>
    <p:notesMasterId r:id="rId3"/>
  </p:notesMasterIdLst>
  <p:sldIdLst>
    <p:sldId id="5990" r:id="rId4"/>
    <p:sldId id="5993" r:id="rId5"/>
    <p:sldId id="5996" r:id="rId6"/>
    <p:sldId id="5999" r:id="rId7"/>
    <p:sldId id="6002" r:id="rId8"/>
    <p:sldId id="6005" r:id="rId9"/>
    <p:sldId id="6008" r:id="rId10"/>
    <p:sldId id="6011" r:id="rId11"/>
    <p:sldId id="6014" r:id="rId12"/>
    <p:sldId id="6017" r:id="rId13"/>
    <p:sldId id="6020" r:id="rId14"/>
    <p:sldId id="6023" r:id="rId15"/>
    <p:sldId id="6026" r:id="rId16"/>
    <p:sldId id="6029" r:id="rId17"/>
    <p:sldId id="6032" r:id="rId18"/>
    <p:sldId id="6035" r:id="rId19"/>
    <p:sldId id="6038" r:id="rId20"/>
    <p:sldId id="6041" r:id="rId21"/>
    <p:sldId id="6044" r:id="rId22"/>
    <p:sldId id="6047" r:id="rId23"/>
    <p:sldId id="6050" r:id="rId24"/>
    <p:sldId id="605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23" r:id="rId1"/>
    <p:sldLayoutId id="2147496724" r:id="rId2"/>
    <p:sldLayoutId id="2147496725" r:id="rId3"/>
    <p:sldLayoutId id="2147496726" r:id="rId4"/>
    <p:sldLayoutId id="2147496727" r:id="rId5"/>
    <p:sldLayoutId id="2147496728" r:id="rId6"/>
    <p:sldLayoutId id="2147496729" r:id="rId7"/>
    <p:sldLayoutId id="2147496730" r:id="rId8"/>
    <p:sldLayoutId id="2147496731" r:id="rId9"/>
    <p:sldLayoutId id="2147496732" r:id="rId10"/>
    <p:sldLayoutId id="21474967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60" r:id="rId1"/>
    <p:sldLayoutId id="2147496761" r:id="rId2"/>
    <p:sldLayoutId id="2147496762" r:id="rId3"/>
    <p:sldLayoutId id="2147496763" r:id="rId4"/>
    <p:sldLayoutId id="2147496764" r:id="rId5"/>
    <p:sldLayoutId id="2147496765" r:id="rId6"/>
    <p:sldLayoutId id="2147496766" r:id="rId7"/>
    <p:sldLayoutId id="2147496767" r:id="rId8"/>
    <p:sldLayoutId id="2147496768" r:id="rId9"/>
    <p:sldLayoutId id="2147496769" r:id="rId10"/>
    <p:sldLayoutId id="214749677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ags" Target="../tags/tag117.xml"/><Relationship Id="rId26" Type="http://schemas.openxmlformats.org/officeDocument/2006/relationships/image" Target="../media/image9.png"/><Relationship Id="rId27" Type="http://schemas.openxmlformats.org/officeDocument/2006/relationships/tags" Target="../tags/tag118.xml"/><Relationship Id="rId28" Type="http://schemas.openxmlformats.org/officeDocument/2006/relationships/image" Target="../media/image10.png"/><Relationship Id="rId29" Type="http://schemas.openxmlformats.org/officeDocument/2006/relationships/tags" Target="../tags/tag119.xml"/><Relationship Id="rId30" Type="http://schemas.openxmlformats.org/officeDocument/2006/relationships/image" Target="../media/image11.png"/><Relationship Id="rId31" Type="http://schemas.openxmlformats.org/officeDocument/2006/relationships/tags" Target="../tags/tag120.xml"/><Relationship Id="rId3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tags" Target="../tags/tag192.xml"/><Relationship Id="rId23" Type="http://schemas.openxmlformats.org/officeDocument/2006/relationships/tags" Target="../tags/tag193.xml"/><Relationship Id="rId24" Type="http://schemas.openxmlformats.org/officeDocument/2006/relationships/tags" Target="../tags/tag194.xml"/><Relationship Id="rId25" Type="http://schemas.openxmlformats.org/officeDocument/2006/relationships/tags" Target="../tags/tag195.xml"/><Relationship Id="rId26" Type="http://schemas.openxmlformats.org/officeDocument/2006/relationships/tags" Target="../tags/tag196.xml"/><Relationship Id="rId27" Type="http://schemas.openxmlformats.org/officeDocument/2006/relationships/tags" Target="../tags/tag197.xml"/><Relationship Id="rId28" Type="http://schemas.openxmlformats.org/officeDocument/2006/relationships/tags" Target="../tags/tag198.xml"/><Relationship Id="rId29" Type="http://schemas.openxmlformats.org/officeDocument/2006/relationships/tags" Target="../tags/tag199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学校双减管理的挑战与机遇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846" name="矩形: 圆角 31"/>
          <p:cNvSpPr/>
          <p:nvPr>
            <p:custDataLst>
              <p:tags r:id="rId3"/>
            </p:custDataLst>
          </p:nvPr>
        </p:nvSpPr>
        <p:spPr>
          <a:xfrm>
            <a:off x="975360" y="2365375"/>
            <a:ext cx="2071370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8" name="任意多边形: 形状 91"/>
          <p:cNvSpPr/>
          <p:nvPr>
            <p:custDataLst>
              <p:tags r:id="rId4"/>
            </p:custDataLst>
          </p:nvPr>
        </p:nvSpPr>
        <p:spPr>
          <a:xfrm flipH="1">
            <a:off x="1132205" y="4993640"/>
            <a:ext cx="167576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弧形 92"/>
          <p:cNvSpPr/>
          <p:nvPr>
            <p:custDataLst>
              <p:tags r:id="rId5"/>
            </p:custDataLst>
          </p:nvPr>
        </p:nvSpPr>
        <p:spPr>
          <a:xfrm rot="10800000" flipH="1">
            <a:off x="2708910" y="4800600"/>
            <a:ext cx="19558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pic>
        <p:nvPicPr>
          <p:cNvPr id="2097167" name="图片 10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179830" y="2822575"/>
            <a:ext cx="567690" cy="567690"/>
          </a:xfrm>
          <a:prstGeom prst="rect"/>
        </p:spPr>
      </p:pic>
      <p:sp>
        <p:nvSpPr>
          <p:cNvPr id="1048852" name="序号"/>
          <p:cNvSpPr txBox="1"/>
          <p:nvPr>
            <p:custDataLst>
              <p:tags r:id="rId8"/>
            </p:custDataLst>
          </p:nvPr>
        </p:nvSpPr>
        <p:spPr>
          <a:xfrm>
            <a:off x="2150110" y="5207000"/>
            <a:ext cx="6584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9"/>
            </p:custDataLst>
          </p:nvPr>
        </p:nvSpPr>
        <p:spPr>
          <a:xfrm>
            <a:off x="1170305" y="3462655"/>
            <a:ext cx="166878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双减政策背景</a:t>
            </a:r>
            <a:endParaRPr altLang="en-US" b="1" dirty="0" sz="2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6" name="矩形: 圆角 31"/>
          <p:cNvSpPr/>
          <p:nvPr>
            <p:custDataLst>
              <p:tags r:id="rId10"/>
            </p:custDataLst>
          </p:nvPr>
        </p:nvSpPr>
        <p:spPr>
          <a:xfrm>
            <a:off x="3703320" y="2365375"/>
            <a:ext cx="2071370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8" name="任意多边形: 形状 91"/>
          <p:cNvSpPr/>
          <p:nvPr>
            <p:custDataLst>
              <p:tags r:id="rId11"/>
            </p:custDataLst>
          </p:nvPr>
        </p:nvSpPr>
        <p:spPr>
          <a:xfrm flipH="1">
            <a:off x="3860165" y="4993640"/>
            <a:ext cx="167576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弧形 12"/>
          <p:cNvSpPr/>
          <p:nvPr>
            <p:custDataLst>
              <p:tags r:id="rId12"/>
            </p:custDataLst>
          </p:nvPr>
        </p:nvSpPr>
        <p:spPr>
          <a:xfrm rot="10800000" flipH="1">
            <a:off x="5436870" y="4800600"/>
            <a:ext cx="19558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878070" y="5207000"/>
            <a:ext cx="6584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4" name="项标题"/>
          <p:cNvSpPr txBox="1"/>
          <p:nvPr>
            <p:custDataLst>
              <p:tags r:id="rId14"/>
            </p:custDataLst>
          </p:nvPr>
        </p:nvSpPr>
        <p:spPr>
          <a:xfrm>
            <a:off x="3898265" y="3462655"/>
            <a:ext cx="1668780" cy="1202055"/>
          </a:xfrm>
          <a:prstGeom prst="rect"/>
          <a:noFill/>
        </p:spPr>
        <p:txBody>
          <a:bodyPr anchor="b" bIns="0" lIns="0" rIns="0" rtlCol="0" tIns="0" wrap="square">
            <a:normAutofit fontScale="97143" lnSpcReduction="2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学校双减管理的挑战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6" name="矩形: 圆角 31"/>
          <p:cNvSpPr/>
          <p:nvPr>
            <p:custDataLst>
              <p:tags r:id="rId15"/>
            </p:custDataLst>
          </p:nvPr>
        </p:nvSpPr>
        <p:spPr>
          <a:xfrm>
            <a:off x="6431280" y="2365375"/>
            <a:ext cx="2071370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8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6588125" y="4993640"/>
            <a:ext cx="167576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弧形 20"/>
          <p:cNvSpPr/>
          <p:nvPr>
            <p:custDataLst>
              <p:tags r:id="rId17"/>
            </p:custDataLst>
          </p:nvPr>
        </p:nvSpPr>
        <p:spPr>
          <a:xfrm rot="10800000" flipH="1">
            <a:off x="8164830" y="4800600"/>
            <a:ext cx="19558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8"/>
            </p:custDataLst>
          </p:nvPr>
        </p:nvSpPr>
        <p:spPr>
          <a:xfrm>
            <a:off x="7606030" y="5207000"/>
            <a:ext cx="6584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19"/>
            </p:custDataLst>
          </p:nvPr>
        </p:nvSpPr>
        <p:spPr>
          <a:xfrm>
            <a:off x="6626225" y="3462655"/>
            <a:ext cx="1668780" cy="1202055"/>
          </a:xfrm>
          <a:prstGeom prst="rect"/>
          <a:noFill/>
        </p:spPr>
        <p:txBody>
          <a:bodyPr anchor="b" bIns="0" lIns="0" rIns="0" rtlCol="0" tIns="0" wrap="square">
            <a:normAutofit fontScale="97143" lnSpcReduction="2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学校双减管理的机遇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6" name="矩形: 圆角 31"/>
          <p:cNvSpPr/>
          <p:nvPr>
            <p:custDataLst>
              <p:tags r:id="rId20"/>
            </p:custDataLst>
          </p:nvPr>
        </p:nvSpPr>
        <p:spPr>
          <a:xfrm>
            <a:off x="9159240" y="2365375"/>
            <a:ext cx="2071370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8" name="任意多边形: 形状 91"/>
          <p:cNvSpPr/>
          <p:nvPr>
            <p:custDataLst>
              <p:tags r:id="rId21"/>
            </p:custDataLst>
          </p:nvPr>
        </p:nvSpPr>
        <p:spPr>
          <a:xfrm flipH="1">
            <a:off x="9316085" y="4993640"/>
            <a:ext cx="167576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弧形 28"/>
          <p:cNvSpPr/>
          <p:nvPr>
            <p:custDataLst>
              <p:tags r:id="rId22"/>
            </p:custDataLst>
          </p:nvPr>
        </p:nvSpPr>
        <p:spPr>
          <a:xfrm rot="10800000" flipH="1">
            <a:off x="10892790" y="4800600"/>
            <a:ext cx="19558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2" name="序号"/>
          <p:cNvSpPr txBox="1"/>
          <p:nvPr>
            <p:custDataLst>
              <p:tags r:id="rId23"/>
            </p:custDataLst>
          </p:nvPr>
        </p:nvSpPr>
        <p:spPr>
          <a:xfrm>
            <a:off x="10333990" y="5207000"/>
            <a:ext cx="6584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24"/>
            </p:custDataLst>
          </p:nvPr>
        </p:nvSpPr>
        <p:spPr>
          <a:xfrm>
            <a:off x="9354185" y="3462655"/>
            <a:ext cx="1668780" cy="1202055"/>
          </a:xfrm>
          <a:prstGeom prst="rect"/>
          <a:noFill/>
        </p:spPr>
        <p:txBody>
          <a:bodyPr anchor="b" bIns="0" lIns="0" rIns="0" rtlCol="0" tIns="0" wrap="square">
            <a:normAutofit fontScale="97143" lnSpcReduction="2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学校双减管理的实践与探索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33" descr="343538343130363b343538383332393bbbf0bcf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xmlns:r="http://schemas.openxmlformats.org/officeDocument/2006/relationships" r:embed="rId26" cstate="print"/>
          <a:stretch>
            <a:fillRect/>
          </a:stretch>
        </p:blipFill>
        <p:spPr>
          <a:xfrm>
            <a:off x="6628130" y="2822258"/>
            <a:ext cx="567690" cy="567690"/>
          </a:xfrm>
          <a:prstGeom prst="rect"/>
        </p:spPr>
      </p:pic>
      <p:pic>
        <p:nvPicPr>
          <p:cNvPr id="2097171" name="图片 34" descr="343538343130363b343538383330333bb6d4bbb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3903980" y="2822258"/>
            <a:ext cx="567690" cy="567690"/>
          </a:xfrm>
          <a:prstGeom prst="rect"/>
        </p:spPr>
      </p:pic>
      <p:pic>
        <p:nvPicPr>
          <p:cNvPr id="2097173" name="图片 47" descr="343538343130363b343538383334303bccf5d0cecdbc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xmlns:r="http://schemas.openxmlformats.org/officeDocument/2006/relationships" r:embed="rId30" cstate="print"/>
          <a:stretch>
            <a:fillRect/>
          </a:stretch>
        </p:blipFill>
        <p:spPr>
          <a:xfrm>
            <a:off x="9352280" y="2822258"/>
            <a:ext cx="567690" cy="567690"/>
          </a:xfrm>
          <a:prstGeom prst="rect"/>
        </p:spPr>
      </p:pic>
    </p:spTree>
    <p:custDataLst>
      <p:tags r:id="rId3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90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目的：减轻学生作业负担、减轻学生校外培训负担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背景：教育焦虑、学生课业负担过重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实施时间：2021年7月24日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意义：促进学生全面发展、健康成长的必要举措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降低考试压力，改革考试制度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规范校外培训行为，遏制过度商业化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提高教育质量，增强教育公平性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培养创新精神和实践能力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学校双减管理的挑战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课程设置和教学方式的调整</a:t>
            </a:r>
            <a:endParaRPr altLang="en-US" lang="zh-CN"/>
          </a:p>
        </p:txBody>
      </p:sp>
      <p:sp>
        <p:nvSpPr>
          <p:cNvPr id="10492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课程设置：需要重新规划，以适应双减政策的要求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教学方式：需要改变传统的教学模式，探索更加高效的教学方法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教师素质：需要提高教师的专业素养和教学能力，以应对双减带来的挑战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学生负担：需要关注学生的身心健康，减轻学生的学习负担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教师角色的转变和素质提升</a:t>
            </a:r>
            <a:endParaRPr altLang="en-US" lang="zh-CN"/>
          </a:p>
        </p:txBody>
      </p:sp>
      <p:sp>
        <p:nvSpPr>
          <p:cNvPr id="10492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教师需要从传统的知识传授者转变为引导学生自主学习的指导者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教师需要关注学生的个性化需求，提供有针对性的指导和支持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教师需要积极参与学校的教育教学改革，探索适合学生的教育教学方法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教师需要具备更高的教育教学能力和专业素养，以应对双减政策带来的挑战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学生个性化发展的需求与双减政策的平衡</a:t>
            </a:r>
            <a:endParaRPr altLang="en-US" lang="zh-CN"/>
          </a:p>
        </p:txBody>
      </p:sp>
      <p:sp>
        <p:nvSpPr>
          <p:cNvPr id="10493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学生个性化发展需求：双减政策下，学生有更多自由时间，需要学校提供更多个性化教育资源和活动，满足学生兴趣和特长发展。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双减政策的平衡：学校需要在保证学生减负的同时，提供必要的学习支持和服务，确保学生全面发展。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挑战：如何合理安排学生的课余时间，如何提供有针对性的教育服务，以满足学生个性化发展的需求。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机遇：通过个性化教育，提升学生综合素质和创新能力，为未来社会培养更多优秀人才。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家长对双减政策的认知和态度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家长对双减政策的认知程度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家长对双减政策的理解和支持程度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家长对双减政策实施效果的评估和期望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家长对双减政策的态度和反应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学校双减管理的机遇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创新课程设置和教学方式</a:t>
            </a:r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引入课外资源，丰富课程内容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结合学生兴趣，个性化课程设计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利用信息技术，开展线上教学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创新评价方式，促进学生全面发展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提升教师专业素养和创新能力</a:t>
            </a:r>
            <a:endParaRPr altLang="en-US" lang="zh-CN"/>
          </a:p>
        </p:txBody>
      </p:sp>
      <p:sp>
        <p:nvSpPr>
          <p:cNvPr id="10496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提升教师专业素养：双减政策下，教师需要具备更高的专业素养，以应对学生个性化发展的需求。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提升教师创新能力：双减政策要求教师创新教学方式，提升教学质量，以满足学生全面发展的需求。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促进教师专业发展：双减政策为教师提供了更多的自主权和空间，促进教师的专业发展。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激发教师工作热情：双减政策减轻了教师的工作负担，激发了教师的工作热情，提高了教学质量。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促进学生全面发展与个性化成长</a:t>
            </a:r>
            <a:endParaRPr altLang="en-US" lang="zh-CN"/>
          </a:p>
        </p:txBody>
      </p:sp>
      <p:sp>
        <p:nvSpPr>
          <p:cNvPr id="10496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强化素质教育，注重培养学生的创新精神和实践能力。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推进教育信息化，利用科技手段提高教学质量，为学生提供更优质的教育资源。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减轻学生课业负担，增加课外活动时间，促进学生全面发展。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优化课程设置，注重多元化、个性化教育，满足学生个性化成长需求。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构建家校共育新模式</a:t>
            </a:r>
            <a:endParaRPr altLang="en-US" lang="zh-CN"/>
          </a:p>
        </p:txBody>
      </p:sp>
      <p:sp>
        <p:nvSpPr>
          <p:cNvPr id="10497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家长参与：鼓励家长参与学校教育，共同培养孩子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资源整合：整合校内外资源，为学生提供更多元化的教育服务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教师角色转变：教师从单一的知识传授者转变为学生的指导者和伙伴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创新教育方式：利用信息技术手段，创新教育方式，提高教育质量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学校双减管理的实践与探索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学校双减管理实践案例分享</a:t>
            </a:r>
            <a:endParaRPr altLang="en-US" lang="zh-CN"/>
          </a:p>
        </p:txBody>
      </p:sp>
      <p:sp>
        <p:nvSpPr>
          <p:cNvPr id="10498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案例一：某小学的双减管理实践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案例四：成功实施双减管理的关键要素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案例三：某教育培训机构在双减政策下的转型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案例二：某中学的双减管理探索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成功经验与教训的总结提炼</a:t>
            </a:r>
            <a:endParaRPr altLang="en-US" lang="zh-CN"/>
          </a:p>
        </p:txBody>
      </p:sp>
      <p:sp>
        <p:nvSpPr>
          <p:cNvPr id="10499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成功经验：实施个性化教育，提高教学质量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教训总结：避免一刀切减负，关注学生个体差异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教训总结：强化教师培训，提高教师专业素养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成功经验：加强家校合作，共同推进减负工作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学校双减管理未来发展方向与趋势预测</a:t>
            </a:r>
            <a:endParaRPr altLang="en-US" lang="zh-CN"/>
          </a:p>
        </p:txBody>
      </p:sp>
      <p:sp>
        <p:nvSpPr>
          <p:cNvPr id="10500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数字化转型：利用大数据、人工智能等技术提升学校管理效率，实现个性化教育。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社区化办学：加强学校与社区的合作，整合资源，共同推进减负工作。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多元化评价：建立多维度评价体系，关注学生的综合素质和个性化发展。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教师专业发展：提升教师教育教学能力，为学校双减管理提供有力支持。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学校双减管理政策建议与对策研究</a:t>
            </a:r>
            <a:endParaRPr altLang="en-US" lang="zh-CN"/>
          </a:p>
        </p:txBody>
      </p:sp>
      <p:sp>
        <p:nvSpPr>
          <p:cNvPr id="10500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推进教育信息化，优化教学方式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完善学校课程设置，提高教学质量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加强教师培训，提高教师专业素养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强化家校合作，共同促进孩子全面发展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4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4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x*1_1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4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4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4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4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4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4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4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4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x*1_3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x*1_2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4*l_h_x*1_4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097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2024-01-05T12:28:18Z</dcterms:created>
  <dcterms:modified xsi:type="dcterms:W3CDTF">2024-01-05T12:28:18Z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a5b337f7c4d247a9bc0d3b52ba7096b6_21</vt:lpwstr>
  </property>
</Properties>
</file>