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494" r:id="rId1"/>
    <p:sldMasterId id="2147490531" r:id="rId2"/>
  </p:sldMasterIdLst>
  <p:notesMasterIdLst>
    <p:notesMasterId r:id="rId3"/>
  </p:notesMasterIdLst>
  <p:sldIdLst>
    <p:sldId id="3385" r:id="rId4"/>
    <p:sldId id="3389" r:id="rId5"/>
    <p:sldId id="3392" r:id="rId6"/>
    <p:sldId id="3395" r:id="rId7"/>
    <p:sldId id="3401" r:id="rId9"/>
    <p:sldId id="3404" r:id="rId10"/>
    <p:sldId id="3407" r:id="rId11"/>
    <p:sldId id="3410" r:id="rId12"/>
    <p:sldId id="3416" r:id="rId14"/>
    <p:sldId id="3419" r:id="rId15"/>
    <p:sldId id="3422" r:id="rId16"/>
    <p:sldId id="3425" r:id="rId17"/>
    <p:sldId id="3431" r:id="rId19"/>
    <p:sldId id="3434" r:id="rId20"/>
    <p:sldId id="3437" r:id="rId21"/>
    <p:sldId id="3440" r:id="rId22"/>
    <p:sldId id="3446" r:id="rId24"/>
    <p:sldId id="3449" r:id="rId25"/>
    <p:sldId id="3452" r:id="rId26"/>
    <p:sldId id="3455" r:id="rId27"/>
    <p:sldId id="3461" r:id="rId29"/>
    <p:sldId id="3464" r:id="rId30"/>
    <p:sldId id="346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495" r:id="rId1"/>
    <p:sldLayoutId id="2147490496" r:id="rId2"/>
    <p:sldLayoutId id="2147490497" r:id="rId3"/>
    <p:sldLayoutId id="2147490498" r:id="rId4"/>
    <p:sldLayoutId id="2147490499" r:id="rId5"/>
    <p:sldLayoutId id="2147490500" r:id="rId6"/>
    <p:sldLayoutId id="2147490501" r:id="rId7"/>
    <p:sldLayoutId id="2147490502" r:id="rId8"/>
    <p:sldLayoutId id="2147490503" r:id="rId9"/>
    <p:sldLayoutId id="2147490504" r:id="rId10"/>
    <p:sldLayoutId id="214749050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90532" r:id="rId1"/>
    <p:sldLayoutId id="2147490533" r:id="rId2"/>
    <p:sldLayoutId id="2147490534" r:id="rId3"/>
    <p:sldLayoutId id="2147490535" r:id="rId4"/>
    <p:sldLayoutId id="2147490536" r:id="rId5"/>
    <p:sldLayoutId id="2147490537" r:id="rId6"/>
    <p:sldLayoutId id="2147490538" r:id="rId7"/>
    <p:sldLayoutId id="2147490539" r:id="rId8"/>
    <p:sldLayoutId id="2147490540" r:id="rId9"/>
    <p:sldLayoutId id="2147490541" r:id="rId10"/>
    <p:sldLayoutId id="214749054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tags" Target="../tags/tag210.xml"/><Relationship Id="rId14" Type="http://schemas.openxmlformats.org/officeDocument/2006/relationships/tags" Target="../tags/tag211.xml"/><Relationship Id="rId15" Type="http://schemas.openxmlformats.org/officeDocument/2006/relationships/tags" Target="../tags/tag212.xml"/><Relationship Id="rId16" Type="http://schemas.openxmlformats.org/officeDocument/2006/relationships/tags" Target="../tags/tag213.xml"/><Relationship Id="rId17" Type="http://schemas.openxmlformats.org/officeDocument/2006/relationships/tags" Target="../tags/tag214.xml"/><Relationship Id="rId18" Type="http://schemas.openxmlformats.org/officeDocument/2006/relationships/tags" Target="../tags/tag215.xml"/><Relationship Id="rId19" Type="http://schemas.openxmlformats.org/officeDocument/2006/relationships/tags" Target="../tags/tag216.xml"/><Relationship Id="rId20" Type="http://schemas.openxmlformats.org/officeDocument/2006/relationships/tags" Target="../tags/tag217.xml"/><Relationship Id="rId21" Type="http://schemas.openxmlformats.org/officeDocument/2006/relationships/tags" Target="../tags/tag218.xml"/><Relationship Id="rId22" Type="http://schemas.openxmlformats.org/officeDocument/2006/relationships/tags" Target="../tags/tag219.xml"/><Relationship Id="rId23" Type="http://schemas.openxmlformats.org/officeDocument/2006/relationships/tags" Target="../tags/tag220.xml"/><Relationship Id="rId24" Type="http://schemas.openxmlformats.org/officeDocument/2006/relationships/tags" Target="../tags/tag221.xml"/><Relationship Id="rId25" Type="http://schemas.openxmlformats.org/officeDocument/2006/relationships/tags" Target="../tags/tag222.xml"/><Relationship Id="rId26" Type="http://schemas.openxmlformats.org/officeDocument/2006/relationships/tags" Target="../tags/tag223.xml"/><Relationship Id="rId27" Type="http://schemas.openxmlformats.org/officeDocument/2006/relationships/tags" Target="../tags/tag224.xml"/><Relationship Id="rId28" Type="http://schemas.openxmlformats.org/officeDocument/2006/relationships/tags" Target="../tags/tag225.xml"/><Relationship Id="rId29" Type="http://schemas.openxmlformats.org/officeDocument/2006/relationships/tags" Target="../tags/tag226.xml"/><Relationship Id="rId30"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tags" Target="../tags/tag250.xml"/><Relationship Id="rId14" Type="http://schemas.openxmlformats.org/officeDocument/2006/relationships/tags" Target="../tags/tag251.xml"/><Relationship Id="rId15" Type="http://schemas.openxmlformats.org/officeDocument/2006/relationships/tags" Target="../tags/tag252.xml"/><Relationship Id="rId16" Type="http://schemas.openxmlformats.org/officeDocument/2006/relationships/tags" Target="../tags/tag253.xml"/><Relationship Id="rId17"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tags" Target="../tags/tag297.xml"/><Relationship Id="rId18" Type="http://schemas.openxmlformats.org/officeDocument/2006/relationships/tags" Target="../tags/tag298.xml"/><Relationship Id="rId19" Type="http://schemas.openxmlformats.org/officeDocument/2006/relationships/tags" Target="../tags/tag299.xml"/><Relationship Id="rId20" Type="http://schemas.openxmlformats.org/officeDocument/2006/relationships/tags" Target="../tags/tag300.xml"/><Relationship Id="rId2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数字化教学：引领个性化学习时代</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500" lang="zh-CN">
                <a:solidFill>
                  <a:schemeClr val="lt1">
                    <a:lumMod val="100000"/>
                  </a:schemeClr>
                </a:solidFill>
                <a:latin typeface="+mj-ea"/>
                <a:ea typeface="+mj-ea"/>
                <a:cs typeface="汉仪粗圆简" panose="02010600000101010101" charset="-122"/>
                <a:sym typeface="+mn-ea"/>
              </a:rPr>
              <a:t>添加目录标题</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数字化教学的背景与意义</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个性化学习的需求与挑战</a:t>
            </a:r>
            <a:endParaRPr altLang="en-US" dirty="0" sz="25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数字化教学引领个性化学习的实践探索</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93571"/>
          </a:bodyPr>
          <a:p>
            <a:r>
              <a:rPr altLang="en-US" dirty="0" sz="2800" lang="zh-CN">
                <a:solidFill>
                  <a:schemeClr val="lt1">
                    <a:lumMod val="100000"/>
                  </a:schemeClr>
                </a:solidFill>
                <a:latin typeface="+mj-ea"/>
                <a:ea typeface="+mj-ea"/>
                <a:cs typeface="汉仪粗圆简" panose="02010600000101010101" charset="-122"/>
                <a:sym typeface="+mn-ea"/>
              </a:rPr>
              <a:t>数字化教学引领个性化学习的未来展望</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500" lang="zh-CN">
                <a:solidFill>
                  <a:schemeClr val="lt1">
                    <a:lumMod val="100000"/>
                  </a:schemeClr>
                </a:solidFill>
                <a:latin typeface="+mj-ea"/>
                <a:ea typeface="+mj-ea"/>
                <a:cs typeface="汉仪粗圆简" panose="02010600000101010101" charset="-122"/>
                <a:sym typeface="+mn-ea"/>
              </a:rPr>
              <a:t>结论与建议</a:t>
            </a:r>
            <a:endParaRPr altLang="en-US" dirty="0" sz="25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数字化教学的背景与意义</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内容占位符 1"/>
          <p:cNvSpPr>
            <a:spLocks noGrp="1"/>
          </p:cNvSpPr>
          <p:nvPr>
            <p:ph idx="3"/>
          </p:nvPr>
        </p:nvSpPr>
        <p:spPr/>
        <p:txBody>
          <a:bodyPr>
            <a:normAutofit fontScale="90000" lnSpcReduction="10000"/>
          </a:bodyPr>
          <a:p>
            <a:r>
              <a:rPr altLang="en-US" lang="zh-CN"/>
              <a:t>定义：数字化教学是一种基于数字化技术的教学方式，包括数字化教学资源、数字化教学环境、数字化教学工具等方面。</a:t>
            </a:r>
            <a:endParaRPr altLang="en-US" lang="zh-CN"/>
          </a:p>
          <a:p>
            <a:r>
              <a:rPr altLang="en-US" lang="zh-CN"/>
              <a:t>内涵：数字化教学的内涵包括数字化教学资源的设计与开发、数字化教学环境的建设与应用、数字化教学工具的选择与使用等方面，旨在提高教学效果和学生学习体验。  我正在写一份主题为“数字化教学：引领个性化学习时代”的PPT,现在准备介绍“数字化教学的背景与意义”,请帮我生成“数字化教学的背景”为标题的内容 数字化教学的背景</a:t>
            </a:r>
            <a:endParaRPr altLang="en-US" lang="zh-CN"/>
          </a:p>
          <a:p>
            <a:pPr lvl="1"/>
            <a:r>
              <a:rPr altLang="en-US" lang="zh-CN"/>
              <a:t>我正在写一份主题为“数字化教学：引领个性化学习时代”的PPT,现在准备介绍“数字化教学的背景与意义”,请帮我生成“数字化教学的背景”为标题的内容</a:t>
            </a:r>
            <a:endParaRPr altLang="en-US" lang="zh-CN"/>
          </a:p>
          <a:p>
            <a:pPr lvl="1"/>
            <a:r>
              <a:rPr altLang="en-US" lang="zh-CN"/>
              <a:t>数字化教学的背景</a:t>
            </a:r>
            <a:endParaRPr altLang="en-US" lang="zh-CN"/>
          </a:p>
          <a:p>
            <a:r>
              <a:rPr altLang="en-US" lang="zh-CN"/>
              <a:t>信息技术的发展：随着信息技术的不断发展，数字化技术逐渐渗透到各个领域，包括教育领域。</a:t>
            </a:r>
            <a:endParaRPr altLang="en-US" lang="zh-CN"/>
          </a:p>
          <a:p>
            <a:r>
              <a:rPr altLang="en-US" lang="zh-CN"/>
              <a:t>教育改革的需求：传统的教育方式已经无法满足现代教育的需求，需要借助数字化技术进行改革和创新。</a:t>
            </a:r>
            <a:endParaRPr altLang="en-US" lang="zh-CN"/>
          </a:p>
          <a:p>
            <a:r>
              <a:rPr altLang="en-US" lang="zh-CN"/>
              <a:t>个性化学习的需求：随着社会的发展，个性化学习的需求越来越强烈，数字化教学可以更好地满足这一需求。</a:t>
            </a:r>
            <a:endParaRPr altLang="en-US" lang="zh-CN"/>
          </a:p>
          <a:p>
            <a:r>
              <a:rPr altLang="en-US" lang="zh-CN"/>
              <a:t>全球化的趋势：随着全球化的趋势不断加强，数字化教学可以更好地促进国际交流和合作。</a:t>
            </a:r>
            <a:endParaRPr altLang="en-US" lang="zh-CN"/>
          </a:p>
        </p:txBody>
      </p:sp>
      <p:sp>
        <p:nvSpPr>
          <p:cNvPr id="1049080" name="标题 2"/>
          <p:cNvSpPr>
            <a:spLocks noGrp="1"/>
          </p:cNvSpPr>
          <p:nvPr>
            <p:ph type="title" idx="2"/>
          </p:nvPr>
        </p:nvSpPr>
        <p:spPr/>
        <p:txBody>
          <a:bodyPr/>
          <a:p>
            <a:r>
              <a:rPr altLang="en-US" lang="zh-CN"/>
              <a:t>数字化教学的定义与内涵</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26" name="标题 2"/>
          <p:cNvSpPr>
            <a:spLocks noGrp="1"/>
          </p:cNvSpPr>
          <p:nvPr>
            <p:ph type="title" idx="2"/>
          </p:nvPr>
        </p:nvSpPr>
        <p:spPr/>
        <p:txBody>
          <a:bodyPr/>
          <a:p>
            <a:r>
              <a:rPr altLang="en-US" lang="zh-CN"/>
              <a:t>数字化教学的发展历程</a:t>
            </a:r>
            <a:endParaRPr altLang="en-US" lang="zh-CN"/>
          </a:p>
        </p:txBody>
      </p:sp>
      <p:sp>
        <p:nvSpPr>
          <p:cNvPr id="104912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数字化教学的发展历程</a:t>
            </a:r>
            <a:endParaRPr altLang="zh-CN" dirty="0" lang="en-US">
              <a:solidFill>
                <a:schemeClr val="dk1">
                  <a:lumMod val="80000"/>
                  <a:lumOff val="20000"/>
                </a:schemeClr>
              </a:solidFill>
              <a:latin typeface="+mn-ea"/>
              <a:sym typeface="+mn-ea"/>
            </a:endParaRPr>
          </a:p>
        </p:txBody>
      </p:sp>
      <p:sp>
        <p:nvSpPr>
          <p:cNvPr id="104913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数字化教学的定义与特点</a:t>
            </a:r>
            <a:endParaRPr altLang="en-US" dirty="0" lang="zh-CN">
              <a:solidFill>
                <a:schemeClr val="dk1">
                  <a:lumMod val="80000"/>
                  <a:lumOff val="20000"/>
                </a:schemeClr>
              </a:solidFill>
              <a:latin typeface="+mn-ea"/>
              <a:sym typeface="+mn-ea"/>
            </a:endParaRPr>
          </a:p>
        </p:txBody>
      </p:sp>
      <p:sp>
        <p:nvSpPr>
          <p:cNvPr id="104914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数字化教学的发展背景</a:t>
            </a:r>
            <a:endParaRPr altLang="en-US" dirty="0" lang="zh-CN">
              <a:solidFill>
                <a:schemeClr val="dk1">
                  <a:lumMod val="80000"/>
                  <a:lumOff val="20000"/>
                </a:schemeClr>
              </a:solidFill>
              <a:latin typeface="+mn-ea"/>
              <a:sym typeface="+mn-ea"/>
            </a:endParaRPr>
          </a:p>
        </p:txBody>
      </p:sp>
      <p:sp>
        <p:nvSpPr>
          <p:cNvPr id="104915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数字化教学的发展趋势与未来展望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04" name="标题 2"/>
          <p:cNvSpPr>
            <a:spLocks noGrp="1"/>
          </p:cNvSpPr>
          <p:nvPr>
            <p:ph type="title" idx="2"/>
          </p:nvPr>
        </p:nvSpPr>
        <p:spPr/>
        <p:txBody>
          <a:bodyPr/>
          <a:p>
            <a:r>
              <a:rPr altLang="en-US" lang="zh-CN"/>
              <a:t>数字化教学在教育领域的应用价值</a:t>
            </a:r>
            <a:endParaRPr altLang="en-US" lang="zh-CN"/>
          </a:p>
        </p:txBody>
      </p:sp>
      <p:sp>
        <p:nvSpPr>
          <p:cNvPr id="1049206" name="弧形 58"/>
          <p:cNvSpPr/>
          <p:nvPr>
            <p:custDataLst>
              <p:tags r:id="rId1"/>
            </p:custDataLst>
          </p:nvPr>
        </p:nvSpPr>
        <p:spPr>
          <a:xfrm>
            <a:off x="8154077" y="220745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08" name="弧形 57"/>
          <p:cNvSpPr/>
          <p:nvPr>
            <p:custDataLst>
              <p:tags r:id="rId2"/>
            </p:custDataLst>
          </p:nvPr>
        </p:nvSpPr>
        <p:spPr>
          <a:xfrm>
            <a:off x="654755" y="220745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10" name="椭圆 22"/>
          <p:cNvSpPr/>
          <p:nvPr>
            <p:custDataLst>
              <p:tags r:id="rId3"/>
            </p:custDataLst>
          </p:nvPr>
        </p:nvSpPr>
        <p:spPr>
          <a:xfrm>
            <a:off x="8495254"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2" name="椭圆 23"/>
          <p:cNvSpPr/>
          <p:nvPr>
            <p:custDataLst>
              <p:tags r:id="rId4"/>
            </p:custDataLst>
          </p:nvPr>
        </p:nvSpPr>
        <p:spPr>
          <a:xfrm>
            <a:off x="8881421"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4" name="正文"/>
          <p:cNvSpPr txBox="1"/>
          <p:nvPr>
            <p:custDataLst>
              <p:tags r:id="rId5"/>
            </p:custDataLst>
          </p:nvPr>
        </p:nvSpPr>
        <p:spPr>
          <a:xfrm>
            <a:off x="8947969"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推动教育信息化与现代化发展</a:t>
            </a:r>
            <a:endParaRPr altLang="en-US" dirty="0" sz="1200" lang="zh-CN" spc="150">
              <a:solidFill>
                <a:srgbClr val="FFFFFF"/>
              </a:solidFill>
              <a:latin typeface="+mn-ea"/>
              <a:sym typeface="+mn-ea"/>
            </a:endParaRPr>
          </a:p>
        </p:txBody>
      </p:sp>
      <p:sp>
        <p:nvSpPr>
          <p:cNvPr id="1049216" name="椭圆 24"/>
          <p:cNvSpPr/>
          <p:nvPr>
            <p:custDataLst>
              <p:tags r:id="rId6"/>
            </p:custDataLst>
          </p:nvPr>
        </p:nvSpPr>
        <p:spPr>
          <a:xfrm>
            <a:off x="606296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8" name="椭圆 25"/>
          <p:cNvSpPr/>
          <p:nvPr>
            <p:custDataLst>
              <p:tags r:id="rId7"/>
            </p:custDataLst>
          </p:nvPr>
        </p:nvSpPr>
        <p:spPr>
          <a:xfrm>
            <a:off x="644819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0" name="正文"/>
          <p:cNvSpPr txBox="1"/>
          <p:nvPr>
            <p:custDataLst>
              <p:tags r:id="rId8"/>
            </p:custDataLst>
          </p:nvPr>
        </p:nvSpPr>
        <p:spPr>
          <a:xfrm>
            <a:off x="651568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培养学生自主学习与创新能力</a:t>
            </a:r>
            <a:endParaRPr altLang="en-US" dirty="0" sz="1200" lang="zh-CN" spc="150">
              <a:solidFill>
                <a:schemeClr val="tx1">
                  <a:lumMod val="65000"/>
                  <a:lumOff val="35000"/>
                </a:schemeClr>
              </a:solidFill>
              <a:latin typeface="+mn-ea"/>
              <a:sym typeface="+mn-ea"/>
            </a:endParaRPr>
          </a:p>
        </p:txBody>
      </p:sp>
      <p:sp>
        <p:nvSpPr>
          <p:cNvPr id="1049222" name="椭圆 7"/>
          <p:cNvSpPr/>
          <p:nvPr>
            <p:custDataLst>
              <p:tags r:id="rId9"/>
            </p:custDataLst>
          </p:nvPr>
        </p:nvSpPr>
        <p:spPr>
          <a:xfrm>
            <a:off x="3630677"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4" name="椭圆 9"/>
          <p:cNvSpPr/>
          <p:nvPr>
            <p:custDataLst>
              <p:tags r:id="rId10"/>
            </p:custDataLst>
          </p:nvPr>
        </p:nvSpPr>
        <p:spPr>
          <a:xfrm>
            <a:off x="4015906"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6" name="正文"/>
          <p:cNvSpPr txBox="1"/>
          <p:nvPr>
            <p:custDataLst>
              <p:tags r:id="rId11"/>
            </p:custDataLst>
          </p:nvPr>
        </p:nvSpPr>
        <p:spPr>
          <a:xfrm>
            <a:off x="4083392"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促进教育公平与普及</a:t>
            </a:r>
            <a:endParaRPr altLang="en-US" dirty="0" sz="1200" lang="zh-CN" spc="150">
              <a:solidFill>
                <a:srgbClr val="FFFFFF"/>
              </a:solidFill>
              <a:latin typeface="+mn-ea"/>
              <a:sym typeface="+mn-ea"/>
            </a:endParaRPr>
          </a:p>
        </p:txBody>
      </p:sp>
      <p:sp>
        <p:nvSpPr>
          <p:cNvPr id="1049228" name="椭圆 5"/>
          <p:cNvSpPr/>
          <p:nvPr>
            <p:custDataLst>
              <p:tags r:id="rId12"/>
            </p:custDataLst>
          </p:nvPr>
        </p:nvSpPr>
        <p:spPr>
          <a:xfrm>
            <a:off x="92188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0" name="椭圆 4"/>
          <p:cNvSpPr/>
          <p:nvPr>
            <p:custDataLst>
              <p:tags r:id="rId13"/>
            </p:custDataLst>
          </p:nvPr>
        </p:nvSpPr>
        <p:spPr>
          <a:xfrm>
            <a:off x="130711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2" name="正文"/>
          <p:cNvSpPr txBox="1"/>
          <p:nvPr>
            <p:custDataLst>
              <p:tags r:id="rId14"/>
            </p:custDataLst>
          </p:nvPr>
        </p:nvSpPr>
        <p:spPr>
          <a:xfrm>
            <a:off x="137460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提升教学质量与效果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278"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280" name="标题 4"/>
          <p:cNvSpPr>
            <a:spLocks noGrp="1"/>
          </p:cNvSpPr>
          <p:nvPr>
            <p:ph type="title" idx="1"/>
            <p:custDataLst>
              <p:tags r:id="rId2"/>
            </p:custDataLst>
          </p:nvPr>
        </p:nvSpPr>
        <p:spPr/>
        <p:txBody>
          <a:bodyPr/>
          <a:p>
            <a:r>
              <a:rPr altLang="en-US" lang="zh-CN"/>
              <a:t>个性化学习的需求与挑战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382" name="标题 2"/>
          <p:cNvSpPr>
            <a:spLocks noGrp="1"/>
          </p:cNvSpPr>
          <p:nvPr>
            <p:ph type="title" idx="2"/>
          </p:nvPr>
        </p:nvSpPr>
        <p:spPr/>
        <p:txBody>
          <a:bodyPr/>
          <a:p>
            <a:r>
              <a:rPr altLang="en-US" lang="zh-CN"/>
              <a:t>个性化学习的定义与特点</a:t>
            </a:r>
            <a:endParaRPr altLang="en-US" lang="zh-CN"/>
          </a:p>
        </p:txBody>
      </p:sp>
      <p:sp>
        <p:nvSpPr>
          <p:cNvPr id="1049384" name="Rectangle 6"/>
          <p:cNvSpPr/>
          <p:nvPr>
            <p:custDataLst>
              <p:tags r:id="rId1"/>
            </p:custDataLst>
          </p:nvPr>
        </p:nvSpPr>
        <p:spPr>
          <a:xfrm>
            <a:off x="856923" y="186222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86" name="Rectangle 6"/>
          <p:cNvSpPr/>
          <p:nvPr>
            <p:custDataLst>
              <p:tags r:id="rId2"/>
            </p:custDataLst>
          </p:nvPr>
        </p:nvSpPr>
        <p:spPr>
          <a:xfrm>
            <a:off x="856923" y="299766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88" name="Rectangle 6"/>
          <p:cNvSpPr/>
          <p:nvPr>
            <p:custDataLst>
              <p:tags r:id="rId3"/>
            </p:custDataLst>
          </p:nvPr>
        </p:nvSpPr>
        <p:spPr>
          <a:xfrm>
            <a:off x="856923" y="413375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0" name="Rectangle 6"/>
          <p:cNvSpPr/>
          <p:nvPr>
            <p:custDataLst>
              <p:tags r:id="rId4"/>
            </p:custDataLst>
          </p:nvPr>
        </p:nvSpPr>
        <p:spPr>
          <a:xfrm>
            <a:off x="856923" y="5269196"/>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2" name="矩形: 圆角 26"/>
          <p:cNvSpPr/>
          <p:nvPr>
            <p:custDataLst>
              <p:tags r:id="rId5"/>
            </p:custDataLst>
          </p:nvPr>
        </p:nvSpPr>
        <p:spPr>
          <a:xfrm>
            <a:off x="654755" y="299512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394" name="矩形: 圆角 27"/>
          <p:cNvSpPr/>
          <p:nvPr>
            <p:custDataLst>
              <p:tags r:id="rId6"/>
            </p:custDataLst>
          </p:nvPr>
        </p:nvSpPr>
        <p:spPr>
          <a:xfrm>
            <a:off x="654755" y="185967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6" name="矩形: 圆角 28"/>
          <p:cNvSpPr/>
          <p:nvPr>
            <p:custDataLst>
              <p:tags r:id="rId7"/>
            </p:custDataLst>
          </p:nvPr>
        </p:nvSpPr>
        <p:spPr>
          <a:xfrm>
            <a:off x="654755" y="526601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398" name="矩形: 圆角 29"/>
          <p:cNvSpPr/>
          <p:nvPr>
            <p:custDataLst>
              <p:tags r:id="rId8"/>
            </p:custDataLst>
          </p:nvPr>
        </p:nvSpPr>
        <p:spPr>
          <a:xfrm>
            <a:off x="654755" y="413057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400" name="正文"/>
          <p:cNvSpPr txBox="1"/>
          <p:nvPr>
            <p:custDataLst>
              <p:tags r:id="rId9"/>
            </p:custDataLst>
          </p:nvPr>
        </p:nvSpPr>
        <p:spPr>
          <a:xfrm>
            <a:off x="2839822" y="186667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个性化学习的定义：根据学生的个体差异和需求，量身定制学习计划和内容，以满足学生个性化需求的学习方式。</a:t>
            </a:r>
            <a:endParaRPr altLang="en-US" sz="1400" lang="zh-CN" spc="150">
              <a:solidFill>
                <a:schemeClr val="tx1">
                  <a:lumMod val="65000"/>
                  <a:lumOff val="35000"/>
                </a:schemeClr>
              </a:solidFill>
              <a:latin typeface="+mn-ea"/>
            </a:endParaRPr>
          </a:p>
        </p:txBody>
      </p:sp>
      <p:sp>
        <p:nvSpPr>
          <p:cNvPr id="1049402" name="标题"/>
          <p:cNvSpPr txBox="1"/>
          <p:nvPr>
            <p:custDataLst>
              <p:tags r:id="rId10"/>
            </p:custDataLst>
          </p:nvPr>
        </p:nvSpPr>
        <p:spPr>
          <a:xfrm>
            <a:off x="758382" y="186667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04" name="正文"/>
          <p:cNvSpPr txBox="1"/>
          <p:nvPr>
            <p:custDataLst>
              <p:tags r:id="rId11"/>
            </p:custDataLst>
          </p:nvPr>
        </p:nvSpPr>
        <p:spPr>
          <a:xfrm>
            <a:off x="2839822" y="3002118"/>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个性化学习的特点：以学生为中心，注重学生的个体差异和需求，提供多样化的学习资源和方式，培养学生的自主学习能力和创造力。</a:t>
            </a:r>
            <a:endParaRPr altLang="en-US" sz="1400" lang="zh-CN" spc="150">
              <a:solidFill>
                <a:schemeClr val="tx1">
                  <a:lumMod val="65000"/>
                  <a:lumOff val="35000"/>
                </a:schemeClr>
              </a:solidFill>
              <a:latin typeface="+mn-ea"/>
            </a:endParaRPr>
          </a:p>
        </p:txBody>
      </p:sp>
      <p:sp>
        <p:nvSpPr>
          <p:cNvPr id="1049406" name="标题"/>
          <p:cNvSpPr txBox="1"/>
          <p:nvPr>
            <p:custDataLst>
              <p:tags r:id="rId12"/>
            </p:custDataLst>
          </p:nvPr>
        </p:nvSpPr>
        <p:spPr>
          <a:xfrm>
            <a:off x="758382" y="300211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08" name="正文"/>
          <p:cNvSpPr txBox="1"/>
          <p:nvPr>
            <p:custDataLst>
              <p:tags r:id="rId13"/>
            </p:custDataLst>
          </p:nvPr>
        </p:nvSpPr>
        <p:spPr>
          <a:xfrm>
            <a:off x="2839822" y="413756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个性化学习的优势：能够激发学生的学习兴趣和动力，提高学习效果和学习质量，培养学生的自主学习能力和创造力，为学生的未来发展打下坚实的基础。</a:t>
            </a:r>
            <a:endParaRPr altLang="en-US" sz="1400" lang="zh-CN" spc="150">
              <a:solidFill>
                <a:schemeClr val="tx1">
                  <a:lumMod val="65000"/>
                  <a:lumOff val="35000"/>
                </a:schemeClr>
              </a:solidFill>
              <a:latin typeface="+mn-ea"/>
            </a:endParaRPr>
          </a:p>
        </p:txBody>
      </p:sp>
      <p:sp>
        <p:nvSpPr>
          <p:cNvPr id="1049410" name="标题"/>
          <p:cNvSpPr txBox="1"/>
          <p:nvPr>
            <p:custDataLst>
              <p:tags r:id="rId14"/>
            </p:custDataLst>
          </p:nvPr>
        </p:nvSpPr>
        <p:spPr>
          <a:xfrm>
            <a:off x="758382" y="413756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12" name="正文"/>
          <p:cNvSpPr txBox="1"/>
          <p:nvPr>
            <p:custDataLst>
              <p:tags r:id="rId15"/>
            </p:custDataLst>
          </p:nvPr>
        </p:nvSpPr>
        <p:spPr>
          <a:xfrm>
            <a:off x="2839822" y="5273011"/>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个性化学习的挑战：需要教师具备较高的专业素养和教学能力，需要学校提供完善的教学资源和设施，需要家长积极配合和支持。</a:t>
            </a:r>
            <a:endParaRPr altLang="en-US" sz="1400" lang="zh-CN" spc="150">
              <a:solidFill>
                <a:schemeClr val="tx1">
                  <a:lumMod val="65000"/>
                  <a:lumOff val="35000"/>
                </a:schemeClr>
              </a:solidFill>
              <a:latin typeface="+mn-ea"/>
            </a:endParaRPr>
          </a:p>
        </p:txBody>
      </p:sp>
      <p:sp>
        <p:nvSpPr>
          <p:cNvPr id="1049414" name="标题"/>
          <p:cNvSpPr txBox="1"/>
          <p:nvPr>
            <p:custDataLst>
              <p:tags r:id="rId16"/>
            </p:custDataLst>
          </p:nvPr>
        </p:nvSpPr>
        <p:spPr>
          <a:xfrm>
            <a:off x="758382" y="527301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60" name="标题 2"/>
          <p:cNvSpPr>
            <a:spLocks noGrp="1"/>
          </p:cNvSpPr>
          <p:nvPr>
            <p:ph type="title" idx="2"/>
          </p:nvPr>
        </p:nvSpPr>
        <p:spPr/>
        <p:txBody>
          <a:bodyPr/>
          <a:p>
            <a:r>
              <a:rPr altLang="en-US" lang="zh-CN"/>
              <a:t>个性化学习的需求分析</a:t>
            </a:r>
            <a:endParaRPr altLang="en-US" lang="zh-CN"/>
          </a:p>
        </p:txBody>
      </p:sp>
      <p:sp>
        <p:nvSpPr>
          <p:cNvPr id="1049462"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4"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66"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适应不同学生的需求：根据学生的兴趣、能力和学习风格，提供个性化的学习体验</a:t>
            </a:r>
            <a:endParaRPr altLang="en-US" dirty="0" sz="2000" lang="zh-CN" spc="200">
              <a:solidFill>
                <a:schemeClr val="tx1">
                  <a:lumMod val="85000"/>
                  <a:lumOff val="15000"/>
                </a:schemeClr>
              </a:solidFill>
              <a:latin typeface="+mn-ea"/>
              <a:sym typeface="+mn-ea"/>
            </a:endParaRPr>
          </a:p>
        </p:txBody>
      </p:sp>
      <p:sp>
        <p:nvSpPr>
          <p:cNvPr id="1049468"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0"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72"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提高学习效果：通过个性化教学，帮助学生更好地理解和掌握知识，提高学习效果</a:t>
            </a:r>
            <a:endParaRPr altLang="en-US" dirty="0" sz="2000" lang="zh-CN" spc="200">
              <a:solidFill>
                <a:schemeClr val="tx1">
                  <a:lumMod val="85000"/>
                  <a:lumOff val="15000"/>
                </a:schemeClr>
              </a:solidFill>
              <a:latin typeface="+mn-ea"/>
              <a:sym typeface="+mn-ea"/>
            </a:endParaRPr>
          </a:p>
        </p:txBody>
      </p:sp>
      <p:sp>
        <p:nvSpPr>
          <p:cNvPr id="1049474"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6"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78"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培养自主学习能力：鼓励学生自主选择学习内容和学习方式，培养自主学习能力</a:t>
            </a:r>
            <a:endParaRPr altLang="en-US" dirty="0" sz="2000" lang="zh-CN" spc="200">
              <a:solidFill>
                <a:schemeClr val="tx1">
                  <a:lumMod val="85000"/>
                  <a:lumOff val="15000"/>
                </a:schemeClr>
              </a:solidFill>
              <a:latin typeface="+mn-ea"/>
              <a:sym typeface="+mn-ea"/>
            </a:endParaRPr>
          </a:p>
        </p:txBody>
      </p:sp>
      <p:sp>
        <p:nvSpPr>
          <p:cNvPr id="1049480"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2"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84"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适应未来社会的发展：个性化学习能够帮助学生更好地适应未来社会的发展，提高竞争力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30" name="标题 2"/>
          <p:cNvSpPr>
            <a:spLocks noGrp="1"/>
          </p:cNvSpPr>
          <p:nvPr>
            <p:ph type="title" idx="2"/>
          </p:nvPr>
        </p:nvSpPr>
        <p:spPr/>
        <p:txBody>
          <a:bodyPr/>
          <a:p>
            <a:r>
              <a:rPr altLang="en-US" lang="zh-CN"/>
              <a:t>个性化学习面临的挑战</a:t>
            </a:r>
            <a:endParaRPr altLang="en-US" lang="zh-CN"/>
          </a:p>
        </p:txBody>
      </p:sp>
      <p:sp>
        <p:nvSpPr>
          <p:cNvPr id="1049532"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34"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36"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38"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0"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2"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4"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6"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8"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0"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2"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4"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6"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8"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0"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2"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4"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6"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8"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资源分配不均：优质教育资源匮乏，难以满足个性化需求</a:t>
            </a:r>
            <a:endParaRPr altLang="en-US" dirty="0" sz="1200" lang="zh-CN" spc="150">
              <a:solidFill>
                <a:schemeClr val="tx1">
                  <a:lumMod val="65000"/>
                  <a:lumOff val="35000"/>
                </a:schemeClr>
              </a:solidFill>
              <a:latin typeface="+mn-ea"/>
              <a:sym typeface="+mn-ea"/>
            </a:endParaRPr>
          </a:p>
        </p:txBody>
      </p:sp>
      <p:sp>
        <p:nvSpPr>
          <p:cNvPr id="1049570"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评价机制不完善：缺乏科学、合理的评价机制，难以客观反映学生个性发展情况</a:t>
            </a:r>
            <a:endParaRPr altLang="en-US" dirty="0" sz="1200" lang="zh-CN" spc="150">
              <a:solidFill>
                <a:schemeClr val="tx1">
                  <a:lumMod val="65000"/>
                  <a:lumOff val="35000"/>
                </a:schemeClr>
              </a:solidFill>
              <a:latin typeface="+mn-ea"/>
              <a:sym typeface="+mn-ea"/>
            </a:endParaRPr>
          </a:p>
        </p:txBody>
      </p:sp>
      <p:sp>
        <p:nvSpPr>
          <p:cNvPr id="1049572"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技术应用不足：数字化教学技术未得到充分应用，个性化学习受限</a:t>
            </a:r>
            <a:endParaRPr altLang="en-US" dirty="0" sz="1200" lang="zh-CN" spc="150">
              <a:solidFill>
                <a:schemeClr val="tx1">
                  <a:lumMod val="65000"/>
                  <a:lumOff val="35000"/>
                </a:schemeClr>
              </a:solidFill>
              <a:latin typeface="+mn-ea"/>
              <a:sym typeface="+mn-ea"/>
            </a:endParaRPr>
          </a:p>
        </p:txBody>
      </p:sp>
      <p:sp>
        <p:nvSpPr>
          <p:cNvPr id="1049574"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传统教育观念束缚：教师主导课堂，学生被动接受知识，难以发挥个性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67" name=""/>
        <p:cNvGrpSpPr/>
        <p:nvPr/>
      </p:nvGrpSpPr>
      <p:grpSpPr>
        <a:xfrm>
          <a:off x="0" y="0"/>
          <a:ext cx="0" cy="0"/>
          <a:chOff x="0" y="0"/>
          <a:chExt cx="0" cy="0"/>
        </a:xfrm>
      </p:grpSpPr>
      <p:sp>
        <p:nvSpPr>
          <p:cNvPr id="1049620" name="文本占位符 2"/>
          <p:cNvSpPr>
            <a:spLocks noGrp="1"/>
          </p:cNvSpPr>
          <p:nvPr>
            <p:ph type="body" idx="2"/>
            <p:custDataLst>
              <p:tags r:id="rId1"/>
            </p:custDataLst>
          </p:nvPr>
        </p:nvSpPr>
        <p:spPr/>
        <p:txBody>
          <a:bodyPr/>
          <a:p>
            <a:r>
              <a:rPr altLang="en-US" lang="zh-CN"/>
              <a:t>PART FOUR</a:t>
            </a:r>
            <a:endParaRPr altLang="en-US" lang="zh-CN"/>
          </a:p>
        </p:txBody>
      </p:sp>
      <p:sp>
        <p:nvSpPr>
          <p:cNvPr id="1049622" name="标题 4"/>
          <p:cNvSpPr>
            <a:spLocks noGrp="1"/>
          </p:cNvSpPr>
          <p:nvPr>
            <p:ph type="title" idx="1"/>
            <p:custDataLst>
              <p:tags r:id="rId2"/>
            </p:custDataLst>
          </p:nvPr>
        </p:nvSpPr>
        <p:spPr/>
        <p:txBody>
          <a:bodyPr/>
          <a:p>
            <a:r>
              <a:rPr altLang="en-US" lang="zh-CN"/>
              <a:t>数字化教学引领个性化学习的实践探索</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24" name="标题 2"/>
          <p:cNvSpPr>
            <a:spLocks noGrp="1"/>
          </p:cNvSpPr>
          <p:nvPr>
            <p:ph type="title" idx="2"/>
          </p:nvPr>
        </p:nvSpPr>
        <p:spPr/>
        <p:txBody>
          <a:bodyPr/>
          <a:p>
            <a:r>
              <a:rPr altLang="en-US" lang="zh-CN"/>
              <a:t>数字化教学在个性化学习中的应用模式</a:t>
            </a:r>
            <a:endParaRPr altLang="en-US" lang="zh-CN"/>
          </a:p>
        </p:txBody>
      </p:sp>
      <p:sp>
        <p:nvSpPr>
          <p:cNvPr id="1049726" name="正文"/>
          <p:cNvSpPr txBox="1"/>
          <p:nvPr>
            <p:custDataLst>
              <p:tags r:id="rId1"/>
            </p:custDataLst>
          </p:nvPr>
        </p:nvSpPr>
        <p:spPr>
          <a:xfrm>
            <a:off x="2867489" y="2072464"/>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个性化学习平台：利用数字化技术构建个性化学习平台，根据学生的需求和兴趣定制学习计划和内容，实现个性化学习。</a:t>
            </a:r>
            <a:endParaRPr altLang="en-US" dirty="0" sz="1400" lang="zh-CN" spc="150">
              <a:solidFill>
                <a:schemeClr val="tx1">
                  <a:lumMod val="65000"/>
                  <a:lumOff val="35000"/>
                </a:schemeClr>
              </a:solidFill>
              <a:latin typeface="+mn-ea"/>
              <a:sym typeface="+mn-ea"/>
            </a:endParaRPr>
          </a:p>
        </p:txBody>
      </p:sp>
      <p:sp>
        <p:nvSpPr>
          <p:cNvPr id="1049728" name="标题"/>
          <p:cNvSpPr txBox="1"/>
          <p:nvPr>
            <p:custDataLst>
              <p:tags r:id="rId2"/>
            </p:custDataLst>
          </p:nvPr>
        </p:nvSpPr>
        <p:spPr>
          <a:xfrm>
            <a:off x="2868162" y="156279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730" name="标题"/>
          <p:cNvSpPr txBox="1"/>
          <p:nvPr>
            <p:custDataLst>
              <p:tags r:id="rId3"/>
            </p:custDataLst>
          </p:nvPr>
        </p:nvSpPr>
        <p:spPr>
          <a:xfrm>
            <a:off x="2868162" y="521523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732" name="正文"/>
          <p:cNvSpPr txBox="1"/>
          <p:nvPr>
            <p:custDataLst>
              <p:tags r:id="rId4"/>
            </p:custDataLst>
          </p:nvPr>
        </p:nvSpPr>
        <p:spPr>
          <a:xfrm>
            <a:off x="2868162" y="5724905"/>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个性化评估：数字化教学可以通过数据分析对学生的学习进度和成果进行实时评估，为教师提供个性化反馈和建议，帮助学生改进学习方法。</a:t>
            </a:r>
            <a:endParaRPr altLang="en-US" dirty="0" sz="1400" lang="zh-CN" spc="150">
              <a:solidFill>
                <a:schemeClr val="tx1">
                  <a:lumMod val="65000"/>
                  <a:lumOff val="35000"/>
                </a:schemeClr>
              </a:solidFill>
              <a:latin typeface="+mn-ea"/>
              <a:sym typeface="+mn-ea"/>
            </a:endParaRPr>
          </a:p>
        </p:txBody>
      </p:sp>
      <p:sp>
        <p:nvSpPr>
          <p:cNvPr id="1049734" name="正文"/>
          <p:cNvSpPr txBox="1"/>
          <p:nvPr>
            <p:custDataLst>
              <p:tags r:id="rId5"/>
            </p:custDataLst>
          </p:nvPr>
        </p:nvSpPr>
        <p:spPr>
          <a:xfrm>
            <a:off x="2868162" y="3289496"/>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智能推荐系统：通过分析学生的学习数据和行为，智能推荐系统可以为学生提供个性化的学习资源和建议，提高学习效果。</a:t>
            </a:r>
            <a:endParaRPr altLang="en-US" dirty="0" sz="1400" lang="zh-CN" spc="150">
              <a:solidFill>
                <a:schemeClr val="tx1">
                  <a:lumMod val="65000"/>
                  <a:lumOff val="35000"/>
                </a:schemeClr>
              </a:solidFill>
              <a:latin typeface="+mn-ea"/>
              <a:sym typeface="+mn-ea"/>
            </a:endParaRPr>
          </a:p>
        </p:txBody>
      </p:sp>
      <p:sp>
        <p:nvSpPr>
          <p:cNvPr id="1049736" name="标题"/>
          <p:cNvSpPr txBox="1"/>
          <p:nvPr>
            <p:custDataLst>
              <p:tags r:id="rId6"/>
            </p:custDataLst>
          </p:nvPr>
        </p:nvSpPr>
        <p:spPr>
          <a:xfrm>
            <a:off x="2868834" y="2780494"/>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738" name="标题"/>
          <p:cNvSpPr txBox="1"/>
          <p:nvPr>
            <p:custDataLst>
              <p:tags r:id="rId7"/>
            </p:custDataLst>
          </p:nvPr>
        </p:nvSpPr>
        <p:spPr>
          <a:xfrm>
            <a:off x="2868834" y="3997526"/>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740" name="正文"/>
          <p:cNvSpPr txBox="1"/>
          <p:nvPr>
            <p:custDataLst>
              <p:tags r:id="rId8"/>
            </p:custDataLst>
          </p:nvPr>
        </p:nvSpPr>
        <p:spPr>
          <a:xfrm>
            <a:off x="2868162" y="4507200"/>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互动式学习：数字化教学可以提供丰富的互动式学习方式，如在线讨论、协作学习和模拟实验等，增强学生的参与度和学习体验。</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86" name="标题 2"/>
          <p:cNvSpPr>
            <a:spLocks noGrp="1"/>
          </p:cNvSpPr>
          <p:nvPr>
            <p:ph type="title" idx="2"/>
          </p:nvPr>
        </p:nvSpPr>
        <p:spPr/>
        <p:txBody>
          <a:bodyPr/>
          <a:p>
            <a:r>
              <a:rPr altLang="en-US" lang="zh-CN"/>
              <a:t>数字化教学在个性化学习中的优势分析</a:t>
            </a:r>
            <a:endParaRPr altLang="en-US" lang="zh-CN"/>
          </a:p>
        </p:txBody>
      </p:sp>
      <p:sp>
        <p:nvSpPr>
          <p:cNvPr id="104978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互动性增强：数字化教学可以提供多种互动形式，如在线讨论、实时反馈等，增强学生与教师之间的交流与互动。</a:t>
            </a:r>
            <a:endParaRPr altLang="zh-CN" dirty="0" lang="en-US">
              <a:solidFill>
                <a:schemeClr val="dk1">
                  <a:lumMod val="80000"/>
                  <a:lumOff val="20000"/>
                </a:schemeClr>
              </a:solidFill>
              <a:latin typeface="+mn-ea"/>
              <a:sym typeface="+mn-ea"/>
            </a:endParaRPr>
          </a:p>
        </p:txBody>
      </p:sp>
      <p:sp>
        <p:nvSpPr>
          <p:cNvPr id="104979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文本框 56"/>
          <p:cNvSpPr txBox="1"/>
          <p:nvPr>
            <p:custDataLst>
              <p:tags r:id="rId8"/>
            </p:custDataLst>
          </p:nvPr>
        </p:nvSpPr>
        <p:spPr>
          <a:xfrm>
            <a:off x="2141318" y="170728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资源共享：数字化教学可以打破地域限制，实现优质教育资源的共享，让更多学生受益。</a:t>
            </a:r>
            <a:endParaRPr altLang="en-US" dirty="0" lang="zh-CN">
              <a:solidFill>
                <a:schemeClr val="dk1">
                  <a:lumMod val="80000"/>
                  <a:lumOff val="20000"/>
                </a:schemeClr>
              </a:solidFill>
              <a:latin typeface="+mn-ea"/>
              <a:sym typeface="+mn-ea"/>
            </a:endParaRPr>
          </a:p>
        </p:txBody>
      </p:sp>
      <p:sp>
        <p:nvSpPr>
          <p:cNvPr id="104980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个性化定制：数字化教学可以根据学生的兴趣、能力和需求，提供个性化的学习内容和进度，提高学习效果。</a:t>
            </a:r>
            <a:endParaRPr altLang="en-US" dirty="0" lang="zh-CN">
              <a:solidFill>
                <a:schemeClr val="dk1">
                  <a:lumMod val="80000"/>
                  <a:lumOff val="20000"/>
                </a:schemeClr>
              </a:solidFill>
              <a:latin typeface="+mn-ea"/>
              <a:sym typeface="+mn-ea"/>
            </a:endParaRPr>
          </a:p>
        </p:txBody>
      </p:sp>
      <p:sp>
        <p:nvSpPr>
          <p:cNvPr id="104981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数据分析与评估：数字化教学可以收集学生的学习数据，进行实时分析和评估，为教师提供更加精准的教学指导。</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64" name="标题 2"/>
          <p:cNvSpPr>
            <a:spLocks noGrp="1"/>
          </p:cNvSpPr>
          <p:nvPr>
            <p:ph type="title" idx="2"/>
          </p:nvPr>
        </p:nvSpPr>
        <p:spPr/>
        <p:txBody>
          <a:bodyPr/>
          <a:p>
            <a:r>
              <a:rPr altLang="en-US" lang="zh-CN"/>
              <a:t>数字化教学在个性化学习中的实践案例</a:t>
            </a:r>
            <a:endParaRPr altLang="en-US" lang="zh-CN"/>
          </a:p>
        </p:txBody>
      </p:sp>
      <p:sp>
        <p:nvSpPr>
          <p:cNvPr id="1049866"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8"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0"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案例一：智能推荐学习资源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2"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4"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6"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案例二：在线互动教学平台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8"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0"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2"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案例三：自适应学习路径规划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84"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6"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8"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案例四：大数据分析评估与反馈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11" name=""/>
        <p:cNvGrpSpPr/>
        <p:nvPr/>
      </p:nvGrpSpPr>
      <p:grpSpPr>
        <a:xfrm>
          <a:off x="0" y="0"/>
          <a:ext cx="0" cy="0"/>
          <a:chOff x="0" y="0"/>
          <a:chExt cx="0" cy="0"/>
        </a:xfrm>
      </p:grpSpPr>
      <p:sp>
        <p:nvSpPr>
          <p:cNvPr id="1049934" name="文本占位符 2"/>
          <p:cNvSpPr>
            <a:spLocks noGrp="1"/>
          </p:cNvSpPr>
          <p:nvPr>
            <p:ph type="body" idx="2"/>
            <p:custDataLst>
              <p:tags r:id="rId1"/>
            </p:custDataLst>
          </p:nvPr>
        </p:nvSpPr>
        <p:spPr/>
        <p:txBody>
          <a:bodyPr/>
          <a:p>
            <a:r>
              <a:rPr altLang="en-US" lang="zh-CN"/>
              <a:t>PART FIVE</a:t>
            </a:r>
            <a:endParaRPr altLang="en-US" lang="zh-CN"/>
          </a:p>
        </p:txBody>
      </p:sp>
      <p:sp>
        <p:nvSpPr>
          <p:cNvPr id="1049936" name="标题 4"/>
          <p:cNvSpPr>
            <a:spLocks noGrp="1"/>
          </p:cNvSpPr>
          <p:nvPr>
            <p:ph type="title" idx="1"/>
            <p:custDataLst>
              <p:tags r:id="rId2"/>
            </p:custDataLst>
          </p:nvPr>
        </p:nvSpPr>
        <p:spPr/>
        <p:txBody>
          <a:bodyPr/>
          <a:p>
            <a:r>
              <a:rPr altLang="en-US" lang="zh-CN"/>
              <a:t>数字化教学引领个性化学习的未来展望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50038" name="标题 2"/>
          <p:cNvSpPr>
            <a:spLocks noGrp="1"/>
          </p:cNvSpPr>
          <p:nvPr>
            <p:ph type="title" idx="2"/>
          </p:nvPr>
        </p:nvSpPr>
        <p:spPr/>
        <p:txBody>
          <a:bodyPr/>
          <a:p>
            <a:r>
              <a:rPr altLang="en-US" lang="zh-CN"/>
              <a:t>数字化教学在个性化学习中的发展趋势</a:t>
            </a:r>
            <a:endParaRPr altLang="en-US" lang="zh-CN"/>
          </a:p>
        </p:txBody>
      </p:sp>
      <p:sp>
        <p:nvSpPr>
          <p:cNvPr id="1050040"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2"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人工智能与大数据技术驱动的个性化学习：利用AI和大数据技术分析学生的学习行为和需求，提供更加精准的个性化学习方案。</a:t>
            </a:r>
            <a:endParaRPr altLang="en-US" dirty="0" sz="2000" lang="zh-CN" spc="150">
              <a:solidFill>
                <a:schemeClr val="tx1">
                  <a:lumMod val="75000"/>
                  <a:lumOff val="25000"/>
                </a:schemeClr>
              </a:solidFill>
              <a:latin typeface="+mn-ea"/>
              <a:sym typeface="+mn-ea"/>
            </a:endParaRPr>
          </a:p>
        </p:txBody>
      </p:sp>
      <p:sp>
        <p:nvSpPr>
          <p:cNvPr id="1050044"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6"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8"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虚拟现实与增强现实技术提升学习体验：通过VR/AR技术，为学生提供沉浸式的学习体验，增强学习兴趣和效果。</a:t>
            </a:r>
            <a:endParaRPr altLang="en-US" dirty="0" sz="2000" lang="zh-CN" spc="150">
              <a:solidFill>
                <a:schemeClr val="tx1">
                  <a:lumMod val="75000"/>
                  <a:lumOff val="25000"/>
                </a:schemeClr>
              </a:solidFill>
              <a:latin typeface="+mn-ea"/>
              <a:sym typeface="+mn-ea"/>
            </a:endParaRPr>
          </a:p>
        </p:txBody>
      </p:sp>
      <p:sp>
        <p:nvSpPr>
          <p:cNvPr id="1050050"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2"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4"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在线学习与线下实践相结合：结合线上数字化资源和线下实体教室，实现线上线下融合的个性化学习。</a:t>
            </a:r>
            <a:endParaRPr altLang="en-US" dirty="0" lang="zh-CN" spc="150">
              <a:solidFill>
                <a:schemeClr val="tx1">
                  <a:lumMod val="75000"/>
                  <a:lumOff val="25000"/>
                </a:schemeClr>
              </a:solidFill>
              <a:latin typeface="+mn-ea"/>
              <a:sym typeface="+mn-ea"/>
            </a:endParaRPr>
          </a:p>
        </p:txBody>
      </p:sp>
      <p:sp>
        <p:nvSpPr>
          <p:cNvPr id="1050056"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8"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0"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跨学科与综合性学习：鼓励学生自主学习和合作学习，培养跨学科的综合能力，促进全面发展。</a:t>
            </a:r>
            <a:endParaRPr altLang="en-US" dirty="0" lang="zh-CN" spc="150">
              <a:solidFill>
                <a:schemeClr val="tx1">
                  <a:lumMod val="75000"/>
                  <a:lumOff val="25000"/>
                </a:schemeClr>
              </a:solidFill>
              <a:latin typeface="+mn-ea"/>
              <a:sym typeface="+mn-ea"/>
            </a:endParaRPr>
          </a:p>
        </p:txBody>
      </p:sp>
      <p:sp>
        <p:nvSpPr>
          <p:cNvPr id="1050062"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108" name="标题 2"/>
          <p:cNvSpPr>
            <a:spLocks noGrp="1"/>
          </p:cNvSpPr>
          <p:nvPr>
            <p:ph type="title" idx="2"/>
          </p:nvPr>
        </p:nvSpPr>
        <p:spPr/>
        <p:txBody>
          <a:bodyPr/>
          <a:p>
            <a:r>
              <a:rPr altLang="en-US" lang="zh-CN"/>
              <a:t>数字化教学在个性化学习中的未来挑战</a:t>
            </a:r>
            <a:endParaRPr altLang="en-US" lang="zh-CN"/>
          </a:p>
        </p:txBody>
      </p:sp>
      <p:sp>
        <p:nvSpPr>
          <p:cNvPr id="1050110"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2"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技术的不断更新与普及</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教师角色的转变与专业素养的提升</a:t>
            </a:r>
            <a:endParaRPr dirty="0" sz="2000" err="1">
              <a:solidFill>
                <a:schemeClr val="tx1">
                  <a:lumMod val="75000"/>
                  <a:lumOff val="25000"/>
                </a:schemeClr>
              </a:solidFill>
              <a:latin typeface="+mn-ea"/>
              <a:ea typeface="+mn-ea"/>
              <a:cs typeface="+mn-ea"/>
              <a:sym typeface="+mn-lt"/>
            </a:endParaRPr>
          </a:p>
        </p:txBody>
      </p:sp>
      <p:sp>
        <p:nvSpPr>
          <p:cNvPr id="1050130"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36"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学生学习方式的变革与个性化需求的满足</a:t>
            </a:r>
            <a:endParaRPr dirty="0" sz="2000" err="1">
              <a:solidFill>
                <a:schemeClr val="tx1">
                  <a:lumMod val="75000"/>
                  <a:lumOff val="25000"/>
                </a:schemeClr>
              </a:solidFill>
              <a:latin typeface="+mn-ea"/>
              <a:ea typeface="+mn-ea"/>
              <a:cs typeface="+mn-ea"/>
              <a:sym typeface="+mn-lt"/>
            </a:endParaRPr>
          </a:p>
        </p:txBody>
      </p:sp>
      <p:sp>
        <p:nvSpPr>
          <p:cNvPr id="10501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数字化教学资源的建设与共享</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94" name="标题 2"/>
          <p:cNvSpPr>
            <a:spLocks noGrp="1"/>
          </p:cNvSpPr>
          <p:nvPr>
            <p:ph type="title" idx="2"/>
          </p:nvPr>
        </p:nvSpPr>
        <p:spPr/>
        <p:txBody>
          <a:bodyPr/>
          <a:p>
            <a:r>
              <a:rPr altLang="en-US" lang="zh-CN"/>
              <a:t>数字化教学在个性化学习中的未来发展方向</a:t>
            </a:r>
            <a:endParaRPr altLang="en-US" lang="zh-CN"/>
          </a:p>
        </p:txBody>
      </p:sp>
      <p:sp>
        <p:nvSpPr>
          <p:cNvPr id="1050196"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8"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人工智能与大数据技术的融合：实现个性化学习路径的定制与优化</a:t>
            </a:r>
            <a:endParaRPr altLang="en-US" dirty="0" sz="2000" lang="zh-CN" spc="150">
              <a:solidFill>
                <a:schemeClr val="tx1">
                  <a:lumMod val="75000"/>
                  <a:lumOff val="25000"/>
                </a:schemeClr>
              </a:solidFill>
              <a:latin typeface="+mn-ea"/>
              <a:sym typeface="+mn-ea"/>
            </a:endParaRPr>
          </a:p>
        </p:txBody>
      </p:sp>
      <p:sp>
        <p:nvSpPr>
          <p:cNvPr id="1050200"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2"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4"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虚拟现实与增强现实技术的应用：提供沉浸式学习体验，促进深度学习</a:t>
            </a:r>
            <a:endParaRPr altLang="en-US" dirty="0" sz="2000" lang="zh-CN" spc="150">
              <a:solidFill>
                <a:schemeClr val="tx1">
                  <a:lumMod val="75000"/>
                  <a:lumOff val="25000"/>
                </a:schemeClr>
              </a:solidFill>
              <a:latin typeface="+mn-ea"/>
              <a:sym typeface="+mn-ea"/>
            </a:endParaRPr>
          </a:p>
        </p:txBody>
      </p:sp>
      <p:sp>
        <p:nvSpPr>
          <p:cNvPr id="1050206"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08"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0"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跨学科与跨界整合：拓展个性化学习的领域与范围，培养复合型人才</a:t>
            </a:r>
            <a:endParaRPr altLang="en-US" dirty="0" sz="2000" lang="zh-CN" spc="150">
              <a:solidFill>
                <a:schemeClr val="tx1">
                  <a:lumMod val="75000"/>
                  <a:lumOff val="25000"/>
                </a:schemeClr>
              </a:solidFill>
              <a:latin typeface="+mn-ea"/>
              <a:sym typeface="+mn-ea"/>
            </a:endParaRPr>
          </a:p>
        </p:txBody>
      </p:sp>
      <p:sp>
        <p:nvSpPr>
          <p:cNvPr id="1050212"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4"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6"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终身学习与自主学习：构建数字化教学平台，支持自主学习和终身学习</a:t>
            </a:r>
            <a:endParaRPr altLang="en-US" dirty="0" sz="2000" lang="zh-CN" spc="150">
              <a:solidFill>
                <a:schemeClr val="tx1">
                  <a:lumMod val="75000"/>
                  <a:lumOff val="25000"/>
                </a:schemeClr>
              </a:solidFill>
              <a:latin typeface="+mn-ea"/>
              <a:sym typeface="+mn-ea"/>
            </a:endParaRPr>
          </a:p>
        </p:txBody>
      </p:sp>
      <p:sp>
        <p:nvSpPr>
          <p:cNvPr id="1050218"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55" name=""/>
        <p:cNvGrpSpPr/>
        <p:nvPr/>
      </p:nvGrpSpPr>
      <p:grpSpPr>
        <a:xfrm>
          <a:off x="0" y="0"/>
          <a:ext cx="0" cy="0"/>
          <a:chOff x="0" y="0"/>
          <a:chExt cx="0" cy="0"/>
        </a:xfrm>
      </p:grpSpPr>
      <p:sp>
        <p:nvSpPr>
          <p:cNvPr id="1050264" name="文本占位符 2"/>
          <p:cNvSpPr>
            <a:spLocks noGrp="1"/>
          </p:cNvSpPr>
          <p:nvPr>
            <p:ph type="body" idx="2"/>
            <p:custDataLst>
              <p:tags r:id="rId1"/>
            </p:custDataLst>
          </p:nvPr>
        </p:nvSpPr>
        <p:spPr/>
        <p:txBody>
          <a:bodyPr/>
          <a:p>
            <a:r>
              <a:rPr altLang="en-US" lang="zh-CN"/>
              <a:t>PART SIX</a:t>
            </a:r>
            <a:endParaRPr altLang="en-US" lang="zh-CN"/>
          </a:p>
        </p:txBody>
      </p:sp>
      <p:sp>
        <p:nvSpPr>
          <p:cNvPr id="1050266" name="标题 4"/>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68" name="标题 2"/>
          <p:cNvSpPr>
            <a:spLocks noGrp="1"/>
          </p:cNvSpPr>
          <p:nvPr>
            <p:ph type="title" idx="2"/>
          </p:nvPr>
        </p:nvSpPr>
        <p:spPr/>
        <p:txBody>
          <a:bodyPr/>
          <a:p>
            <a:r>
              <a:rPr altLang="en-US" lang="zh-CN"/>
              <a:t>结论总结</a:t>
            </a:r>
            <a:endParaRPr altLang="en-US" lang="zh-CN"/>
          </a:p>
        </p:txBody>
      </p:sp>
      <p:sp>
        <p:nvSpPr>
          <p:cNvPr id="1050370"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72"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4"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数字化教学是引领个性化学习时代的重要趋势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76"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8"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0"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数字化教学能够提高学生的学习效果和兴趣</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82"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84"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数字化教学需要教师具备相应的技能和素质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86"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8"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90"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2"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未来需要进一步推广数字化教学，提高教育质量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438" name="标题 2"/>
          <p:cNvSpPr>
            <a:spLocks noGrp="1"/>
          </p:cNvSpPr>
          <p:nvPr>
            <p:ph type="title" idx="2"/>
          </p:nvPr>
        </p:nvSpPr>
        <p:spPr/>
        <p:txBody>
          <a:bodyPr/>
          <a:p>
            <a:r>
              <a:rPr altLang="en-US" lang="zh-CN"/>
              <a:t>对未来发展的建议</a:t>
            </a:r>
            <a:endParaRPr altLang="en-US" lang="zh-CN"/>
          </a:p>
        </p:txBody>
      </p:sp>
      <p:sp>
        <p:nvSpPr>
          <p:cNvPr id="1050440" name="弧形 58"/>
          <p:cNvSpPr/>
          <p:nvPr>
            <p:custDataLst>
              <p:tags r:id="rId1"/>
            </p:custDataLst>
          </p:nvPr>
        </p:nvSpPr>
        <p:spPr>
          <a:xfrm>
            <a:off x="8154077" y="220745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442" name="弧形 57"/>
          <p:cNvSpPr/>
          <p:nvPr>
            <p:custDataLst>
              <p:tags r:id="rId2"/>
            </p:custDataLst>
          </p:nvPr>
        </p:nvSpPr>
        <p:spPr>
          <a:xfrm>
            <a:off x="654755" y="220745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444" name="椭圆 22"/>
          <p:cNvSpPr/>
          <p:nvPr>
            <p:custDataLst>
              <p:tags r:id="rId3"/>
            </p:custDataLst>
          </p:nvPr>
        </p:nvSpPr>
        <p:spPr>
          <a:xfrm>
            <a:off x="8495254"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6" name="椭圆 23"/>
          <p:cNvSpPr/>
          <p:nvPr>
            <p:custDataLst>
              <p:tags r:id="rId4"/>
            </p:custDataLst>
          </p:nvPr>
        </p:nvSpPr>
        <p:spPr>
          <a:xfrm>
            <a:off x="8881421"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8" name="正文"/>
          <p:cNvSpPr txBox="1"/>
          <p:nvPr>
            <p:custDataLst>
              <p:tags r:id="rId5"/>
            </p:custDataLst>
          </p:nvPr>
        </p:nvSpPr>
        <p:spPr>
          <a:xfrm>
            <a:off x="8947969"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建立数字化教学评估体系</a:t>
            </a:r>
            <a:endParaRPr altLang="en-US" dirty="0" sz="1200" lang="zh-CN" spc="150">
              <a:solidFill>
                <a:srgbClr val="FFFFFF"/>
              </a:solidFill>
              <a:latin typeface="+mn-ea"/>
              <a:sym typeface="+mn-ea"/>
            </a:endParaRPr>
          </a:p>
        </p:txBody>
      </p:sp>
      <p:sp>
        <p:nvSpPr>
          <p:cNvPr id="1050450" name="椭圆 24"/>
          <p:cNvSpPr/>
          <p:nvPr>
            <p:custDataLst>
              <p:tags r:id="rId6"/>
            </p:custDataLst>
          </p:nvPr>
        </p:nvSpPr>
        <p:spPr>
          <a:xfrm>
            <a:off x="606296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2" name="椭圆 25"/>
          <p:cNvSpPr/>
          <p:nvPr>
            <p:custDataLst>
              <p:tags r:id="rId7"/>
            </p:custDataLst>
          </p:nvPr>
        </p:nvSpPr>
        <p:spPr>
          <a:xfrm>
            <a:off x="644819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4" name="正文"/>
          <p:cNvSpPr txBox="1"/>
          <p:nvPr>
            <p:custDataLst>
              <p:tags r:id="rId8"/>
            </p:custDataLst>
          </p:nvPr>
        </p:nvSpPr>
        <p:spPr>
          <a:xfrm>
            <a:off x="651568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完善数字化教学平台和资源</a:t>
            </a:r>
            <a:endParaRPr altLang="en-US" dirty="0" sz="1200" lang="zh-CN" spc="150">
              <a:solidFill>
                <a:schemeClr val="tx1">
                  <a:lumMod val="65000"/>
                  <a:lumOff val="35000"/>
                </a:schemeClr>
              </a:solidFill>
              <a:latin typeface="+mn-ea"/>
              <a:sym typeface="+mn-ea"/>
            </a:endParaRPr>
          </a:p>
        </p:txBody>
      </p:sp>
      <p:sp>
        <p:nvSpPr>
          <p:cNvPr id="1050456" name="椭圆 7"/>
          <p:cNvSpPr/>
          <p:nvPr>
            <p:custDataLst>
              <p:tags r:id="rId9"/>
            </p:custDataLst>
          </p:nvPr>
        </p:nvSpPr>
        <p:spPr>
          <a:xfrm>
            <a:off x="3630677"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8" name="椭圆 9"/>
          <p:cNvSpPr/>
          <p:nvPr>
            <p:custDataLst>
              <p:tags r:id="rId10"/>
            </p:custDataLst>
          </p:nvPr>
        </p:nvSpPr>
        <p:spPr>
          <a:xfrm>
            <a:off x="4015906"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0" name="正文"/>
          <p:cNvSpPr txBox="1"/>
          <p:nvPr>
            <p:custDataLst>
              <p:tags r:id="rId11"/>
            </p:custDataLst>
          </p:nvPr>
        </p:nvSpPr>
        <p:spPr>
          <a:xfrm>
            <a:off x="4083392"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提升教师数字化教学能力</a:t>
            </a:r>
            <a:endParaRPr altLang="en-US" dirty="0" sz="1200" lang="zh-CN" spc="150">
              <a:solidFill>
                <a:srgbClr val="FFFFFF"/>
              </a:solidFill>
              <a:latin typeface="+mn-ea"/>
              <a:sym typeface="+mn-ea"/>
            </a:endParaRPr>
          </a:p>
        </p:txBody>
      </p:sp>
      <p:sp>
        <p:nvSpPr>
          <p:cNvPr id="1050462" name="椭圆 5"/>
          <p:cNvSpPr/>
          <p:nvPr>
            <p:custDataLst>
              <p:tags r:id="rId12"/>
            </p:custDataLst>
          </p:nvPr>
        </p:nvSpPr>
        <p:spPr>
          <a:xfrm>
            <a:off x="92188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4" name="椭圆 4"/>
          <p:cNvSpPr/>
          <p:nvPr>
            <p:custDataLst>
              <p:tags r:id="rId13"/>
            </p:custDataLst>
          </p:nvPr>
        </p:nvSpPr>
        <p:spPr>
          <a:xfrm>
            <a:off x="130711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6" name="正文"/>
          <p:cNvSpPr txBox="1"/>
          <p:nvPr>
            <p:custDataLst>
              <p:tags r:id="rId14"/>
            </p:custDataLst>
          </p:nvPr>
        </p:nvSpPr>
        <p:spPr>
          <a:xfrm>
            <a:off x="137460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进一步推广数字化教学理念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91" name=""/>
        <p:cNvGrpSpPr/>
        <p:nvPr/>
      </p:nvGrpSpPr>
      <p:grpSpPr>
        <a:xfrm>
          <a:off x="0" y="0"/>
          <a:ext cx="0" cy="0"/>
          <a:chOff x="0" y="0"/>
          <a:chExt cx="0" cy="0"/>
        </a:xfrm>
      </p:grpSpPr>
      <p:sp>
        <p:nvSpPr>
          <p:cNvPr id="1050512" name="标题 1"/>
          <p:cNvSpPr>
            <a:spLocks noGrp="1"/>
          </p:cNvSpPr>
          <p:nvPr>
            <p:ph type="title" idx="2"/>
            <p:custDataLst>
              <p:tags r:id="rId1"/>
            </p:custDataLst>
          </p:nvPr>
        </p:nvSpPr>
        <p:spPr/>
        <p:txBody>
          <a:bodyPr/>
          <a:p>
            <a:r>
              <a:rPr altLang="en-US" lang="zh-CN"/>
              <a:t>THANK YOU</a:t>
            </a:r>
            <a:endParaRPr altLang="en-US" lang="zh-CN"/>
          </a:p>
        </p:txBody>
      </p:sp>
      <p:sp>
        <p:nvSpPr>
          <p:cNvPr id="1050514"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6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2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68.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1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4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44.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2023-12-15T19:01:42Z</dcterms:created>
  <dcterms:modified xsi:type="dcterms:W3CDTF">2023-12-15T19:01:42Z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73ae909fb2574d56b667a03eafc43d53_21</vt:lpwstr>
  </property>
</Properties>
</file>