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174" r:id="rId1"/>
    <p:sldMasterId id="2147485211" r:id="rId2"/>
  </p:sldMasterIdLst>
  <p:notesMasterIdLst>
    <p:notesMasterId r:id="rId3"/>
  </p:notesMasterIdLst>
  <p:sldIdLst>
    <p:sldId id="1018" r:id="rId4"/>
    <p:sldId id="1022" r:id="rId5"/>
    <p:sldId id="1027" r:id="rId6"/>
    <p:sldId id="1032" r:id="rId7"/>
    <p:sldId id="1039" r:id="rId9"/>
    <p:sldId id="1042" r:id="rId10"/>
    <p:sldId id="1045" r:id="rId11"/>
    <p:sldId id="1048" r:id="rId12"/>
    <p:sldId id="1052" r:id="rId13"/>
    <p:sldId id="1059" r:id="rId15"/>
    <p:sldId id="1062" r:id="rId16"/>
    <p:sldId id="1065" r:id="rId17"/>
    <p:sldId id="1068" r:id="rId18"/>
    <p:sldId id="1072" r:id="rId19"/>
    <p:sldId id="1079" r:id="rId21"/>
    <p:sldId id="1082" r:id="rId22"/>
    <p:sldId id="1085" r:id="rId23"/>
    <p:sldId id="1088" r:id="rId24"/>
    <p:sldId id="1092" r:id="rId25"/>
    <p:sldId id="1099" r:id="rId27"/>
    <p:sldId id="1102" r:id="rId28"/>
    <p:sldId id="1105" r:id="rId29"/>
    <p:sldId id="1108" r:id="rId30"/>
    <p:sldId id="1112" r:id="rId31"/>
    <p:sldId id="1119" r:id="rId33"/>
    <p:sldId id="1122" r:id="rId34"/>
    <p:sldId id="1125" r:id="rId35"/>
    <p:sldId id="1128" r:id="rId36"/>
    <p:sldId id="113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175" r:id="rId1"/>
    <p:sldLayoutId id="2147485176" r:id="rId2"/>
    <p:sldLayoutId id="2147485177" r:id="rId3"/>
    <p:sldLayoutId id="2147485178" r:id="rId4"/>
    <p:sldLayoutId id="2147485179" r:id="rId5"/>
    <p:sldLayoutId id="2147485180" r:id="rId6"/>
    <p:sldLayoutId id="2147485181" r:id="rId7"/>
    <p:sldLayoutId id="2147485182" r:id="rId8"/>
    <p:sldLayoutId id="2147485183" r:id="rId9"/>
    <p:sldLayoutId id="2147485184" r:id="rId10"/>
    <p:sldLayoutId id="214748518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212" r:id="rId1"/>
    <p:sldLayoutId id="2147485213" r:id="rId2"/>
    <p:sldLayoutId id="2147485214" r:id="rId3"/>
    <p:sldLayoutId id="2147485215" r:id="rId4"/>
    <p:sldLayoutId id="2147485216" r:id="rId5"/>
    <p:sldLayoutId id="2147485217" r:id="rId6"/>
    <p:sldLayoutId id="2147485218" r:id="rId7"/>
    <p:sldLayoutId id="2147485219" r:id="rId8"/>
    <p:sldLayoutId id="2147485220" r:id="rId9"/>
    <p:sldLayoutId id="2147485221" r:id="rId10"/>
    <p:sldLayoutId id="214748522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tags" Target="../tags/tag219.xml"/><Relationship Id="rId14" Type="http://schemas.openxmlformats.org/officeDocument/2006/relationships/tags" Target="../tags/tag220.xml"/><Relationship Id="rId15" Type="http://schemas.openxmlformats.org/officeDocument/2006/relationships/tags" Target="../tags/tag221.xml"/><Relationship Id="rId16" Type="http://schemas.openxmlformats.org/officeDocument/2006/relationships/tags" Target="../tags/tag222.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优化企业的技术创新和研发投入</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添加标题</a:t>
            </a:r>
            <a:endParaRPr altLang="en-US" b="1" dirty="0" sz="1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技术创新的重要性</a:t>
            </a:r>
            <a:endParaRPr altLang="en-US" b="1" dirty="0" sz="1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企业技术创新和研发投入的现状</a:t>
            </a:r>
            <a:endParaRPr altLang="en-US" b="1" dirty="0" sz="1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优化企业技术创新和研发投入的策略</a:t>
            </a:r>
            <a:endParaRPr altLang="en-US" b="1" dirty="0" sz="1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72500"/>
          </a:bodyPr>
          <a:p>
            <a:pPr>
              <a:lnSpc>
                <a:spcPct val="100000"/>
              </a:lnSpc>
            </a:pPr>
            <a:r>
              <a:rPr altLang="en-US" b="1" dirty="0" sz="2400" lang="zh-CN" spc="300">
                <a:solidFill>
                  <a:schemeClr val="tx1">
                    <a:lumMod val="75000"/>
                    <a:lumOff val="25000"/>
                  </a:schemeClr>
                </a:solidFill>
                <a:latin typeface="+mj-ea"/>
                <a:ea typeface="+mj-ea"/>
              </a:rPr>
              <a:t>政策支持对企业技术创新和研发投入的影响</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企业技术创新和研发投入的未来趋势</a:t>
            </a:r>
            <a:endParaRPr altLang="en-US" b="1" dirty="0" sz="1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技术创新的重要性</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技术创新对企业发展的推动作用</a:t>
            </a:r>
            <a:endParaRPr altLang="en-US" lang="zh-CN"/>
          </a:p>
        </p:txBody>
      </p:sp>
      <p:sp>
        <p:nvSpPr>
          <p:cNvPr id="1048998"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000"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提升产品质量：技术创新有助于提高产品质量，满足消费者需求，增强市场竞争力。 </a:t>
            </a:r>
            <a:endParaRPr altLang="en-US" b="1" dirty="0" sz="1000" lang="zh-CN" spc="300">
              <a:solidFill>
                <a:schemeClr val="accent1"/>
              </a:solidFill>
              <a:latin typeface="+mj-ea"/>
              <a:ea typeface="+mj-ea"/>
              <a:sym typeface="+mn-ea"/>
            </a:endParaRPr>
          </a:p>
        </p:txBody>
      </p:sp>
      <p:sp>
        <p:nvSpPr>
          <p:cNvPr id="1049002"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004"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降低成本：通过技术创新，企业可以降低生产成本，提高生产效率，从而增加利润。 </a:t>
            </a:r>
            <a:endParaRPr altLang="en-US" b="1" dirty="0" sz="1000" lang="zh-CN" spc="300">
              <a:solidFill>
                <a:schemeClr val="accent1"/>
              </a:solidFill>
              <a:latin typeface="+mj-ea"/>
              <a:ea typeface="+mj-ea"/>
              <a:sym typeface="+mn-ea"/>
            </a:endParaRPr>
          </a:p>
        </p:txBody>
      </p:sp>
      <p:sp>
        <p:nvSpPr>
          <p:cNvPr id="1049006"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008"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创造新的市场机会：技术创新可以帮助企业开发新的产品或服务，从而开拓新的市场领域。 </a:t>
            </a:r>
            <a:endParaRPr altLang="en-US" b="1" dirty="0" sz="1000" lang="zh-CN" spc="300">
              <a:solidFill>
                <a:schemeClr val="accent1"/>
              </a:solidFill>
              <a:latin typeface="+mj-ea"/>
              <a:ea typeface="+mj-ea"/>
              <a:sym typeface="+mn-ea"/>
            </a:endParaRPr>
          </a:p>
        </p:txBody>
      </p:sp>
      <p:sp>
        <p:nvSpPr>
          <p:cNvPr id="1049010"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012" name="标题"/>
          <p:cNvSpPr txBox="1"/>
          <p:nvPr>
            <p:custDataLst>
              <p:tags r:id="rId8"/>
            </p:custDataLst>
          </p:nvPr>
        </p:nvSpPr>
        <p:spPr>
          <a:xfrm>
            <a:off x="3493911" y="5018608"/>
            <a:ext cx="5204177" cy="522409"/>
          </a:xfrm>
          <a:prstGeom prst="rect"/>
          <a:noFill/>
        </p:spPr>
        <p:txBody>
          <a:bodyPr anchor="b" bIns="0" lIns="0" rIns="0" rtlCol="0" tIns="0" wrap="square">
            <a:normAutofit fontScale="6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提高企业核心竞争力：技术创新是企业发展的重要驱动力，有助于提高企业的核心竞争力，使企业在激烈的市场竞争中立于不败之地。</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1"/>
          <p:cNvSpPr>
            <a:spLocks noGrp="1"/>
          </p:cNvSpPr>
          <p:nvPr>
            <p:ph type="title"/>
          </p:nvPr>
        </p:nvSpPr>
        <p:spPr/>
        <p:txBody>
          <a:bodyPr/>
          <a:p>
            <a:r>
              <a:rPr altLang="en-US" lang="zh-CN"/>
              <a:t>研发投入对企业技术创新的支持</a:t>
            </a:r>
            <a:endParaRPr altLang="en-US" lang="zh-CN"/>
          </a:p>
        </p:txBody>
      </p:sp>
      <p:sp>
        <p:nvSpPr>
          <p:cNvPr id="104904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研发投入是企业技术创新的重要保障</a:t>
            </a:r>
            <a:endParaRPr altLang="en-US" dirty="0" sz="2000" lang="zh-CN" spc="150">
              <a:solidFill>
                <a:schemeClr val="tx1">
                  <a:lumMod val="75000"/>
                  <a:lumOff val="25000"/>
                </a:schemeClr>
              </a:solidFill>
              <a:latin typeface="+mn-ea"/>
              <a:sym typeface="+mn-ea"/>
            </a:endParaRPr>
          </a:p>
        </p:txBody>
      </p:sp>
      <p:sp>
        <p:nvSpPr>
          <p:cNvPr id="104905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研发投入能够促进企业技术创新能力的提升</a:t>
            </a:r>
            <a:endParaRPr altLang="en-US" dirty="0" sz="2000" lang="zh-CN" spc="150">
              <a:solidFill>
                <a:schemeClr val="tx1">
                  <a:lumMod val="75000"/>
                  <a:lumOff val="25000"/>
                </a:schemeClr>
              </a:solidFill>
              <a:latin typeface="+mn-ea"/>
              <a:sym typeface="+mn-ea"/>
            </a:endParaRPr>
          </a:p>
        </p:txBody>
      </p:sp>
      <p:sp>
        <p:nvSpPr>
          <p:cNvPr id="104905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研发投入是企业技术创新的重要推动力</a:t>
            </a:r>
            <a:endParaRPr altLang="en-US" dirty="0" sz="2000" lang="zh-CN" spc="150">
              <a:solidFill>
                <a:schemeClr val="tx1">
                  <a:lumMod val="75000"/>
                  <a:lumOff val="25000"/>
                </a:schemeClr>
              </a:solidFill>
              <a:latin typeface="+mn-ea"/>
              <a:sym typeface="+mn-ea"/>
            </a:endParaRPr>
          </a:p>
        </p:txBody>
      </p:sp>
      <p:sp>
        <p:nvSpPr>
          <p:cNvPr id="104906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研发投入对企业技术创新的支持作用不可忽视</a:t>
            </a:r>
            <a:endParaRPr altLang="en-US" dirty="0" sz="2000" lang="zh-CN" spc="150">
              <a:solidFill>
                <a:schemeClr val="tx1">
                  <a:lumMod val="75000"/>
                  <a:lumOff val="25000"/>
                </a:schemeClr>
              </a:solidFill>
              <a:latin typeface="+mn-ea"/>
              <a:sym typeface="+mn-ea"/>
            </a:endParaRPr>
          </a:p>
        </p:txBody>
      </p:sp>
      <p:sp>
        <p:nvSpPr>
          <p:cNvPr id="104907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技术创新对企业竞争力的提升</a:t>
            </a:r>
            <a:endParaRPr altLang="en-US" lang="zh-CN"/>
          </a:p>
        </p:txBody>
      </p:sp>
      <p:sp>
        <p:nvSpPr>
          <p:cNvPr id="10491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技术创新能够推动企业转型升级和拓展市场</a:t>
            </a:r>
            <a:endParaRPr altLang="en-US" dirty="0" sz="2400" lang="zh-CN">
              <a:latin typeface="+mn-ea"/>
              <a:ea typeface="+mn-ea"/>
            </a:endParaRPr>
          </a:p>
        </p:txBody>
      </p:sp>
      <p:sp>
        <p:nvSpPr>
          <p:cNvPr id="10491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技术创新能够增强企业品牌形象和信誉度</a:t>
            </a:r>
            <a:endParaRPr altLang="en-US" dirty="0" sz="2400" lang="zh-CN">
              <a:latin typeface="+mn-ea"/>
              <a:ea typeface="+mn-ea"/>
            </a:endParaRPr>
          </a:p>
        </p:txBody>
      </p:sp>
      <p:sp>
        <p:nvSpPr>
          <p:cNvPr id="10491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技术创新是企业发展的核心动力</a:t>
            </a:r>
            <a:endParaRPr altLang="en-US" dirty="0" sz="2400" lang="zh-CN">
              <a:latin typeface="+mn-ea"/>
              <a:ea typeface="+mn-ea"/>
            </a:endParaRPr>
          </a:p>
        </p:txBody>
      </p:sp>
      <p:sp>
        <p:nvSpPr>
          <p:cNvPr id="10491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技术创新能够提高产品质量和降低成本</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研发投入对企业长期发展的影响</a:t>
            </a:r>
            <a:endParaRPr altLang="en-US" lang="zh-CN"/>
          </a:p>
        </p:txBody>
      </p:sp>
      <p:sp>
        <p:nvSpPr>
          <p:cNvPr id="104916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提升企业核心竞争力：通过技术创新和研发投入，企业可以获得更多的专利和技术，提高产品质量和降低成本，从而增强企业的市场竞争力。</a:t>
            </a:r>
            <a:endParaRPr altLang="en-US" dirty="0" sz="1200" lang="zh-CN" spc="150">
              <a:solidFill>
                <a:schemeClr val="tx1">
                  <a:lumMod val="65000"/>
                  <a:lumOff val="35000"/>
                </a:schemeClr>
              </a:solidFill>
              <a:latin typeface="+mn-ea"/>
              <a:sym typeface="+mn-ea"/>
            </a:endParaRPr>
          </a:p>
        </p:txBody>
      </p:sp>
      <p:sp>
        <p:nvSpPr>
          <p:cNvPr id="104916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推动企业转型升级：技术创新和研发投入有助于企业实现从传统产业向高新技术产业的转型，提高企业的附加值和盈利能力。</a:t>
            </a:r>
            <a:endParaRPr altLang="en-US" dirty="0" sz="1200" lang="zh-CN" spc="150">
              <a:solidFill>
                <a:schemeClr val="tx1">
                  <a:lumMod val="65000"/>
                  <a:lumOff val="35000"/>
                </a:schemeClr>
              </a:solidFill>
              <a:latin typeface="+mn-ea"/>
              <a:sym typeface="+mn-ea"/>
            </a:endParaRPr>
          </a:p>
        </p:txBody>
      </p:sp>
      <p:sp>
        <p:nvSpPr>
          <p:cNvPr id="104916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增强企业可持续发展能力：通过技术创新和研发投入，企业可以开发出更多的新产品和新技术，满足市场需求，提高企业的可持续发展能力。</a:t>
            </a:r>
            <a:endParaRPr altLang="en-US" dirty="0" sz="1200" lang="zh-CN" spc="150">
              <a:solidFill>
                <a:schemeClr val="tx1">
                  <a:lumMod val="65000"/>
                  <a:lumOff val="35000"/>
                </a:schemeClr>
              </a:solidFill>
              <a:latin typeface="+mn-ea"/>
              <a:sym typeface="+mn-ea"/>
            </a:endParaRPr>
          </a:p>
        </p:txBody>
      </p:sp>
      <p:sp>
        <p:nvSpPr>
          <p:cNvPr id="104917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提高企业品牌形象：技术创新和研发投入有助于企业获得更多的荣誉和奖项，提高企业的品牌形象和市场地位。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4" name="标题"/>
          <p:cNvSpPr>
            <a:spLocks noGrp="1"/>
          </p:cNvSpPr>
          <p:nvPr>
            <p:ph type="title"/>
            <p:custDataLst>
              <p:tags r:id="rId1"/>
            </p:custDataLst>
          </p:nvPr>
        </p:nvSpPr>
        <p:spPr>
          <a:xfrm>
            <a:off x="939798" y="-1"/>
            <a:ext cx="10414002" cy="2114171"/>
          </a:xfrm>
        </p:spPr>
        <p:txBody>
          <a:bodyPr anchor="b">
            <a:normAutofit/>
          </a:bodyPr>
          <a:p>
            <a:r>
              <a:rPr altLang="en-US" dirty="0" lang="zh-CN"/>
              <a:t>企业技术创新和研发投入的现状</a:t>
            </a:r>
            <a:endParaRPr altLang="en-US" dirty="0" lang="zh-CN"/>
          </a:p>
        </p:txBody>
      </p:sp>
      <p:sp>
        <p:nvSpPr>
          <p:cNvPr id="104920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6" name="标题 1"/>
          <p:cNvSpPr>
            <a:spLocks noGrp="1"/>
          </p:cNvSpPr>
          <p:nvPr>
            <p:ph type="title"/>
          </p:nvPr>
        </p:nvSpPr>
        <p:spPr/>
        <p:txBody>
          <a:bodyPr/>
          <a:p>
            <a:r>
              <a:rPr altLang="en-US" lang="zh-CN"/>
              <a:t>企业技术创新和研发投入的总体情况</a:t>
            </a:r>
            <a:endParaRPr altLang="en-US" lang="zh-CN"/>
          </a:p>
        </p:txBody>
      </p:sp>
      <p:sp>
        <p:nvSpPr>
          <p:cNvPr id="10492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当前企业技术创新和研发投入的主要问题和挑战</a:t>
            </a:r>
            <a:endParaRPr altLang="zh-CN" dirty="0" lang="en-US">
              <a:solidFill>
                <a:schemeClr val="dk1">
                  <a:lumMod val="80000"/>
                  <a:lumOff val="20000"/>
                </a:schemeClr>
              </a:solidFill>
              <a:latin typeface="+mn-ea"/>
              <a:sym typeface="+mn-ea"/>
            </a:endParaRPr>
          </a:p>
        </p:txBody>
      </p:sp>
      <p:sp>
        <p:nvSpPr>
          <p:cNvPr id="10492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当前企业技术创新和研发投入的总体规模</a:t>
            </a:r>
            <a:endParaRPr altLang="en-US" dirty="0" lang="zh-CN">
              <a:solidFill>
                <a:schemeClr val="dk1">
                  <a:lumMod val="80000"/>
                  <a:lumOff val="20000"/>
                </a:schemeClr>
              </a:solidFill>
              <a:latin typeface="+mn-ea"/>
              <a:sym typeface="+mn-ea"/>
            </a:endParaRPr>
          </a:p>
        </p:txBody>
      </p:sp>
      <p:sp>
        <p:nvSpPr>
          <p:cNvPr id="10492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企业在技术创新和研发投入方面的主要方式和手段</a:t>
            </a:r>
            <a:endParaRPr altLang="en-US" dirty="0" lang="zh-CN">
              <a:solidFill>
                <a:schemeClr val="dk1">
                  <a:lumMod val="80000"/>
                  <a:lumOff val="20000"/>
                </a:schemeClr>
              </a:solidFill>
              <a:latin typeface="+mn-ea"/>
              <a:sym typeface="+mn-ea"/>
            </a:endParaRPr>
          </a:p>
        </p:txBody>
      </p:sp>
      <p:sp>
        <p:nvSpPr>
          <p:cNvPr id="10493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未来企业技术创新和研发投入的发展趋势和展望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2" name="标题 1"/>
          <p:cNvSpPr>
            <a:spLocks noGrp="1"/>
          </p:cNvSpPr>
          <p:nvPr>
            <p:ph type="title"/>
          </p:nvPr>
        </p:nvSpPr>
        <p:spPr/>
        <p:txBody>
          <a:bodyPr>
            <a:normAutofit fontScale="100000"/>
          </a:bodyPr>
          <a:p>
            <a:r>
              <a:rPr altLang="en-US" lang="zh-CN"/>
              <a:t>不同行业、不同规模企业技术创新和研发投入的差异</a:t>
            </a:r>
            <a:endParaRPr altLang="en-US" lang="zh-CN"/>
          </a:p>
        </p:txBody>
      </p:sp>
      <p:sp>
        <p:nvSpPr>
          <p:cNvPr id="1049344" name="内容占位符 2"/>
          <p:cNvSpPr>
            <a:spLocks noGrp="1"/>
          </p:cNvSpPr>
          <p:nvPr>
            <p:ph idx="1"/>
          </p:nvPr>
        </p:nvSpPr>
        <p:spPr/>
        <p:txBody>
          <a:bodyPr>
            <a:normAutofit fontScale="95000"/>
          </a:bodyPr>
          <a:p>
            <a:r>
              <a:rPr altLang="en-US" lang="zh-CN"/>
              <a:t>不同行业的技术创新和研发投入差异： * 高新技术行业：由于技术更新换代迅速，需要不断加大研发投入，以保持技术领先地位。 * 传统行业：由于技术相对成熟，研发投入相对较少，但也需要不断进行技术升级和改造。 </a:t>
            </a:r>
            <a:endParaRPr altLang="en-US" lang="zh-CN"/>
          </a:p>
          <a:p>
            <a:pPr lvl="1"/>
            <a:r>
              <a:rPr altLang="en-US" lang="zh-CN"/>
              <a:t>* 高新技术行业：由于技术更新换代迅速，需要不断加大研发投入，以保持技术领先地位。</a:t>
            </a:r>
            <a:endParaRPr altLang="en-US" lang="zh-CN"/>
          </a:p>
          <a:p>
            <a:pPr lvl="1"/>
            <a:r>
              <a:rPr altLang="en-US" lang="zh-CN"/>
              <a:t>* 传统行业：由于技术相对成熟，研发投入相对较少，但也需要不断进行技术升级和改造。</a:t>
            </a:r>
            <a:endParaRPr altLang="en-US" lang="zh-CN"/>
          </a:p>
          <a:p>
            <a:r>
              <a:rPr altLang="en-US" lang="zh-CN"/>
              <a:t>不同规模企业的技术创新和研发投入差异： * 大企业：由于资金实力雄厚，可以投入更多的资金用于技术创新和研发，以保持市场竞争力。 * 小企业：由于资金实力有限，需要更加注重技术创新和研发的效率，以降低成本和提高效益。</a:t>
            </a:r>
            <a:endParaRPr altLang="en-US" lang="zh-CN"/>
          </a:p>
          <a:p>
            <a:pPr lvl="1"/>
            <a:r>
              <a:rPr altLang="en-US" lang="zh-CN"/>
              <a:t>* 大企业：由于资金实力雄厚，可以投入更多的资金用于技术创新和研发，以保持市场竞争力。</a:t>
            </a:r>
            <a:endParaRPr altLang="en-US" lang="zh-CN"/>
          </a:p>
          <a:p>
            <a:pPr lvl="1"/>
            <a:r>
              <a:rPr altLang="en-US" lang="zh-CN"/>
              <a:t>* 小企业：由于资金实力有限，需要更加注重技术创新和研发的效率，以降低成本和提高效益。</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企业技术创新和研发投入存在的问题</a:t>
            </a:r>
            <a:endParaRPr altLang="en-US" lang="zh-CN"/>
          </a:p>
        </p:txBody>
      </p:sp>
      <p:sp>
        <p:nvSpPr>
          <p:cNvPr id="10493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技术创新投入不足：企业缺乏足够的资金和资源支持技术创新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技术创新人才匮乏：企业缺乏具备创新能力和技术的人才</a:t>
            </a:r>
            <a:endParaRPr dirty="0" sz="2000" err="1">
              <a:solidFill>
                <a:schemeClr val="tx1">
                  <a:lumMod val="75000"/>
                  <a:lumOff val="25000"/>
                </a:schemeClr>
              </a:solidFill>
              <a:latin typeface="+mn-ea"/>
              <a:ea typeface="+mn-ea"/>
              <a:cs typeface="+mn-ea"/>
              <a:sym typeface="+mn-lt"/>
            </a:endParaRPr>
          </a:p>
        </p:txBody>
      </p:sp>
      <p:sp>
        <p:nvSpPr>
          <p:cNvPr id="10494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技术创新合作不足：企业与其他企业、研究机构等缺乏有效的合作与交流</a:t>
            </a:r>
            <a:endParaRPr dirty="0" sz="2000" err="1">
              <a:solidFill>
                <a:schemeClr val="tx1">
                  <a:lumMod val="75000"/>
                  <a:lumOff val="25000"/>
                </a:schemeClr>
              </a:solidFill>
              <a:latin typeface="+mn-ea"/>
              <a:ea typeface="+mn-ea"/>
              <a:cs typeface="+mn-ea"/>
              <a:sym typeface="+mn-lt"/>
            </a:endParaRPr>
          </a:p>
        </p:txBody>
      </p:sp>
      <p:sp>
        <p:nvSpPr>
          <p:cNvPr id="1049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研发投入结构不合理：研发投入过于集中在某些领域，而忽视了其他领域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2" name="标题 1"/>
          <p:cNvSpPr>
            <a:spLocks noGrp="1"/>
          </p:cNvSpPr>
          <p:nvPr>
            <p:ph type="title"/>
          </p:nvPr>
        </p:nvSpPr>
        <p:spPr/>
        <p:txBody>
          <a:bodyPr/>
          <a:p>
            <a:r>
              <a:rPr altLang="en-US" lang="zh-CN"/>
              <a:t>企业技术创新和研发投入面临的挑战</a:t>
            </a:r>
            <a:endParaRPr altLang="en-US" lang="zh-CN"/>
          </a:p>
        </p:txBody>
      </p:sp>
      <p:sp>
        <p:nvSpPr>
          <p:cNvPr id="10494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缺乏具有创新精神和能力的专业人才</a:t>
            </a:r>
            <a:endParaRPr altLang="en-US" dirty="0" sz="2400" lang="zh-CN">
              <a:latin typeface="+mn-ea"/>
              <a:ea typeface="+mn-ea"/>
            </a:endParaRPr>
          </a:p>
        </p:txBody>
      </p:sp>
      <p:sp>
        <p:nvSpPr>
          <p:cNvPr id="10494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市场竞争激烈，技术更新迅速</a:t>
            </a:r>
            <a:endParaRPr altLang="en-US" dirty="0" sz="2400" lang="zh-CN">
              <a:latin typeface="+mn-ea"/>
              <a:ea typeface="+mn-ea"/>
            </a:endParaRPr>
          </a:p>
        </p:txBody>
      </p:sp>
      <p:sp>
        <p:nvSpPr>
          <p:cNvPr id="10494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技术创新的风险和不确定性</a:t>
            </a:r>
            <a:endParaRPr altLang="en-US" dirty="0" sz="2400" lang="zh-CN">
              <a:latin typeface="+mn-ea"/>
              <a:ea typeface="+mn-ea"/>
            </a:endParaRPr>
          </a:p>
        </p:txBody>
      </p:sp>
      <p:sp>
        <p:nvSpPr>
          <p:cNvPr id="10494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研发投入的高昂成本</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0" name="标题"/>
          <p:cNvSpPr>
            <a:spLocks noGrp="1"/>
          </p:cNvSpPr>
          <p:nvPr>
            <p:ph type="title"/>
            <p:custDataLst>
              <p:tags r:id="rId1"/>
            </p:custDataLst>
          </p:nvPr>
        </p:nvSpPr>
        <p:spPr>
          <a:xfrm>
            <a:off x="939798" y="-1"/>
            <a:ext cx="10414002" cy="2114171"/>
          </a:xfrm>
        </p:spPr>
        <p:txBody>
          <a:bodyPr anchor="b">
            <a:normAutofit/>
          </a:bodyPr>
          <a:p>
            <a:r>
              <a:rPr altLang="en-US" dirty="0" lang="zh-CN"/>
              <a:t>优化企业技术创新和研发投入的策略</a:t>
            </a:r>
            <a:endParaRPr altLang="en-US" dirty="0" lang="zh-CN"/>
          </a:p>
        </p:txBody>
      </p:sp>
      <p:sp>
        <p:nvSpPr>
          <p:cNvPr id="104951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制定长期、稳定的技术创新和研发投入计划</a:t>
            </a:r>
            <a:endParaRPr altLang="en-US" lang="zh-CN"/>
          </a:p>
        </p:txBody>
      </p:sp>
      <p:sp>
        <p:nvSpPr>
          <p:cNvPr id="10495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建立完善的技术创新和研发投入管理制度，确保计划的有效实施</a:t>
            </a:r>
            <a:endParaRPr altLang="zh-CN" dirty="0" lang="en-US">
              <a:solidFill>
                <a:schemeClr val="dk1">
                  <a:lumMod val="80000"/>
                  <a:lumOff val="20000"/>
                </a:schemeClr>
              </a:solidFill>
              <a:latin typeface="+mn-ea"/>
              <a:sym typeface="+mn-ea"/>
            </a:endParaRPr>
          </a:p>
        </p:txBody>
      </p:sp>
      <p:sp>
        <p:nvSpPr>
          <p:cNvPr id="10495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明确技术创新和研发投入的目标和战略意义</a:t>
            </a:r>
            <a:endParaRPr altLang="en-US" dirty="0" lang="zh-CN">
              <a:solidFill>
                <a:schemeClr val="dk1">
                  <a:lumMod val="80000"/>
                  <a:lumOff val="20000"/>
                </a:schemeClr>
              </a:solidFill>
              <a:latin typeface="+mn-ea"/>
              <a:sym typeface="+mn-ea"/>
            </a:endParaRPr>
          </a:p>
        </p:txBody>
      </p:sp>
      <p:sp>
        <p:nvSpPr>
          <p:cNvPr id="10496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制定长期、稳定的技术创新和研发投入计划，确保持续投入</a:t>
            </a:r>
            <a:endParaRPr altLang="en-US" dirty="0" lang="zh-CN">
              <a:solidFill>
                <a:schemeClr val="dk1">
                  <a:lumMod val="80000"/>
                  <a:lumOff val="20000"/>
                </a:schemeClr>
              </a:solidFill>
              <a:latin typeface="+mn-ea"/>
              <a:sym typeface="+mn-ea"/>
            </a:endParaRPr>
          </a:p>
        </p:txBody>
      </p:sp>
      <p:sp>
        <p:nvSpPr>
          <p:cNvPr id="10496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加强技术创新和研发投入的监管和评估，确保投入的有效性和可持续性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8" name="标题 1"/>
          <p:cNvSpPr>
            <a:spLocks noGrp="1"/>
          </p:cNvSpPr>
          <p:nvPr>
            <p:ph type="title"/>
          </p:nvPr>
        </p:nvSpPr>
        <p:spPr/>
        <p:txBody>
          <a:bodyPr/>
          <a:p>
            <a:r>
              <a:rPr altLang="en-US" lang="zh-CN"/>
              <a:t>加强技术研发团队建设，提高研发能力</a:t>
            </a:r>
            <a:endParaRPr altLang="en-US" lang="zh-CN"/>
          </a:p>
        </p:txBody>
      </p:sp>
      <p:sp>
        <p:nvSpPr>
          <p:cNvPr id="104965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建立高效的技术研发团队，包括具备专业知识和技能的研发人员</a:t>
            </a:r>
            <a:endParaRPr altLang="en-US" dirty="0" sz="1200" lang="zh-CN" spc="150">
              <a:solidFill>
                <a:schemeClr val="tx1">
                  <a:lumMod val="85000"/>
                  <a:lumOff val="15000"/>
                </a:schemeClr>
              </a:solidFill>
              <a:latin typeface="+mn-ea"/>
              <a:sym typeface="+mn-ea"/>
            </a:endParaRPr>
          </a:p>
        </p:txBody>
      </p:sp>
      <p:sp>
        <p:nvSpPr>
          <p:cNvPr id="104965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加强团队内部的协作与沟通，促进信息共享和经验交流</a:t>
            </a:r>
            <a:endParaRPr altLang="en-US" dirty="0" sz="1200" lang="zh-CN" spc="150">
              <a:solidFill>
                <a:schemeClr val="tx1">
                  <a:lumMod val="85000"/>
                  <a:lumOff val="15000"/>
                </a:schemeClr>
              </a:solidFill>
              <a:latin typeface="+mn-ea"/>
              <a:sym typeface="+mn-ea"/>
            </a:endParaRPr>
          </a:p>
        </p:txBody>
      </p:sp>
      <p:sp>
        <p:nvSpPr>
          <p:cNvPr id="104965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定期组织技术培训和知识更新，提高团队成员的技术水平和创新能力</a:t>
            </a:r>
            <a:endParaRPr altLang="en-US" dirty="0" sz="1200" lang="zh-CN" spc="150">
              <a:solidFill>
                <a:schemeClr val="tx1">
                  <a:lumMod val="85000"/>
                  <a:lumOff val="15000"/>
                </a:schemeClr>
              </a:solidFill>
              <a:latin typeface="+mn-ea"/>
              <a:sym typeface="+mn-ea"/>
            </a:endParaRPr>
          </a:p>
        </p:txBody>
      </p:sp>
      <p:sp>
        <p:nvSpPr>
          <p:cNvPr id="104966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鼓励团队成员提出改进意见和建议，激发团队的创新活力</a:t>
            </a:r>
            <a:endParaRPr altLang="en-US" dirty="0" sz="1200" lang="zh-CN" spc="150">
              <a:solidFill>
                <a:schemeClr val="tx1">
                  <a:lumMod val="85000"/>
                  <a:lumOff val="15000"/>
                </a:schemeClr>
              </a:solidFill>
              <a:latin typeface="+mn-ea"/>
              <a:sym typeface="+mn-ea"/>
            </a:endParaRPr>
          </a:p>
        </p:txBody>
      </p:sp>
      <p:sp>
        <p:nvSpPr>
          <p:cNvPr id="104967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推动产学研合作，促进技术成果转化</a:t>
            </a:r>
            <a:endParaRPr altLang="en-US" lang="zh-CN"/>
          </a:p>
        </p:txBody>
      </p:sp>
      <p:sp>
        <p:nvSpPr>
          <p:cNvPr id="104970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加强产学研合作，共同研发新技术和产品</a:t>
            </a:r>
            <a:endParaRPr altLang="en-US" dirty="0" sz="2000" lang="zh-CN" spc="150">
              <a:solidFill>
                <a:schemeClr val="tx1">
                  <a:lumMod val="75000"/>
                  <a:lumOff val="25000"/>
                </a:schemeClr>
              </a:solidFill>
              <a:latin typeface="+mn-ea"/>
              <a:sym typeface="+mn-ea"/>
            </a:endParaRPr>
          </a:p>
        </p:txBody>
      </p:sp>
      <p:sp>
        <p:nvSpPr>
          <p:cNvPr id="104971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建立技术转移机制，促进技术成果转化为实际应用</a:t>
            </a:r>
            <a:endParaRPr altLang="en-US" dirty="0" sz="2000" lang="zh-CN" spc="150">
              <a:solidFill>
                <a:schemeClr val="tx1">
                  <a:lumMod val="75000"/>
                  <a:lumOff val="25000"/>
                </a:schemeClr>
              </a:solidFill>
              <a:latin typeface="+mn-ea"/>
              <a:sym typeface="+mn-ea"/>
            </a:endParaRPr>
          </a:p>
        </p:txBody>
      </p:sp>
      <p:sp>
        <p:nvSpPr>
          <p:cNvPr id="104971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加强知识产权保护，鼓励企业自主创新</a:t>
            </a:r>
            <a:endParaRPr altLang="en-US" dirty="0" sz="2000" lang="zh-CN" spc="150">
              <a:solidFill>
                <a:schemeClr val="tx1">
                  <a:lumMod val="75000"/>
                  <a:lumOff val="25000"/>
                </a:schemeClr>
              </a:solidFill>
              <a:latin typeface="+mn-ea"/>
              <a:sym typeface="+mn-ea"/>
            </a:endParaRPr>
          </a:p>
        </p:txBody>
      </p:sp>
      <p:sp>
        <p:nvSpPr>
          <p:cNvPr id="104972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政府提供政策支持和资金扶持，推动产学研合作发展</a:t>
            </a:r>
            <a:endParaRPr altLang="en-US" dirty="0" sz="2000" lang="zh-CN" spc="150">
              <a:solidFill>
                <a:schemeClr val="tx1">
                  <a:lumMod val="75000"/>
                  <a:lumOff val="25000"/>
                </a:schemeClr>
              </a:solidFill>
              <a:latin typeface="+mn-ea"/>
              <a:sym typeface="+mn-ea"/>
            </a:endParaRPr>
          </a:p>
        </p:txBody>
      </p:sp>
      <p:sp>
        <p:nvSpPr>
          <p:cNvPr id="104973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建立科学的技术创新和研发投入评估机制</a:t>
            </a:r>
            <a:endParaRPr altLang="en-US" lang="zh-CN"/>
          </a:p>
        </p:txBody>
      </p:sp>
      <p:sp>
        <p:nvSpPr>
          <p:cNvPr id="104976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评估标准的制定：根据企业实际情况，制定合理的评估标准</a:t>
            </a:r>
            <a:endParaRPr altLang="en-US" sz="1400" lang="zh-CN" spc="150">
              <a:solidFill>
                <a:schemeClr val="tx1"/>
              </a:solidFill>
              <a:effectLst/>
              <a:latin typeface="+mn-ea"/>
              <a:sym typeface="+mn-ea"/>
            </a:endParaRPr>
          </a:p>
        </p:txBody>
      </p:sp>
      <p:sp>
        <p:nvSpPr>
          <p:cNvPr id="104977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评估机制的建立：明确评估目标、指标和评估周期</a:t>
            </a:r>
            <a:endParaRPr altLang="en-US" dirty="0" sz="1400" lang="zh-CN" spc="150">
              <a:solidFill>
                <a:schemeClr val="tx1"/>
              </a:solidFill>
              <a:effectLst/>
              <a:latin typeface="+mn-ea"/>
              <a:sym typeface="+mn-ea"/>
            </a:endParaRPr>
          </a:p>
        </p:txBody>
      </p:sp>
      <p:sp>
        <p:nvSpPr>
          <p:cNvPr id="104977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评估过程的实施：按照评估标准，对技术创新和研发投入进行全面评估</a:t>
            </a:r>
            <a:endParaRPr altLang="en-US" sz="1400" lang="zh-CN" spc="150">
              <a:solidFill>
                <a:schemeClr val="tx1"/>
              </a:solidFill>
              <a:effectLst/>
              <a:latin typeface="+mn-ea"/>
              <a:sym typeface="+mn-ea"/>
            </a:endParaRPr>
          </a:p>
        </p:txBody>
      </p:sp>
      <p:sp>
        <p:nvSpPr>
          <p:cNvPr id="104978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评估结果的反馈：根据评估结果，及时调整技术创新和研发投入策略</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4" name="标题"/>
          <p:cNvSpPr>
            <a:spLocks noGrp="1"/>
          </p:cNvSpPr>
          <p:nvPr>
            <p:ph type="title"/>
            <p:custDataLst>
              <p:tags r:id="rId1"/>
            </p:custDataLst>
          </p:nvPr>
        </p:nvSpPr>
        <p:spPr>
          <a:xfrm>
            <a:off x="939798" y="-1"/>
            <a:ext cx="10414002" cy="2114171"/>
          </a:xfrm>
        </p:spPr>
        <p:txBody>
          <a:bodyPr anchor="b">
            <a:normAutofit/>
          </a:bodyPr>
          <a:p>
            <a:r>
              <a:rPr altLang="en-US" dirty="0" lang="zh-CN"/>
              <a:t>政策支持对企业技术创新和研发投入的影响</a:t>
            </a:r>
            <a:endParaRPr altLang="en-US" dirty="0" lang="zh-CN"/>
          </a:p>
        </p:txBody>
      </p:sp>
      <p:sp>
        <p:nvSpPr>
          <p:cNvPr id="104981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6" name="标题 1"/>
          <p:cNvSpPr>
            <a:spLocks noGrp="1"/>
          </p:cNvSpPr>
          <p:nvPr>
            <p:ph type="title"/>
          </p:nvPr>
        </p:nvSpPr>
        <p:spPr/>
        <p:txBody>
          <a:bodyPr/>
          <a:p>
            <a:r>
              <a:rPr altLang="en-US" lang="zh-CN"/>
              <a:t>政策对企业技术创新和研发投入的支持情况</a:t>
            </a:r>
            <a:endParaRPr altLang="en-US" lang="zh-CN"/>
          </a:p>
        </p:txBody>
      </p:sp>
      <p:sp>
        <p:nvSpPr>
          <p:cNvPr id="104988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政策支持对企业技术创新和研发投入的重要性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9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政府对企业的资金支持情况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政策对企业技术创新和研发投入的引导作用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政策对企业技术创新和研发投入的激励作用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政策对企业技术创新和研发投入的引导作用</a:t>
            </a:r>
            <a:endParaRPr altLang="en-US" lang="zh-CN"/>
          </a:p>
        </p:txBody>
      </p:sp>
      <p:sp>
        <p:nvSpPr>
          <p:cNvPr id="104994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4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5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5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政策对企业技术创新和研发投入的激励措施</a:t>
            </a:r>
            <a:endParaRPr altLang="en-US" dirty="0" sz="2400" lang="zh-CN">
              <a:latin typeface="+mn-ea"/>
              <a:ea typeface="+mn-ea"/>
            </a:endParaRPr>
          </a:p>
        </p:txBody>
      </p:sp>
      <p:sp>
        <p:nvSpPr>
          <p:cNvPr id="104996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政策对企业技术创新和研发投入的规范作用</a:t>
            </a:r>
            <a:endParaRPr altLang="en-US" dirty="0" sz="2400" lang="zh-CN">
              <a:latin typeface="+mn-ea"/>
              <a:ea typeface="+mn-ea"/>
            </a:endParaRPr>
          </a:p>
        </p:txBody>
      </p:sp>
      <p:sp>
        <p:nvSpPr>
          <p:cNvPr id="104996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政策支持对企业技术创新和研发投入的推动作用</a:t>
            </a:r>
            <a:endParaRPr altLang="en-US" dirty="0" sz="2400" lang="zh-CN">
              <a:latin typeface="+mn-ea"/>
              <a:ea typeface="+mn-ea"/>
            </a:endParaRPr>
          </a:p>
        </p:txBody>
      </p:sp>
      <p:sp>
        <p:nvSpPr>
          <p:cNvPr id="104996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政策对企业技术创新和研发投入的引导方向</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政策对企业技术创新和研发投入的推动作用</a:t>
            </a:r>
            <a:endParaRPr altLang="en-US" lang="zh-CN"/>
          </a:p>
        </p:txBody>
      </p:sp>
      <p:sp>
        <p:nvSpPr>
          <p:cNvPr id="1050004" name="内容占位符 2"/>
          <p:cNvSpPr>
            <a:spLocks noGrp="1"/>
          </p:cNvSpPr>
          <p:nvPr>
            <p:ph idx="1"/>
          </p:nvPr>
        </p:nvSpPr>
        <p:spPr/>
        <p:txBody>
          <a:bodyPr>
            <a:normAutofit fontScale="70000"/>
          </a:bodyPr>
          <a:p>
            <a:r>
              <a:rPr altLang="en-US" lang="zh-CN"/>
              <a:t>政策鼓励企业加大技术创新和研发投入  政府通过出台一系列政策，如税收优惠、财政补贴等，鼓励企业加大技术创新和研发投入，提高企业的技术水平和竞争力。</a:t>
            </a:r>
            <a:endParaRPr altLang="en-US" lang="zh-CN"/>
          </a:p>
          <a:p>
            <a:pPr lvl="1"/>
            <a:r>
              <a:rPr altLang="en-US" lang="zh-CN"/>
              <a:t>政府通过出台一系列政策，如税收优惠、财政补贴等，鼓励企业加大技术创新和研发投入，提高企业的技术水平和竞争力。</a:t>
            </a:r>
            <a:endParaRPr altLang="en-US" lang="zh-CN"/>
          </a:p>
          <a:p>
            <a:r>
              <a:rPr altLang="en-US" lang="zh-CN"/>
              <a:t>政策为企业技术创新和研发投入提供资金支持  政府设立专项资金，支持企业开展技术创新和研发投入。这些资金可以用于研发设备的购置、技术人员的培训等方面，为企业技术创新和研发投入提供有力的资金保障。</a:t>
            </a:r>
            <a:endParaRPr altLang="en-US" lang="zh-CN"/>
          </a:p>
          <a:p>
            <a:pPr lvl="1"/>
            <a:r>
              <a:rPr altLang="en-US" lang="zh-CN"/>
              <a:t>政府设立专项资金，支持企业开展技术创新和研发投入。这些资金可以用于研发设备的购置、技术人员的培训等方面，为企业技术创新和研发投入提供有力的资金保障。</a:t>
            </a:r>
            <a:endParaRPr altLang="en-US" lang="zh-CN"/>
          </a:p>
          <a:p>
            <a:r>
              <a:rPr altLang="en-US" lang="zh-CN"/>
              <a:t>政策为企业技术创新和研发投入提供人才支持  政府通过制定人才政策，吸引和培养高层次人才，为企业技术创新和研发投入提供人才支持。同时，政府还鼓励企业加强与高校、科研机构的合作，共同培养技术人才。</a:t>
            </a:r>
            <a:endParaRPr altLang="en-US" lang="zh-CN"/>
          </a:p>
          <a:p>
            <a:pPr lvl="1"/>
            <a:r>
              <a:rPr altLang="en-US" lang="zh-CN"/>
              <a:t>政府通过制定人才政策，吸引和培养高层次人才，为企业技术创新和研发投入提供人才支持。同时，政府还鼓励企业加强与高校、科研机构的合作，共同培养技术人才。</a:t>
            </a:r>
            <a:endParaRPr altLang="en-US" lang="zh-CN"/>
          </a:p>
          <a:p>
            <a:r>
              <a:rPr altLang="en-US" lang="zh-CN"/>
              <a:t>政策为企业技术创新和研发投入提供法律保障  政府通过制定相关法律法规，保护企业的知识产权和技术创新成果。同时，政府还加强对企业技术创新的监管，确保企业的技术创新符合法律法规的要求。</a:t>
            </a:r>
            <a:endParaRPr altLang="en-US" lang="zh-CN"/>
          </a:p>
          <a:p>
            <a:pPr lvl="1"/>
            <a:r>
              <a:rPr altLang="en-US" lang="zh-CN"/>
              <a:t>政府通过制定相关法律法规，保护企业的知识产权和技术创新成果。同时，政府还加强对企业技术创新的监管，确保企业的技术创新符合法律法规的要求。</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38" name="标题 1"/>
          <p:cNvSpPr>
            <a:spLocks noGrp="1"/>
          </p:cNvSpPr>
          <p:nvPr>
            <p:ph type="title"/>
          </p:nvPr>
        </p:nvSpPr>
        <p:spPr/>
        <p:txBody>
          <a:bodyPr/>
          <a:p>
            <a:r>
              <a:rPr altLang="en-US" lang="zh-CN"/>
              <a:t>政策对企业技术创新和研发投入的挑战与机遇</a:t>
            </a:r>
            <a:endParaRPr altLang="en-US" lang="zh-CN"/>
          </a:p>
        </p:txBody>
      </p:sp>
      <p:sp>
        <p:nvSpPr>
          <p:cNvPr id="10500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对企业技术创新和研发投入的机遇：政府政策的引导和支持，可以促进企业技术创新和研发投入的增加，推动企业转型升级和高质量发展。同时，企业也可以通过与政府合作，获得更多的资源和支持，实现技术创新和研发的突破。</a:t>
            </a:r>
            <a:endParaRPr altLang="en-US" dirty="0" sz="2400" lang="zh-CN">
              <a:latin typeface="+mn-ea"/>
              <a:ea typeface="+mn-ea"/>
            </a:endParaRPr>
          </a:p>
        </p:txBody>
      </p:sp>
      <p:sp>
        <p:nvSpPr>
          <p:cNvPr id="10500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企业如何应对政策对企业技术创新和研发投入的影响：企业需要密切关注政策的变化和调整，及时调整自身的技术创新和研发投入策略。同时，企业也需要加强自身的技术研发能力和创新能力，提高自身的竞争力和市场地位。</a:t>
            </a:r>
            <a:endParaRPr altLang="en-US" dirty="0" sz="2400" lang="zh-CN">
              <a:latin typeface="+mn-ea"/>
              <a:ea typeface="+mn-ea"/>
            </a:endParaRPr>
          </a:p>
        </p:txBody>
      </p:sp>
      <p:sp>
        <p:nvSpPr>
          <p:cNvPr id="10500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政策对企业技术创新和研发投入的支持：政府通过提供财政补贴、税收优惠等政策，鼓励企业增加技术创新和研发投入，提高企业的竞争力和创新能力。</a:t>
            </a:r>
            <a:endParaRPr altLang="en-US" dirty="0" sz="1400" lang="zh-CN">
              <a:latin typeface="+mn-ea"/>
              <a:ea typeface="+mn-ea"/>
            </a:endParaRPr>
          </a:p>
        </p:txBody>
      </p:sp>
      <p:sp>
        <p:nvSpPr>
          <p:cNvPr id="10500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政策对企业技术创新和研发投入的挑战：政策的变化和调整可能会对企业技术创新和研发投入产生负面影响，如政策的不稳定、不透明等，可能导致企业投入的资源无法得到有效回报。</a:t>
            </a:r>
            <a:endParaRPr altLang="en-US" dirty="0" sz="1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96" name="标题"/>
          <p:cNvSpPr>
            <a:spLocks noGrp="1"/>
          </p:cNvSpPr>
          <p:nvPr>
            <p:ph type="title"/>
            <p:custDataLst>
              <p:tags r:id="rId1"/>
            </p:custDataLst>
          </p:nvPr>
        </p:nvSpPr>
        <p:spPr>
          <a:xfrm>
            <a:off x="939798" y="-1"/>
            <a:ext cx="10414002" cy="2114171"/>
          </a:xfrm>
        </p:spPr>
        <p:txBody>
          <a:bodyPr anchor="b">
            <a:normAutofit/>
          </a:bodyPr>
          <a:p>
            <a:r>
              <a:rPr altLang="en-US" dirty="0" lang="zh-CN"/>
              <a:t>企业技术创新和研发投入的未来趋势</a:t>
            </a:r>
            <a:endParaRPr altLang="en-US" dirty="0" lang="zh-CN"/>
          </a:p>
        </p:txBody>
      </p:sp>
      <p:sp>
        <p:nvSpPr>
          <p:cNvPr id="105009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8" name="标题 1"/>
          <p:cNvSpPr>
            <a:spLocks noGrp="1"/>
          </p:cNvSpPr>
          <p:nvPr>
            <p:ph type="title"/>
          </p:nvPr>
        </p:nvSpPr>
        <p:spPr/>
        <p:txBody>
          <a:bodyPr>
            <a:normAutofit fontScale="100000"/>
          </a:bodyPr>
          <a:p>
            <a:r>
              <a:rPr altLang="en-US" lang="zh-CN"/>
              <a:t>技术创新和研发投入在企业发展中的地位将更加重要</a:t>
            </a:r>
            <a:endParaRPr altLang="en-US" lang="zh-CN"/>
          </a:p>
        </p:txBody>
      </p:sp>
      <p:sp>
        <p:nvSpPr>
          <p:cNvPr id="1050170" name="内容占位符 2"/>
          <p:cNvSpPr>
            <a:spLocks noGrp="1"/>
          </p:cNvSpPr>
          <p:nvPr>
            <p:ph idx="1"/>
          </p:nvPr>
        </p:nvSpPr>
        <p:spPr/>
        <p:txBody>
          <a:bodyPr>
            <a:normAutofit fontScale="55000"/>
          </a:bodyPr>
          <a:p>
            <a:r>
              <a:rPr altLang="en-US" lang="zh-CN"/>
              <a:t>技术创新是企业持续发展的核心动力  随着市场竞争的加剧，企业要想保持竞争优势，必须不断进行技术创新。技术创新不仅可以提高产品质量，降低成本，还可以为企业带来新的市场机会。因此，技术创新在企业发展中的地位将更加重要。</a:t>
            </a:r>
            <a:endParaRPr altLang="en-US" lang="zh-CN"/>
          </a:p>
          <a:p>
            <a:pPr lvl="1"/>
            <a:r>
              <a:rPr altLang="en-US" lang="zh-CN"/>
              <a:t>随着市场竞争的加剧，企业要想保持竞争优势，必须不断进行技术创新。技术创新不仅可以提高产品质量，降低成本，还可以为企业带来新的市场机会。因此，技术创新在企业发展中的地位将更加重要。</a:t>
            </a:r>
            <a:endParaRPr altLang="en-US" lang="zh-CN"/>
          </a:p>
          <a:p>
            <a:r>
              <a:rPr altLang="en-US" lang="zh-CN"/>
              <a:t>研发投入是企业技术创新的重要保障  企业要想进行技术创新，必须要有足够的研发投入。研发投入是企业技术创新的重要保障，不仅可以提高企业的技术水平，还可以为企业带来更多的知识产权。因此，企业应该加大对技术创新的投入，提高技术水平，增强市场竞争力。</a:t>
            </a:r>
            <a:endParaRPr altLang="en-US" lang="zh-CN"/>
          </a:p>
          <a:p>
            <a:pPr lvl="1"/>
            <a:r>
              <a:rPr altLang="en-US" lang="zh-CN"/>
              <a:t>企业要想进行技术创新，必须要有足够的研发投入。研发投入是企业技术创新的重要保障，不仅可以提高企业的技术水平，还可以为企业带来更多的知识产权。因此，企业应该加大对技术创新的投入，提高技术水平，增强市场竞争力。</a:t>
            </a:r>
            <a:endParaRPr altLang="en-US" lang="zh-CN"/>
          </a:p>
          <a:p>
            <a:r>
              <a:rPr altLang="en-US" lang="zh-CN"/>
              <a:t>技术创新和研发投入将推动企业转型升级  随着经济的发展和技术的进步，企业必须不断转型升级才能适应市场需求。技术创新和研发投入将为企业提供新的发展思路和方向，推动企业转型升级。同时，技术创新和研发投入也将为企业带来更多的市场机会和竞争优势。</a:t>
            </a:r>
            <a:endParaRPr altLang="en-US" lang="zh-CN"/>
          </a:p>
          <a:p>
            <a:pPr lvl="1"/>
            <a:r>
              <a:rPr altLang="en-US" lang="zh-CN"/>
              <a:t>随着经济的发展和技术的进步，企业必须不断转型升级才能适应市场需求。技术创新和研发投入将为企业提供新的发展思路和方向，推动企业转型升级。同时，技术创新和研发投入也将为企业带来更多的市场机会和竞争优势。</a:t>
            </a:r>
            <a:endParaRPr altLang="en-US" lang="zh-CN"/>
          </a:p>
          <a:p>
            <a:r>
              <a:rPr altLang="en-US" lang="zh-CN"/>
              <a:t>技术创新和研发投入将成为企业发展的重要支撑  随着市场竞争的加剧和技术的不断进步，企业要想保持竞争优势，必须不断进行技术创新和研发投入。技术创新和研发投入将成为企业发展的重要支撑，为企业带来更多的市场机会和竞争优势。同时，技术创新和研发投入也将为企业带来更多的经济效益和社会效益。</a:t>
            </a:r>
            <a:endParaRPr altLang="en-US" lang="zh-CN"/>
          </a:p>
          <a:p>
            <a:pPr lvl="1"/>
            <a:r>
              <a:rPr altLang="en-US" lang="zh-CN"/>
              <a:t>随着市场竞争的加剧和技术的不断进步，企业要想保持竞争优势，必须不断进行技术创新和研发投入。技术创新和研发投入将成为企业发展的重要支撑，为企业带来更多的市场机会和竞争优势。同时，技术创新和研发投入也将为企业带来更多的经济效益和社会效益。</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04" name="标题 1"/>
          <p:cNvSpPr>
            <a:spLocks noGrp="1"/>
          </p:cNvSpPr>
          <p:nvPr>
            <p:ph type="title"/>
          </p:nvPr>
        </p:nvSpPr>
        <p:spPr/>
        <p:txBody>
          <a:bodyPr>
            <a:normAutofit fontScale="95556"/>
          </a:bodyPr>
          <a:p>
            <a:r>
              <a:rPr altLang="en-US" lang="zh-CN"/>
              <a:t>技术创新和研发投入将更加注重长期效益和可持续发展</a:t>
            </a:r>
            <a:endParaRPr altLang="en-US" lang="zh-CN"/>
          </a:p>
        </p:txBody>
      </p:sp>
      <p:sp>
        <p:nvSpPr>
          <p:cNvPr id="105020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技术创新将成为企业核心竞争力的重要支撑</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未来趋势将更加注重绿色环保和可持续发展</a:t>
            </a:r>
            <a:endParaRPr dirty="0" sz="2000" err="1">
              <a:solidFill>
                <a:schemeClr val="tx1">
                  <a:lumMod val="75000"/>
                  <a:lumOff val="25000"/>
                </a:schemeClr>
              </a:solidFill>
              <a:latin typeface="+mn-ea"/>
              <a:ea typeface="+mn-ea"/>
              <a:cs typeface="+mn-ea"/>
              <a:sym typeface="+mn-lt"/>
            </a:endParaRPr>
          </a:p>
        </p:txBody>
      </p:sp>
      <p:sp>
        <p:nvSpPr>
          <p:cNvPr id="105022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3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企业将更加注重技术研发和人才培养</a:t>
            </a:r>
            <a:endParaRPr dirty="0" sz="2000" err="1">
              <a:solidFill>
                <a:schemeClr val="tx1">
                  <a:lumMod val="75000"/>
                  <a:lumOff val="25000"/>
                </a:schemeClr>
              </a:solidFill>
              <a:latin typeface="+mn-ea"/>
              <a:ea typeface="+mn-ea"/>
              <a:cs typeface="+mn-ea"/>
              <a:sym typeface="+mn-lt"/>
            </a:endParaRPr>
          </a:p>
        </p:txBody>
      </p:sp>
      <p:sp>
        <p:nvSpPr>
          <p:cNvPr id="1050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研发投入将更加注重长期效益和可持续发展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78" name="标题 1"/>
          <p:cNvSpPr>
            <a:spLocks noGrp="1"/>
          </p:cNvSpPr>
          <p:nvPr>
            <p:ph type="title"/>
          </p:nvPr>
        </p:nvSpPr>
        <p:spPr/>
        <p:txBody>
          <a:bodyPr>
            <a:normAutofit fontScale="100000"/>
          </a:bodyPr>
          <a:p>
            <a:r>
              <a:rPr altLang="en-US" lang="zh-CN"/>
              <a:t>技术创新和研发投入将更加注重人才培养和团队建设</a:t>
            </a:r>
            <a:endParaRPr altLang="en-US" lang="zh-CN"/>
          </a:p>
        </p:txBody>
      </p:sp>
      <p:sp>
        <p:nvSpPr>
          <p:cNvPr id="105028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未来趋势：企业将更加注重人才培养和团队建设</a:t>
            </a:r>
            <a:endParaRPr altLang="en-US" dirty="0" sz="1200" lang="zh-CN" spc="150">
              <a:solidFill>
                <a:srgbClr val="FFFFFF"/>
              </a:solidFill>
              <a:latin typeface="+mn-ea"/>
              <a:sym typeface="+mn-ea"/>
            </a:endParaRPr>
          </a:p>
        </p:txBody>
      </p:sp>
      <p:sp>
        <p:nvSpPr>
          <p:cNvPr id="105029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人才培养和团队建设将促进企业可持续发展</a:t>
            </a:r>
            <a:endParaRPr altLang="en-US" dirty="0" sz="1200" lang="zh-CN" spc="150">
              <a:solidFill>
                <a:schemeClr val="tx1">
                  <a:lumMod val="65000"/>
                  <a:lumOff val="35000"/>
                </a:schemeClr>
              </a:solidFill>
              <a:latin typeface="+mn-ea"/>
              <a:sym typeface="+mn-ea"/>
            </a:endParaRPr>
          </a:p>
        </p:txBody>
      </p:sp>
      <p:sp>
        <p:nvSpPr>
          <p:cNvPr id="105029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团队建设是推动技术创新和研发投入的重要力量</a:t>
            </a:r>
            <a:endParaRPr altLang="en-US" dirty="0" sz="1200" lang="zh-CN" spc="150">
              <a:solidFill>
                <a:srgbClr val="FFFFFF"/>
              </a:solidFill>
              <a:latin typeface="+mn-ea"/>
              <a:sym typeface="+mn-ea"/>
            </a:endParaRPr>
          </a:p>
        </p:txBody>
      </p:sp>
      <p:sp>
        <p:nvSpPr>
          <p:cNvPr id="105030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人才是技术创新和研发投入的核心</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40" name="标题 1"/>
          <p:cNvSpPr>
            <a:spLocks noGrp="1"/>
          </p:cNvSpPr>
          <p:nvPr>
            <p:ph type="title"/>
          </p:nvPr>
        </p:nvSpPr>
        <p:spPr/>
        <p:txBody>
          <a:bodyPr>
            <a:normAutofit fontScale="90000"/>
          </a:bodyPr>
          <a:p>
            <a:r>
              <a:rPr altLang="en-US" lang="zh-CN"/>
              <a:t>技术创新和研发投入将更加注重与产业升级、经济发展相结合</a:t>
            </a:r>
            <a:endParaRPr altLang="en-US" lang="zh-CN"/>
          </a:p>
        </p:txBody>
      </p:sp>
      <p:sp>
        <p:nvSpPr>
          <p:cNvPr id="1050342" name="内容占位符 2"/>
          <p:cNvSpPr>
            <a:spLocks noGrp="1"/>
          </p:cNvSpPr>
          <p:nvPr>
            <p:ph idx="1"/>
          </p:nvPr>
        </p:nvSpPr>
        <p:spPr/>
        <p:txBody>
          <a:bodyPr>
            <a:normAutofit fontScale="60000"/>
          </a:bodyPr>
          <a:p>
            <a:r>
              <a:rPr altLang="en-US" lang="zh-CN"/>
              <a:t>技术创新将成为产业升级和经济发展的重要驱动力  随着科技的不断发展，技术创新将成为推动产业升级和经济发展的关键因素。企业需要不断加大技术研发和创新投入，提高自主创新能力，掌握核心技术和关键技术，以适应市场需求的变化和产业升级的需要。</a:t>
            </a:r>
            <a:endParaRPr altLang="en-US" lang="zh-CN"/>
          </a:p>
          <a:p>
            <a:pPr lvl="1"/>
            <a:r>
              <a:rPr altLang="en-US" lang="zh-CN"/>
              <a:t>随着科技的不断发展，技术创新将成为推动产业升级和经济发展的关键因素。企业需要不断加大技术研发和创新投入，提高自主创新能力，掌握核心技术和关键技术，以适应市场需求的变化和产业升级的需要。</a:t>
            </a:r>
            <a:endParaRPr altLang="en-US" lang="zh-CN"/>
          </a:p>
          <a:p>
            <a:r>
              <a:rPr altLang="en-US" lang="zh-CN"/>
              <a:t>研发投入将成为企业发展的重要保障  企业需要不断加大研发投入，提高研发能力和水平，以保持竞争优势和可持续发展。同时，政府也需要加大对企业的研发投入支持力度，鼓励企业加强技术研发和创新，推动产业升级和经济发展。</a:t>
            </a:r>
            <a:endParaRPr altLang="en-US" lang="zh-CN"/>
          </a:p>
          <a:p>
            <a:pPr lvl="1"/>
            <a:r>
              <a:rPr altLang="en-US" lang="zh-CN"/>
              <a:t>企业需要不断加大研发投入，提高研发能力和水平，以保持竞争优势和可持续发展。同时，政府也需要加大对企业的研发投入支持力度，鼓励企业加强技术研发和创新，推动产业升级和经济发展。</a:t>
            </a:r>
            <a:endParaRPr altLang="en-US" lang="zh-CN"/>
          </a:p>
          <a:p>
            <a:r>
              <a:rPr altLang="en-US" lang="zh-CN"/>
              <a:t>技术创新和研发投入将更加注重与市场需求相结合  企业需要紧密关注市场需求的变化，加强市场调研和分析，了解消费者需求和行业发展趋势，以市场需求为导向，加强技术研发和创新，提高产品竞争力和市场占有率。</a:t>
            </a:r>
            <a:endParaRPr altLang="en-US" lang="zh-CN"/>
          </a:p>
          <a:p>
            <a:pPr lvl="1"/>
            <a:r>
              <a:rPr altLang="en-US" lang="zh-CN"/>
              <a:t>企业需要紧密关注市场需求的变化，加强市场调研和分析，了解消费者需求和行业发展趋势，以市场需求为导向，加强技术研发和创新，提高产品竞争力和市场占有率。</a:t>
            </a:r>
            <a:endParaRPr altLang="en-US" lang="zh-CN"/>
          </a:p>
          <a:p>
            <a:r>
              <a:rPr altLang="en-US" lang="zh-CN"/>
              <a:t>技术创新和研发投入将更加注重与人才培养相结合  企业需要加强人才培养和引进，提高技术研发和创新团队的整体素质和能力水平。同时，政府也需要加大对人才培养的支持力度，推动产学研合作和人才培养模式创新，为企业的技术创新和研发投入提供强有力的人才保障。</a:t>
            </a:r>
            <a:endParaRPr altLang="en-US" lang="zh-CN"/>
          </a:p>
          <a:p>
            <a:pPr lvl="1"/>
            <a:r>
              <a:rPr altLang="en-US" lang="zh-CN"/>
              <a:t>企业需要加强人才培养和引进，提高技术研发和创新团队的整体素质和能力水平。同时，政府也需要加大对人才培养的支持力度，推动产学研合作和人才培养模式创新，为企业的技术创新和研发投入提供强有力的人才保障。</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76"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378"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380"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382"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9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35.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2023-12-20T01:28:32Z</dcterms:created>
  <dcterms:modified xsi:type="dcterms:W3CDTF">2023-12-20T01:28:32Z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892a8235b60649ea8dee96a8d919ea12_21</vt:lpwstr>
  </property>
</Properties>
</file>