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674" r:id="rId1"/>
    <p:sldMasterId id="2147495711" r:id="rId2"/>
  </p:sldMasterIdLst>
  <p:notesMasterIdLst>
    <p:notesMasterId r:id="rId3"/>
  </p:notesMasterIdLst>
  <p:sldIdLst>
    <p:sldId id="5879" r:id="rId4"/>
    <p:sldId id="5884" r:id="rId5"/>
    <p:sldId id="5889" r:id="rId6"/>
    <p:sldId id="5894" r:id="rId7"/>
    <p:sldId id="5901" r:id="rId9"/>
    <p:sldId id="5904" r:id="rId10"/>
    <p:sldId id="5907" r:id="rId11"/>
    <p:sldId id="5911" r:id="rId12"/>
    <p:sldId id="5918" r:id="rId14"/>
    <p:sldId id="5921" r:id="rId15"/>
    <p:sldId id="5924" r:id="rId16"/>
    <p:sldId id="5928" r:id="rId17"/>
    <p:sldId id="5935" r:id="rId19"/>
    <p:sldId id="5938" r:id="rId20"/>
    <p:sldId id="5941" r:id="rId21"/>
    <p:sldId id="5945" r:id="rId22"/>
    <p:sldId id="5952" r:id="rId24"/>
    <p:sldId id="5955" r:id="rId25"/>
    <p:sldId id="5958" r:id="rId26"/>
    <p:sldId id="5962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675" r:id="rId1"/>
    <p:sldLayoutId id="2147495676" r:id="rId2"/>
    <p:sldLayoutId id="2147495677" r:id="rId3"/>
    <p:sldLayoutId id="2147495678" r:id="rId4"/>
    <p:sldLayoutId id="2147495679" r:id="rId5"/>
    <p:sldLayoutId id="2147495680" r:id="rId6"/>
    <p:sldLayoutId id="2147495681" r:id="rId7"/>
    <p:sldLayoutId id="2147495682" r:id="rId8"/>
    <p:sldLayoutId id="2147495683" r:id="rId9"/>
    <p:sldLayoutId id="2147495684" r:id="rId10"/>
    <p:sldLayoutId id="21474956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712" r:id="rId1"/>
    <p:sldLayoutId id="2147495713" r:id="rId2"/>
    <p:sldLayoutId id="2147495714" r:id="rId3"/>
    <p:sldLayoutId id="2147495715" r:id="rId4"/>
    <p:sldLayoutId id="2147495716" r:id="rId5"/>
    <p:sldLayoutId id="2147495717" r:id="rId6"/>
    <p:sldLayoutId id="2147495718" r:id="rId7"/>
    <p:sldLayoutId id="2147495719" r:id="rId8"/>
    <p:sldLayoutId id="2147495720" r:id="rId9"/>
    <p:sldLayoutId id="2147495721" r:id="rId10"/>
    <p:sldLayoutId id="21474957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tags" Target="../tags/tag171.xml"/><Relationship Id="rId31" Type="http://schemas.openxmlformats.org/officeDocument/2006/relationships/tags" Target="../tags/tag172.xml"/><Relationship Id="rId32" Type="http://schemas.openxmlformats.org/officeDocument/2006/relationships/tags" Target="../tags/tag173.xml"/><Relationship Id="rId33" Type="http://schemas.openxmlformats.org/officeDocument/2006/relationships/tags" Target="../tags/tag174.xml"/><Relationship Id="rId34" Type="http://schemas.openxmlformats.org/officeDocument/2006/relationships/tags" Target="../tags/tag175.xml"/><Relationship Id="rId35" Type="http://schemas.openxmlformats.org/officeDocument/2006/relationships/tags" Target="../tags/tag176.xml"/><Relationship Id="rId36" Type="http://schemas.openxmlformats.org/officeDocument/2006/relationships/tags" Target="../tags/tag177.xml"/><Relationship Id="rId37" Type="http://schemas.openxmlformats.org/officeDocument/2006/relationships/tags" Target="../tags/tag178.xml"/><Relationship Id="rId38" Type="http://schemas.openxmlformats.org/officeDocument/2006/relationships/tags" Target="../tags/tag179.xml"/><Relationship Id="rId39" Type="http://schemas.openxmlformats.org/officeDocument/2006/relationships/tags" Target="../tags/tag180.xml"/><Relationship Id="rId40" Type="http://schemas.openxmlformats.org/officeDocument/2006/relationships/tags" Target="../tags/tag181.xml"/><Relationship Id="rId4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tags" Target="../tags/tag256.xml"/><Relationship Id="rId22" Type="http://schemas.openxmlformats.org/officeDocument/2006/relationships/tags" Target="../tags/tag257.xml"/><Relationship Id="rId23" Type="http://schemas.openxmlformats.org/officeDocument/2006/relationships/tags" Target="../tags/tag258.xml"/><Relationship Id="rId24" Type="http://schemas.openxmlformats.org/officeDocument/2006/relationships/tags" Target="../tags/tag259.xml"/><Relationship Id="rId25" Type="http://schemas.openxmlformats.org/officeDocument/2006/relationships/tags" Target="../tags/tag260.xml"/><Relationship Id="rId26" Type="http://schemas.openxmlformats.org/officeDocument/2006/relationships/tags" Target="../tags/tag261.xml"/><Relationship Id="rId27" Type="http://schemas.openxmlformats.org/officeDocument/2006/relationships/tags" Target="../tags/tag262.xml"/><Relationship Id="rId28" Type="http://schemas.openxmlformats.org/officeDocument/2006/relationships/tags" Target="../tags/tag263.xml"/><Relationship Id="rId29" Type="http://schemas.openxmlformats.org/officeDocument/2006/relationships/tags" Target="../tags/tag264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流程改进对企业管理的重要性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流程改进的定义和意义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流程改进的实践方法和应用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流程改进对企业管理的挑战和应对策略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流程改进的未来发展趋势和展望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流程改进的定义和意义</a:t>
            </a:r>
            <a:endParaRPr altLang="en-US" lang="zh-CN"/>
          </a:p>
        </p:txBody>
      </p:sp>
      <p:sp>
        <p:nvSpPr>
          <p:cNvPr id="10488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流程改进的基本概念</a:t>
            </a:r>
            <a:endParaRPr altLang="en-US" lang="zh-CN"/>
          </a:p>
        </p:txBody>
      </p:sp>
      <p:sp>
        <p:nvSpPr>
          <p:cNvPr id="104895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定义：对现有流程进行分析，找出存在的问题和瓶颈，通过优化和改进提高效率和效益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意义：提高企业运营效率，降低成本，增强企业竞争力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涉及方面：流程设计、流程实施、流程监控与评估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实施步骤：明确目标、分析现有流程、制定改进方案、实施改进、监控与评估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流程改进在企业管理中的重要性</a:t>
            </a:r>
            <a:endParaRPr altLang="en-US" lang="zh-CN"/>
          </a:p>
        </p:txBody>
      </p:sp>
      <p:sp>
        <p:nvSpPr>
          <p:cNvPr id="1049012" name="圆角矩形 30"/>
          <p:cNvSpPr/>
          <p:nvPr>
            <p:custDataLst>
              <p:tags r:id="rId1"/>
            </p:custDataLst>
          </p:nvPr>
        </p:nvSpPr>
        <p:spPr>
          <a:xfrm>
            <a:off x="2384786" y="1452880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14" name="圆角矩形 65"/>
          <p:cNvSpPr/>
          <p:nvPr>
            <p:custDataLst>
              <p:tags r:id="rId2"/>
            </p:custDataLst>
          </p:nvPr>
        </p:nvSpPr>
        <p:spPr>
          <a:xfrm>
            <a:off x="2384786" y="2679761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16" name="圆角矩形 72"/>
          <p:cNvSpPr/>
          <p:nvPr>
            <p:custDataLst>
              <p:tags r:id="rId3"/>
            </p:custDataLst>
          </p:nvPr>
        </p:nvSpPr>
        <p:spPr>
          <a:xfrm>
            <a:off x="2384786" y="3906643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18" name="圆角矩形 78"/>
          <p:cNvSpPr/>
          <p:nvPr>
            <p:custDataLst>
              <p:tags r:id="rId4"/>
            </p:custDataLst>
          </p:nvPr>
        </p:nvSpPr>
        <p:spPr>
          <a:xfrm>
            <a:off x="2384786" y="5133524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20" name="圆角矩形 35"/>
          <p:cNvSpPr/>
          <p:nvPr>
            <p:custDataLst>
              <p:tags r:id="rId5"/>
            </p:custDataLst>
          </p:nvPr>
        </p:nvSpPr>
        <p:spPr>
          <a:xfrm>
            <a:off x="1993842" y="1659458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22" name="圆角矩形 35"/>
          <p:cNvSpPr/>
          <p:nvPr>
            <p:custDataLst>
              <p:tags r:id="rId6"/>
            </p:custDataLst>
          </p:nvPr>
        </p:nvSpPr>
        <p:spPr>
          <a:xfrm>
            <a:off x="1993842" y="5340102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24" name="圆角矩形 35"/>
          <p:cNvSpPr/>
          <p:nvPr>
            <p:custDataLst>
              <p:tags r:id="rId7"/>
            </p:custDataLst>
          </p:nvPr>
        </p:nvSpPr>
        <p:spPr>
          <a:xfrm>
            <a:off x="1993842" y="4113221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26" name="圆角矩形 35"/>
          <p:cNvSpPr/>
          <p:nvPr>
            <p:custDataLst>
              <p:tags r:id="rId8"/>
            </p:custDataLst>
          </p:nvPr>
        </p:nvSpPr>
        <p:spPr>
          <a:xfrm>
            <a:off x="1993842" y="2886339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28" name="文本框 4"/>
          <p:cNvSpPr txBox="1"/>
          <p:nvPr>
            <p:custDataLst>
              <p:tags r:id="rId9"/>
            </p:custDataLst>
          </p:nvPr>
        </p:nvSpPr>
        <p:spPr>
          <a:xfrm>
            <a:off x="4318031" y="1507671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提高工作效率：通过优化流程，减少不必要的环节和重复性工作，提高工作效率，降低成本。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30" name="文本框 5"/>
          <p:cNvSpPr txBox="1"/>
          <p:nvPr>
            <p:custDataLst>
              <p:tags r:id="rId10"/>
            </p:custDataLst>
          </p:nvPr>
        </p:nvSpPr>
        <p:spPr>
          <a:xfrm>
            <a:off x="4318031" y="2734553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增强企业竞争力：改进后的流程能够更好地适应市场需求和客户需求，提高产品质量和服务水平，从而增强企业竞争力。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11"/>
            </p:custDataLst>
          </p:nvPr>
        </p:nvSpPr>
        <p:spPr>
          <a:xfrm>
            <a:off x="4318031" y="3961434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促进企业创新：流程改进需要企业不断探索新的管理方法和手段，从而促进企业创新，提高企业的可持续发展能力。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12"/>
            </p:custDataLst>
          </p:nvPr>
        </p:nvSpPr>
        <p:spPr>
          <a:xfrm>
            <a:off x="4318031" y="5188315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提升员工满意度：改进后的流程能够让员工更加明确自己的工作职责和流程，提高工作效率，从而提升员工满意度。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流程改进对企业绩效的影响</a:t>
            </a:r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提高工作效率：流程改进可以消除浪费，减少不必要的工作，提高员工的工作效率。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降低成本：通过优化流程，可以减少资源浪费，降低企业的运营成本。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提升客户满意度：改进后的流程能够更好地满足客户需求，提高客户满意度。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增强企业竞争力：流程改进有助于企业提高产品质量和服务水平，从而增强企业的竞争力。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流程改进的实践方法和应用</a:t>
            </a:r>
            <a:endParaRPr altLang="en-US" lang="zh-CN"/>
          </a:p>
        </p:txBody>
      </p:sp>
      <p:sp>
        <p:nvSpPr>
          <p:cNvPr id="104911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流程改进的实践方法</a:t>
            </a:r>
            <a:endParaRPr altLang="en-US" lang="zh-CN"/>
          </a:p>
        </p:txBody>
      </p:sp>
      <p:sp>
        <p:nvSpPr>
          <p:cNvPr id="1049176" name="任意多边形: 形状 16"/>
          <p:cNvSpPr/>
          <p:nvPr>
            <p:custDataLst>
              <p:tags r:id="rId1"/>
            </p:custDataLst>
          </p:nvPr>
        </p:nvSpPr>
        <p:spPr>
          <a:xfrm>
            <a:off x="608330" y="1477837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8" name="Freeform 488"/>
          <p:cNvSpPr/>
          <p:nvPr>
            <p:custDataLst>
              <p:tags r:id="rId2"/>
            </p:custDataLst>
          </p:nvPr>
        </p:nvSpPr>
        <p:spPr>
          <a:xfrm rot="5400000">
            <a:off x="5213024" y="1463045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0" name="序号"/>
          <p:cNvSpPr txBox="1"/>
          <p:nvPr>
            <p:custDataLst>
              <p:tags r:id="rId3"/>
            </p:custDataLst>
          </p:nvPr>
        </p:nvSpPr>
        <p:spPr>
          <a:xfrm>
            <a:off x="5339816" y="1693385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2" name="标题"/>
          <p:cNvSpPr txBox="1"/>
          <p:nvPr>
            <p:custDataLst>
              <p:tags r:id="rId4"/>
            </p:custDataLst>
          </p:nvPr>
        </p:nvSpPr>
        <p:spPr>
          <a:xfrm>
            <a:off x="996457" y="153066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识别并消除浪费：通过识别并消除流程中的浪费，提高效率和生产力。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4" name="正文"/>
          <p:cNvSpPr txBox="1"/>
          <p:nvPr>
            <p:custDataLst>
              <p:tags r:id="rId5"/>
            </p:custDataLst>
          </p:nvPr>
        </p:nvSpPr>
        <p:spPr>
          <a:xfrm>
            <a:off x="996457" y="199064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8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246" y="202445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8" name="Freeform 488"/>
          <p:cNvSpPr/>
          <p:nvPr>
            <p:custDataLst>
              <p:tags r:id="rId7"/>
            </p:custDataLst>
          </p:nvPr>
        </p:nvSpPr>
        <p:spPr>
          <a:xfrm rot="5400000">
            <a:off x="6147064" y="2009663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0" name="序号"/>
          <p:cNvSpPr txBox="1"/>
          <p:nvPr>
            <p:custDataLst>
              <p:tags r:id="rId8"/>
            </p:custDataLst>
          </p:nvPr>
        </p:nvSpPr>
        <p:spPr>
          <a:xfrm>
            <a:off x="6255543" y="2234368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192" name="任意多边形: 形状 2"/>
          <p:cNvSpPr/>
          <p:nvPr>
            <p:custDataLst>
              <p:tags r:id="rId9"/>
            </p:custDataLst>
          </p:nvPr>
        </p:nvSpPr>
        <p:spPr>
          <a:xfrm>
            <a:off x="608330" y="2571073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94" name="Freeform 488"/>
          <p:cNvSpPr/>
          <p:nvPr>
            <p:custDataLst>
              <p:tags r:id="rId10"/>
            </p:custDataLst>
          </p:nvPr>
        </p:nvSpPr>
        <p:spPr>
          <a:xfrm rot="5400000">
            <a:off x="5213024" y="2556281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6" name="序号"/>
          <p:cNvSpPr txBox="1"/>
          <p:nvPr>
            <p:custDataLst>
              <p:tags r:id="rId11"/>
            </p:custDataLst>
          </p:nvPr>
        </p:nvSpPr>
        <p:spPr>
          <a:xfrm>
            <a:off x="5339816" y="2785917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19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246" y="311276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00" name="Freeform 488"/>
          <p:cNvSpPr/>
          <p:nvPr>
            <p:custDataLst>
              <p:tags r:id="rId13"/>
            </p:custDataLst>
          </p:nvPr>
        </p:nvSpPr>
        <p:spPr>
          <a:xfrm rot="5400000">
            <a:off x="6147064" y="3098672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2" name="序号"/>
          <p:cNvSpPr txBox="1"/>
          <p:nvPr>
            <p:custDataLst>
              <p:tags r:id="rId14"/>
            </p:custDataLst>
          </p:nvPr>
        </p:nvSpPr>
        <p:spPr>
          <a:xfrm>
            <a:off x="6255543" y="3319856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204" name="任意多边形: 形状 12"/>
          <p:cNvSpPr/>
          <p:nvPr>
            <p:custDataLst>
              <p:tags r:id="rId15"/>
            </p:custDataLst>
          </p:nvPr>
        </p:nvSpPr>
        <p:spPr>
          <a:xfrm>
            <a:off x="608330" y="366360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06" name="Freeform 488"/>
          <p:cNvSpPr/>
          <p:nvPr>
            <p:custDataLst>
              <p:tags r:id="rId16"/>
            </p:custDataLst>
          </p:nvPr>
        </p:nvSpPr>
        <p:spPr>
          <a:xfrm rot="5400000">
            <a:off x="5213024" y="364951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8" name="序号"/>
          <p:cNvSpPr txBox="1"/>
          <p:nvPr>
            <p:custDataLst>
              <p:tags r:id="rId17"/>
            </p:custDataLst>
          </p:nvPr>
        </p:nvSpPr>
        <p:spPr>
          <a:xfrm>
            <a:off x="5339816" y="3879153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21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246" y="4201770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12" name="Freeform 488"/>
          <p:cNvSpPr/>
          <p:nvPr>
            <p:custDataLst>
              <p:tags r:id="rId19"/>
            </p:custDataLst>
          </p:nvPr>
        </p:nvSpPr>
        <p:spPr>
          <a:xfrm rot="5400000">
            <a:off x="6147064" y="4186978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4" name="序号"/>
          <p:cNvSpPr txBox="1"/>
          <p:nvPr>
            <p:custDataLst>
              <p:tags r:id="rId20"/>
            </p:custDataLst>
          </p:nvPr>
        </p:nvSpPr>
        <p:spPr>
          <a:xfrm>
            <a:off x="6255543" y="440816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216" name="任意多边形: 形状 27"/>
          <p:cNvSpPr/>
          <p:nvPr>
            <p:custDataLst>
              <p:tags r:id="rId21"/>
            </p:custDataLst>
          </p:nvPr>
        </p:nvSpPr>
        <p:spPr>
          <a:xfrm>
            <a:off x="608330" y="475684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18" name="Freeform 488"/>
          <p:cNvSpPr/>
          <p:nvPr>
            <p:custDataLst>
              <p:tags r:id="rId22"/>
            </p:custDataLst>
          </p:nvPr>
        </p:nvSpPr>
        <p:spPr>
          <a:xfrm rot="5400000">
            <a:off x="5213024" y="4742049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0" name="序号"/>
          <p:cNvSpPr txBox="1"/>
          <p:nvPr>
            <p:custDataLst>
              <p:tags r:id="rId23"/>
            </p:custDataLst>
          </p:nvPr>
        </p:nvSpPr>
        <p:spPr>
          <a:xfrm>
            <a:off x="5339816" y="4972389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22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246" y="5290076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24" name="Freeform 488"/>
          <p:cNvSpPr/>
          <p:nvPr>
            <p:custDataLst>
              <p:tags r:id="rId25"/>
            </p:custDataLst>
          </p:nvPr>
        </p:nvSpPr>
        <p:spPr>
          <a:xfrm rot="5400000">
            <a:off x="6147064" y="527598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6" name="序号"/>
          <p:cNvSpPr txBox="1"/>
          <p:nvPr>
            <p:custDataLst>
              <p:tags r:id="rId26"/>
            </p:custDataLst>
          </p:nvPr>
        </p:nvSpPr>
        <p:spPr>
          <a:xfrm>
            <a:off x="6255543" y="549717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228" name="标题"/>
          <p:cNvSpPr txBox="1"/>
          <p:nvPr>
            <p:custDataLst>
              <p:tags r:id="rId27"/>
            </p:custDataLst>
          </p:nvPr>
        </p:nvSpPr>
        <p:spPr>
          <a:xfrm>
            <a:off x="7445282" y="2066015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标准化和简化流程：将流程标准化，简化操作步骤，提高工作效率。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0" name="正文"/>
          <p:cNvSpPr txBox="1"/>
          <p:nvPr>
            <p:custDataLst>
              <p:tags r:id="rId28"/>
            </p:custDataLst>
          </p:nvPr>
        </p:nvSpPr>
        <p:spPr>
          <a:xfrm>
            <a:off x="7445282" y="2525287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32" name="标题"/>
          <p:cNvSpPr txBox="1"/>
          <p:nvPr>
            <p:custDataLst>
              <p:tags r:id="rId29"/>
            </p:custDataLst>
          </p:nvPr>
        </p:nvSpPr>
        <p:spPr>
          <a:xfrm>
            <a:off x="996457" y="2625313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引入自动化和数字化技术：通过引入自动化和数字化技术，减少人工操作，提高准确性和效率。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4" name="正文"/>
          <p:cNvSpPr txBox="1"/>
          <p:nvPr>
            <p:custDataLst>
              <p:tags r:id="rId30"/>
            </p:custDataLst>
          </p:nvPr>
        </p:nvSpPr>
        <p:spPr>
          <a:xfrm>
            <a:off x="996457" y="308458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36" name="标题"/>
          <p:cNvSpPr txBox="1"/>
          <p:nvPr>
            <p:custDataLst>
              <p:tags r:id="rId31"/>
            </p:custDataLst>
          </p:nvPr>
        </p:nvSpPr>
        <p:spPr>
          <a:xfrm>
            <a:off x="7445282" y="3159956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跨部门协作：加强跨部门协作，促进信息共享和沟通，提高流程效率。  流程改进的应用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8" name="正文"/>
          <p:cNvSpPr txBox="1"/>
          <p:nvPr>
            <p:custDataLst>
              <p:tags r:id="rId32"/>
            </p:custDataLst>
          </p:nvPr>
        </p:nvSpPr>
        <p:spPr>
          <a:xfrm>
            <a:off x="7445282" y="3619228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流程改进的应用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40" name="标题"/>
          <p:cNvSpPr txBox="1"/>
          <p:nvPr>
            <p:custDataLst>
              <p:tags r:id="rId33"/>
            </p:custDataLst>
          </p:nvPr>
        </p:nvSpPr>
        <p:spPr>
          <a:xfrm>
            <a:off x="996457" y="371220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提高生产效率：通过流程改进，减少浪费，提高生产效率。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42" name="正文"/>
          <p:cNvSpPr txBox="1"/>
          <p:nvPr>
            <p:custDataLst>
              <p:tags r:id="rId34"/>
            </p:custDataLst>
          </p:nvPr>
        </p:nvSpPr>
        <p:spPr>
          <a:xfrm>
            <a:off x="996457" y="4171481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44" name="标题"/>
          <p:cNvSpPr txBox="1"/>
          <p:nvPr>
            <p:custDataLst>
              <p:tags r:id="rId35"/>
            </p:custDataLst>
          </p:nvPr>
        </p:nvSpPr>
        <p:spPr>
          <a:xfrm>
            <a:off x="7445282" y="425741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降低成本：通过消除浪费和简化流程，降低企业运营成本。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46" name="正文"/>
          <p:cNvSpPr txBox="1"/>
          <p:nvPr>
            <p:custDataLst>
              <p:tags r:id="rId36"/>
            </p:custDataLst>
          </p:nvPr>
        </p:nvSpPr>
        <p:spPr>
          <a:xfrm>
            <a:off x="7445282" y="4716690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48" name="标题"/>
          <p:cNvSpPr txBox="1"/>
          <p:nvPr>
            <p:custDataLst>
              <p:tags r:id="rId37"/>
            </p:custDataLst>
          </p:nvPr>
        </p:nvSpPr>
        <p:spPr>
          <a:xfrm>
            <a:off x="996457" y="4791357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提高客户满意度：通过改进客户服务流程，提高客户满意度和忠诚度。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50" name="正文"/>
          <p:cNvSpPr txBox="1"/>
          <p:nvPr>
            <p:custDataLst>
              <p:tags r:id="rId38"/>
            </p:custDataLst>
          </p:nvPr>
        </p:nvSpPr>
        <p:spPr>
          <a:xfrm>
            <a:off x="996457" y="5251333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52" name="标题"/>
          <p:cNvSpPr txBox="1"/>
          <p:nvPr>
            <p:custDataLst>
              <p:tags r:id="rId39"/>
            </p:custDataLst>
          </p:nvPr>
        </p:nvSpPr>
        <p:spPr>
          <a:xfrm>
            <a:off x="7445282" y="533867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增强企业竞争力：通过流程改进，提高企业运营效率和竞争力。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54" name="正文"/>
          <p:cNvSpPr txBox="1"/>
          <p:nvPr>
            <p:custDataLst>
              <p:tags r:id="rId40"/>
            </p:custDataLst>
          </p:nvPr>
        </p:nvSpPr>
        <p:spPr>
          <a:xfrm>
            <a:off x="7445282" y="5798656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流程改进在企业管理中的应用</a:t>
            </a:r>
            <a:endParaRPr altLang="en-US" lang="zh-CN"/>
          </a:p>
        </p:txBody>
      </p:sp>
      <p:sp>
        <p:nvSpPr>
          <p:cNvPr id="104929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流程改进的实践方法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流程改进的定义和意义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流程改进在企业管理中的应用案例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流程改进对企业管理的积极影响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流程改进的成功案例分析</a:t>
            </a:r>
            <a:endParaRPr altLang="en-US" lang="zh-CN"/>
          </a:p>
        </p:txBody>
      </p:sp>
      <p:sp>
        <p:nvSpPr>
          <p:cNvPr id="104934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案例背景：介绍案例企业的基本情况、存在的问题以及流程改进的必要性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流程改进实践方法：详细描述该企业在流程改进过程中所采用的方法、工具和技术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流程改进应用效果：介绍流程改进后给该企业带来的具体变化和效益提升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经验总结与启示：总结该企业在流程改进过程中的成功经验和教训，并给出对其他企业的启示和建议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流程改进对企业管理的挑战和应对策略</a:t>
            </a:r>
            <a:endParaRPr altLang="en-US" lang="zh-CN"/>
          </a:p>
        </p:txBody>
      </p:sp>
      <p:sp>
        <p:nvSpPr>
          <p:cNvPr id="10493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流程改进对企业管理的挑战</a:t>
            </a:r>
            <a:endParaRPr altLang="en-US" lang="zh-CN"/>
          </a:p>
        </p:txBody>
      </p:sp>
      <p:sp>
        <p:nvSpPr>
          <p:cNvPr id="104946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员工观念转变：需要改变员工对流程的固有认知和习惯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组织结构调整：需要调整组织结构以适应新的流程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信息技术支持：需要建立完善的信息系统以支持新的流程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人员培训：需要培训员工掌握新的技能和知识以适应新的流程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应对策略和措施</a:t>
            </a:r>
            <a:endParaRPr altLang="en-US" lang="zh-CN"/>
          </a:p>
        </p:txBody>
      </p:sp>
      <p:sp>
        <p:nvSpPr>
          <p:cNvPr id="104952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制定详细的流程改进计划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建立跨部门协作机制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引入先进的流程管理工具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加强员工培训和意识提升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建立持续改进的企业文化</a:t>
            </a:r>
            <a:endParaRPr altLang="en-US" lang="zh-CN"/>
          </a:p>
        </p:txBody>
      </p:sp>
      <p:sp>
        <p:nvSpPr>
          <p:cNvPr id="104957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培养员工对流程改进的认同感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建立跨部门协作和沟通机制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鼓励员工提出改进意见和建议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定期评估和调整改进措施，确保持续有效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流程改进的未来发展趋势和展望</a:t>
            </a:r>
            <a:endParaRPr altLang="en-US" lang="zh-CN"/>
          </a:p>
        </p:txBody>
      </p:sp>
      <p:sp>
        <p:nvSpPr>
          <p:cNvPr id="104962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未来发展趋势分析</a:t>
            </a:r>
            <a:endParaRPr altLang="en-US" lang="zh-CN"/>
          </a:p>
        </p:txBody>
      </p:sp>
      <p:sp>
        <p:nvSpPr>
          <p:cNvPr id="104968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数字化转型：利用大数据、人工智能等技术提升流程自动化水平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全球化拓展：加强跨国合作，实现全球范围内的流程优化与改进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定制化服务：满足个性化需求，提高客户满意度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智能化升级：通过机器学习、深度学习等技术优化流程设计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展望未来，企业需要不断推进流程改进</a:t>
            </a:r>
            <a:endParaRPr altLang="en-US" lang="zh-CN"/>
          </a:p>
        </p:txBody>
      </p:sp>
      <p:sp>
        <p:nvSpPr>
          <p:cNvPr id="104976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持续推进流程改进，提高企业竞争力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未来展望：实现卓越运营，创造更多价值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未来发展趋势：数字化、智能化、自动化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流程改进与企业管理紧密结合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不断学习和创新，提升企业管理水平</a:t>
            </a:r>
            <a:endParaRPr altLang="en-US" lang="zh-CN"/>
          </a:p>
        </p:txBody>
      </p:sp>
      <p:sp>
        <p:nvSpPr>
          <p:cNvPr id="104982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流程改进需要不断学习和创新，以适应不断变化的市场环境和客户需求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通过引入先进的流程管理理念和技术，提高企业的管理水平和竞争力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培养员工的创新意识和学习能力，为企业流程改进提供源源不断的动力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建立完善的激励机制和培训体系，激发员工的积极性和创造力，推动企业持续发展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87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3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9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91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2023-12-19T09:01:37Z</dcterms:created>
  <dcterms:modified xsi:type="dcterms:W3CDTF">2023-12-19T09:01:37Z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018088b42729456ab4cd7ec39e0d7ff8_21</vt:lpwstr>
  </property>
</Properties>
</file>