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sldIdLst>
    <p:sldId id="346" r:id="rId2"/>
    <p:sldId id="356" r:id="rId3"/>
    <p:sldId id="329" r:id="rId4"/>
    <p:sldId id="333" r:id="rId5"/>
    <p:sldId id="405" r:id="rId6"/>
    <p:sldId id="393" r:id="rId7"/>
    <p:sldId id="406" r:id="rId8"/>
    <p:sldId id="394" r:id="rId9"/>
    <p:sldId id="335" r:id="rId10"/>
    <p:sldId id="336" r:id="rId11"/>
    <p:sldId id="337" r:id="rId12"/>
    <p:sldId id="395" r:id="rId13"/>
    <p:sldId id="361" r:id="rId14"/>
    <p:sldId id="409" r:id="rId15"/>
    <p:sldId id="396" r:id="rId16"/>
    <p:sldId id="338" r:id="rId17"/>
    <p:sldId id="407" r:id="rId18"/>
    <p:sldId id="408" r:id="rId19"/>
    <p:sldId id="42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 typeface="Arial" panose="020B0604020202020204" pitchFamily="34" charset="0"/>
      <a:buNone/>
      <a:defRPr sz="1800" b="0" i="0" u="none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 typeface="Arial" panose="020B0604020202020204" pitchFamily="34" charset="0"/>
      <a:buNone/>
      <a:defRPr sz="1800" b="0" i="0" u="none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46" autoAdjust="0"/>
  </p:normalViewPr>
  <p:slideViewPr>
    <p:cSldViewPr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410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marL="0" lvl="0" indent="0" defTabSz="914400"/>
            <a:r>
              <a:t>单击此处编辑母版文本样式</a:t>
            </a:r>
          </a:p>
          <a:p>
            <a:pPr marL="457200" lvl="1" indent="0" defTabSz="914400"/>
            <a:r>
              <a:t>第二级</a:t>
            </a:r>
          </a:p>
          <a:p>
            <a:pPr marL="914400" lvl="2" indent="0" defTabSz="914400"/>
            <a:r>
              <a:t>第三级</a:t>
            </a:r>
          </a:p>
          <a:p>
            <a:pPr marL="1371600" lvl="3" indent="0" defTabSz="914400"/>
            <a:r>
              <a:t>第四级</a:t>
            </a:r>
          </a:p>
          <a:p>
            <a:pPr marL="1828800" lvl="4" indent="0" defTabSz="914400"/>
            <a:r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8EAC77BB-C48A-4681-AC8F-D636E1FDB4AF}" type="slidenum">
              <a:rPr lang="en-US" altLang="zh-CN" sz="1200">
                <a:latin typeface="Times New Roman" panose="02020603050405020304" pitchFamily="18" charset="0"/>
              </a:rPr>
              <a:t>‹#›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78503"/>
      </p:ext>
    </p:extLst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2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607" y="4020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en-US" altLang="zh-CN" sz="14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en-US" altLang="zh-CN" sz="140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046B316B-E0A4-430B-BDCA-585301456A63}" type="slidenum">
              <a:rPr lang="en-US" altLang="zh-CN" sz="1400">
                <a:solidFill>
                  <a:srgbClr val="898989"/>
                </a:solidFill>
              </a:rPr>
              <a:t>‹#›</a:t>
            </a:fld>
            <a:endParaRPr lang="en-US" altLang="zh-CN" sz="14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en-US" altLang="zh-CN" sz="140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en-US" altLang="zh-CN" sz="1400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046B316B-E0A4-430B-BDCA-585301456A63}" type="slidenum">
              <a:rPr lang="en-US" altLang="zh-CN" sz="1400">
                <a:solidFill>
                  <a:srgbClr val="898989"/>
                </a:solidFill>
              </a:rPr>
              <a:t>‹#›</a:t>
            </a:fld>
            <a:endParaRPr lang="en-US" altLang="zh-CN" sz="14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8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KSO_TEMPLATE" hidden="1"/>
          <p:cNvSpPr/>
          <p:nvPr>
            <p:custDataLst>
              <p:tags r:id="rId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cover dir="d"/>
  </p:transition>
  <p:txStyles>
    <p:titleStyle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2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3"/>
          <p:cNvSpPr/>
          <p:nvPr/>
        </p:nvSpPr>
        <p:spPr>
          <a:xfrm>
            <a:off x="1273175" y="620713"/>
            <a:ext cx="9213850" cy="922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20000"/>
              </a:spcBef>
            </a:pPr>
            <a:r>
              <a:rPr lang="zh-CN" altLang="en-US" sz="5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课题</a:t>
            </a:r>
            <a:r>
              <a:rPr lang="en-US" altLang="zh-CN" sz="5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1  </a:t>
            </a:r>
            <a:r>
              <a:rPr lang="zh-CN" altLang="en-US" sz="5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溶液的形成</a:t>
            </a:r>
            <a:endParaRPr lang="zh-CN" altLang="en-US" sz="5400" b="1" baseline="-250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22" name="WordArt 4"/>
          <p:cNvSpPr/>
          <p:nvPr/>
        </p:nvSpPr>
        <p:spPr>
          <a:xfrm>
            <a:off x="4367530" y="1988503"/>
            <a:ext cx="2979738" cy="838200"/>
          </a:xfrm>
          <a:solidFill>
            <a:srgbClr val="FF0000"/>
          </a:solidFill>
          <a:ln>
            <a:noFill/>
            <a:miter lim="800000"/>
          </a:ln>
        </p:spPr>
        <p:txBody>
          <a:bodyPr wrap="none" fromWordArt="1" anchor="t" anchorCtr="0">
            <a:prstTxWarp prst="textPlain">
              <a:avLst/>
            </a:prstTxWarp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sz="2000">
                <a:ln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第2课时</a:t>
            </a:r>
          </a:p>
        </p:txBody>
      </p:sp>
    </p:spTree>
  </p:cSld>
  <p:clrMapOvr>
    <a:masterClrMapping/>
  </p:clrMapOvr>
  <p:transition spd="slow"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2"/>
          <p:cNvSpPr/>
          <p:nvPr/>
        </p:nvSpPr>
        <p:spPr>
          <a:xfrm>
            <a:off x="623253" y="1628458"/>
            <a:ext cx="9932987" cy="273812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457200" lvl="1" indent="0" eaLnBrk="0" hangingPunct="0">
              <a:spcBef>
                <a:spcPct val="50000"/>
              </a:spcBef>
            </a:pPr>
            <a:r>
              <a:rPr lang="zh-CN" alt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活动与探究：</a:t>
            </a:r>
          </a:p>
          <a:p>
            <a:pPr marL="0" lvl="0" indent="0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现有试管、烧杯、玻璃棒、温度计、固态的</a:t>
            </a: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NaCl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</a:t>
            </a: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NH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</a:t>
            </a: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NO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3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</a:t>
            </a: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NaOH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请你设计实验方案探究三种物质溶于水时是放出热量还是吸收热量。</a:t>
            </a:r>
          </a:p>
        </p:txBody>
      </p:sp>
      <p:sp>
        <p:nvSpPr>
          <p:cNvPr id="6146" name="Text Box 2"/>
          <p:cNvSpPr/>
          <p:nvPr/>
        </p:nvSpPr>
        <p:spPr>
          <a:xfrm>
            <a:off x="479425" y="404495"/>
            <a:ext cx="7429500" cy="645160"/>
          </a:xfrm>
          <a:prstGeom prst="rect">
            <a:avLst/>
          </a:prstGeom>
          <a:noFill/>
          <a:ln>
            <a:noFill/>
            <a:miter lim="800000"/>
          </a:ln>
          <a:effectLst>
            <a:outerShdw dist="35921" dir="2700000" algn="ctr">
              <a:schemeClr val="bg2"/>
            </a:outerShdw>
          </a:effec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6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一、溶解时的吸热或放热现象</a:t>
            </a:r>
          </a:p>
        </p:txBody>
      </p:sp>
      <p:sp>
        <p:nvSpPr>
          <p:cNvPr id="2" name="云形标注 1"/>
          <p:cNvSpPr/>
          <p:nvPr/>
        </p:nvSpPr>
        <p:spPr>
          <a:xfrm>
            <a:off x="6240145" y="4220845"/>
            <a:ext cx="4220210" cy="1715135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48" name="TextBox 6"/>
          <p:cNvSpPr/>
          <p:nvPr/>
        </p:nvSpPr>
        <p:spPr>
          <a:xfrm>
            <a:off x="6383655" y="4797425"/>
            <a:ext cx="52235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charset="-122"/>
                <a:ea typeface="华文楷体" panose="02010600040101010101" charset="-122"/>
              </a:rPr>
              <a:t>你能设计出实验方案吗？</a:t>
            </a:r>
          </a:p>
        </p:txBody>
      </p:sp>
    </p:spTree>
  </p:cSld>
  <p:clrMapOvr>
    <a:masterClrMapping/>
  </p:clrMapOvr>
  <p:transition spd="slow"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8"/>
          <p:cNvSpPr/>
          <p:nvPr/>
        </p:nvSpPr>
        <p:spPr>
          <a:xfrm>
            <a:off x="739775" y="0"/>
            <a:ext cx="4651375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【实验方案】</a:t>
            </a:r>
          </a:p>
        </p:txBody>
      </p:sp>
      <p:sp>
        <p:nvSpPr>
          <p:cNvPr id="7170" name="Text Box 14"/>
          <p:cNvSpPr/>
          <p:nvPr/>
        </p:nvSpPr>
        <p:spPr>
          <a:xfrm>
            <a:off x="1022350" y="561975"/>
            <a:ext cx="10163175" cy="1568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分别取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5g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三种固体放入三只装有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20ml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水的烧杯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搅拌并用手感觉烧杯外壁的温度。</a:t>
            </a:r>
          </a:p>
        </p:txBody>
      </p:sp>
      <p:sp>
        <p:nvSpPr>
          <p:cNvPr id="7171" name="Text Box 32"/>
          <p:cNvSpPr/>
          <p:nvPr/>
        </p:nvSpPr>
        <p:spPr>
          <a:xfrm>
            <a:off x="588963" y="2276475"/>
            <a:ext cx="4953000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【实验现象】</a:t>
            </a:r>
          </a:p>
        </p:txBody>
      </p:sp>
      <p:graphicFrame>
        <p:nvGraphicFramePr>
          <p:cNvPr id="7172" name="Group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00150" y="3068638"/>
          <a:ext cx="8229600" cy="1397000"/>
        </p:xfrm>
        <a:graphic>
          <a:graphicData uri="http://schemas.openxmlformats.org/drawingml/2006/table">
            <a:tbl>
              <a:tblPr/>
              <a:tblGrid>
                <a:gridCol w="2657475"/>
                <a:gridCol w="1901825"/>
                <a:gridCol w="1955800"/>
                <a:gridCol w="1714500"/>
              </a:tblGrid>
              <a:tr h="7318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50000"/>
                        </a:lnSpc>
                        <a:spcBef>
                          <a:spcPct val="20000"/>
                        </a:spcBef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水中加入的溶质</a:t>
                      </a:r>
                    </a:p>
                  </a:txBody>
                  <a:tcPr>
                    <a:lnL w="28575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50000"/>
                        </a:lnSpc>
                        <a:spcBef>
                          <a:spcPct val="20000"/>
                        </a:spcBef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NaCl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50000"/>
                        </a:lnSpc>
                        <a:spcBef>
                          <a:spcPct val="20000"/>
                        </a:spcBef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NH</a:t>
                      </a:r>
                      <a:r>
                        <a:rPr lang="en-US" altLang="zh-CN" sz="2800" b="1" baseline="-25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NO</a:t>
                      </a:r>
                      <a:r>
                        <a:rPr lang="en-US" altLang="zh-CN" sz="2800" b="1" baseline="-25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50000"/>
                        </a:lnSpc>
                        <a:spcBef>
                          <a:spcPct val="20000"/>
                        </a:spcBef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NaOH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28575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651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溶液温度变化</a:t>
                      </a:r>
                    </a:p>
                  </a:txBody>
                  <a:tcPr>
                    <a:lnL w="28575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endParaRPr lang="zh-CN" altLang="zh-CN" sz="24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endParaRPr lang="zh-CN" altLang="zh-CN" sz="28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endParaRPr lang="zh-CN" altLang="zh-CN" sz="280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28575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89" name="Text Box 24"/>
          <p:cNvSpPr/>
          <p:nvPr/>
        </p:nvSpPr>
        <p:spPr>
          <a:xfrm>
            <a:off x="3786188" y="3878263"/>
            <a:ext cx="2144712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无明显变化</a:t>
            </a:r>
          </a:p>
        </p:txBody>
      </p:sp>
      <p:sp>
        <p:nvSpPr>
          <p:cNvPr id="7190" name="Text Box 28"/>
          <p:cNvSpPr/>
          <p:nvPr/>
        </p:nvSpPr>
        <p:spPr>
          <a:xfrm>
            <a:off x="5840413" y="3873500"/>
            <a:ext cx="1849437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温度降低</a:t>
            </a:r>
          </a:p>
        </p:txBody>
      </p:sp>
      <p:sp>
        <p:nvSpPr>
          <p:cNvPr id="7191" name="Text Box 29"/>
          <p:cNvSpPr/>
          <p:nvPr/>
        </p:nvSpPr>
        <p:spPr>
          <a:xfrm>
            <a:off x="7691438" y="3878263"/>
            <a:ext cx="1903412" cy="5826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温度升高</a:t>
            </a:r>
          </a:p>
        </p:txBody>
      </p:sp>
      <p:sp>
        <p:nvSpPr>
          <p:cNvPr id="7192" name="Text Box 30"/>
          <p:cNvSpPr/>
          <p:nvPr/>
        </p:nvSpPr>
        <p:spPr>
          <a:xfrm>
            <a:off x="896938" y="4551363"/>
            <a:ext cx="3567112" cy="706437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实验结论</a:t>
            </a: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sp>
        <p:nvSpPr>
          <p:cNvPr id="7193" name="矩形 13"/>
          <p:cNvSpPr/>
          <p:nvPr/>
        </p:nvSpPr>
        <p:spPr>
          <a:xfrm>
            <a:off x="1165225" y="5140325"/>
            <a:ext cx="10271125" cy="1384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NH</a:t>
            </a:r>
            <a:r>
              <a:rPr lang="en-US" altLang="zh-CN" sz="2800" b="1" baseline="-25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NO</a:t>
            </a:r>
            <a:r>
              <a:rPr lang="en-US" altLang="zh-CN" sz="2800" b="1" baseline="-25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溶于水吸热温度降低，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NaOH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溶于水放热温度升高，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NaCl</a:t>
            </a: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溶于水温度不变。</a:t>
            </a:r>
            <a:endParaRPr lang="zh-CN" altLang="en-US" sz="28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 fill="hold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 fill="hold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 fill="hold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 fill="hold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89" grpId="0"/>
      <p:bldP spid="7190" grpId="0"/>
      <p:bldP spid="7191" grpId="0"/>
      <p:bldP spid="7192" grpId="0"/>
      <p:bldP spid="71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WordArt 4"/>
          <p:cNvSpPr>
            <a:spLocks noTextEdit="1"/>
          </p:cNvSpPr>
          <p:nvPr/>
        </p:nvSpPr>
        <p:spPr>
          <a:xfrm>
            <a:off x="220663" y="323850"/>
            <a:ext cx="2686050" cy="1587500"/>
          </a:xfrm>
          <a:gradFill rotWithShape="0">
            <a:gsLst>
              <a:gs pos="0">
                <a:srgbClr val="6600CC"/>
              </a:gs>
              <a:gs pos="100000">
                <a:srgbClr val="CC00CC"/>
              </a:gs>
            </a:gsLst>
            <a:lin ang="5400000" scaled="1"/>
          </a:gradFill>
          <a:ln>
            <a:solidFill>
              <a:srgbClr val="CC99FF"/>
            </a:solidFill>
            <a:round/>
          </a:ln>
          <a:effectLst>
            <a:outerShdw dist="53882" dir="2700000" algn="ctr">
              <a:srgbClr val="9999FF">
                <a:alpha val="79999"/>
              </a:srgbClr>
            </a:outerShdw>
          </a:effectLst>
        </p:spPr>
        <p:txBody>
          <a:bodyPr wrap="none" fromWordArt="1" anchor="t" anchorCtr="0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sz="4400" kern="10">
                <a:ln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>
                    <a:srgbClr val="9999FF">
                      <a:alpha val="79999"/>
                    </a:srgbClr>
                  </a:outerShdw>
                </a:effectLst>
                <a:latin typeface="微软雅黑" panose="020B0503020204020204" charset="-122"/>
              </a:rPr>
              <a:t>讨论</a:t>
            </a:r>
          </a:p>
        </p:txBody>
      </p:sp>
      <p:sp>
        <p:nvSpPr>
          <p:cNvPr id="8195" name="Text Box 6"/>
          <p:cNvSpPr/>
          <p:nvPr/>
        </p:nvSpPr>
        <p:spPr>
          <a:xfrm>
            <a:off x="220663" y="1809750"/>
            <a:ext cx="11999912" cy="1938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浓硫酸、氢氧化钠固体溶于水温度会升高，氧化钙固体投入水中温度也会升高，两种情况有什么不同？</a:t>
            </a:r>
          </a:p>
        </p:txBody>
      </p:sp>
      <p:sp>
        <p:nvSpPr>
          <p:cNvPr id="8196" name="Text Box 7"/>
          <p:cNvSpPr/>
          <p:nvPr/>
        </p:nvSpPr>
        <p:spPr>
          <a:xfrm>
            <a:off x="371475" y="3959225"/>
            <a:ext cx="11699875" cy="8921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30000"/>
              </a:lnSpc>
            </a:pPr>
            <a:r>
              <a:rPr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浓硫酸、氢氧化钠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溶于水过程放热</a:t>
            </a:r>
            <a:r>
              <a:rPr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，温度升高</a:t>
            </a:r>
          </a:p>
        </p:txBody>
      </p:sp>
      <p:sp>
        <p:nvSpPr>
          <p:cNvPr id="8197" name="Text Box 8"/>
          <p:cNvSpPr/>
          <p:nvPr/>
        </p:nvSpPr>
        <p:spPr>
          <a:xfrm>
            <a:off x="428625" y="5127625"/>
            <a:ext cx="9572625" cy="708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氧化钙与水发生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化学反应放热</a:t>
            </a:r>
            <a:r>
              <a:rPr lang="en-US" altLang="zh-CN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温度升高</a:t>
            </a:r>
            <a:r>
              <a:rPr lang="en-US" altLang="zh-CN" sz="4000" b="1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文本框 5"/>
          <p:cNvSpPr/>
          <p:nvPr/>
        </p:nvSpPr>
        <p:spPr>
          <a:xfrm>
            <a:off x="1230313" y="528638"/>
            <a:ext cx="9856787" cy="4708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练习：</a:t>
            </a:r>
          </a:p>
          <a:p>
            <a:pPr lvl="0"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下列哪种物质溶于水制得的冰袋可用高烧病人降温（　　）</a:t>
            </a:r>
          </a:p>
          <a:p>
            <a:pPr lvl="0"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A．食盐           B</a:t>
            </a:r>
            <a:r>
              <a:rPr lang="en-US" altLang="zh-CN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硝酸铵     </a:t>
            </a:r>
          </a:p>
          <a:p>
            <a:pPr lvl="0"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C．蔗糖           </a:t>
            </a:r>
            <a:r>
              <a:rPr lang="en-US" altLang="zh-CN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D.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生石灰</a:t>
            </a:r>
          </a:p>
        </p:txBody>
      </p:sp>
      <p:sp>
        <p:nvSpPr>
          <p:cNvPr id="9218" name="文本框 6"/>
          <p:cNvSpPr/>
          <p:nvPr/>
        </p:nvSpPr>
        <p:spPr>
          <a:xfrm>
            <a:off x="4443413" y="2422525"/>
            <a:ext cx="646112" cy="11985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7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4"/>
          <p:cNvSpPr/>
          <p:nvPr/>
        </p:nvSpPr>
        <p:spPr>
          <a:xfrm>
            <a:off x="714375" y="0"/>
            <a:ext cx="3821113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二、乳化现象：</a:t>
            </a:r>
          </a:p>
        </p:txBody>
      </p:sp>
      <p:sp>
        <p:nvSpPr>
          <p:cNvPr id="10242" name="文本框 2"/>
          <p:cNvSpPr/>
          <p:nvPr/>
        </p:nvSpPr>
        <p:spPr>
          <a:xfrm>
            <a:off x="1273175" y="765175"/>
            <a:ext cx="10109200" cy="55546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4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实验</a:t>
            </a:r>
            <a:r>
              <a:rPr lang="en-US" altLang="zh-CN" sz="4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9-4</a:t>
            </a:r>
            <a:r>
              <a:rPr lang="en-US" altLang="zh-CN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  <a:p>
            <a:pPr lvl="0">
              <a:lnSpc>
                <a:spcPct val="120000"/>
              </a:lnSpc>
            </a:pPr>
            <a:r>
              <a:rPr lang="en-US" altLang="zh-CN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在两支试管中各加入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5ml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水和几滴植物油，观察试管中的液体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是否分层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 lvl="0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、向其中一支试管中滴入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4-5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滴洗涤剂。用胶塞分别塞紧试管，振荡，观察现象</a:t>
            </a:r>
          </a:p>
          <a:p>
            <a:pPr lvl="0">
              <a:lnSpc>
                <a:spcPct val="120000"/>
              </a:lnSpc>
            </a:pPr>
            <a:r>
              <a:rPr lang="en-US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、静置几分钟，再观察现象。把两支试管内的液体倒掉，并用水冲洗试管，比较这两支试管的内壁是否干净。</a:t>
            </a:r>
          </a:p>
        </p:txBody>
      </p:sp>
    </p:spTree>
  </p:cSld>
  <p:clrMapOvr>
    <a:masterClrMapping/>
  </p:clrMapOvr>
  <p:transition spd="slow">
    <p:cover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4" descr="图9-6 水和汽油的小实验（图）"/>
          <p:cNvPicPr>
            <a:picLocks noChangeAspect="1"/>
          </p:cNvPicPr>
          <p:nvPr/>
        </p:nvPicPr>
        <p:blipFill>
          <a:blip r:embed="rId2"/>
          <a:srcRect b="33693"/>
          <a:stretch>
            <a:fillRect/>
          </a:stretch>
        </p:blipFill>
        <p:spPr>
          <a:xfrm>
            <a:off x="1344613" y="44450"/>
            <a:ext cx="2265362" cy="431958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1266" name="Picture 5" descr="图9-6 水和汽油的小实验（图）"/>
          <p:cNvPicPr>
            <a:picLocks noChangeAspect="1"/>
          </p:cNvPicPr>
          <p:nvPr/>
        </p:nvPicPr>
        <p:blipFill>
          <a:blip r:embed="rId2"/>
          <a:srcRect t="65873"/>
          <a:stretch>
            <a:fillRect/>
          </a:stretch>
        </p:blipFill>
        <p:spPr>
          <a:xfrm>
            <a:off x="1377950" y="4484688"/>
            <a:ext cx="2232025" cy="21907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graphicFrame>
        <p:nvGraphicFramePr>
          <p:cNvPr id="11267" name="表格 27652"/>
          <p:cNvGraphicFramePr>
            <a:graphicFrameLocks noGrp="1"/>
          </p:cNvGraphicFramePr>
          <p:nvPr/>
        </p:nvGraphicFramePr>
        <p:xfrm>
          <a:off x="4224338" y="836612"/>
          <a:ext cx="6192838" cy="5439410"/>
        </p:xfrm>
        <a:graphic>
          <a:graphicData uri="http://schemas.openxmlformats.org/drawingml/2006/table">
            <a:tbl>
              <a:tblPr/>
              <a:tblGrid>
                <a:gridCol w="1295400"/>
                <a:gridCol w="1081088"/>
                <a:gridCol w="998538"/>
                <a:gridCol w="1160462"/>
                <a:gridCol w="1657350"/>
              </a:tblGrid>
              <a:tr h="517525">
                <a:tc row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gridSpan="3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现象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</a:tcPr>
                </a:tc>
                <a:tc row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倒掉液体后试管是否干净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28575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11398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B w="12700">
                      <a:miter lim="800000"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振荡前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振荡后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静置后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B w="12700">
                      <a:miter lim="800000"/>
                    </a:lnB>
                  </a:tcPr>
                </a:tc>
              </a:tr>
              <a:tr h="16986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</a:rPr>
                        <a:t>水和植物油</a:t>
                      </a:r>
                    </a:p>
                  </a:txBody>
                  <a:tcPr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20828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50000"/>
                        </a:spcBef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</a:rPr>
                        <a:t>水和植物油及洗涤剂</a:t>
                      </a:r>
                    </a:p>
                  </a:txBody>
                  <a:tcPr>
                    <a:lnL w="28575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28575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28575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28575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28575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>
                        <a:spcBef>
                          <a:spcPct val="20000"/>
                        </a:spcBef>
                      </a:pPr>
                      <a:endParaRPr lang="zh-CN" sz="2800" b="1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28575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28575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295" name="Text Box 41"/>
          <p:cNvSpPr/>
          <p:nvPr/>
        </p:nvSpPr>
        <p:spPr>
          <a:xfrm>
            <a:off x="5562600" y="2925763"/>
            <a:ext cx="965200" cy="10080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分层</a:t>
            </a:r>
          </a:p>
        </p:txBody>
      </p:sp>
      <p:sp>
        <p:nvSpPr>
          <p:cNvPr id="11296" name="Text Box 42"/>
          <p:cNvSpPr/>
          <p:nvPr/>
        </p:nvSpPr>
        <p:spPr>
          <a:xfrm>
            <a:off x="6643688" y="2565400"/>
            <a:ext cx="892175" cy="1870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形成乳状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浑浊液体</a:t>
            </a:r>
            <a:endParaRPr lang="zh-CN" altLang="en-US" sz="1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97" name="Text Box 43"/>
          <p:cNvSpPr/>
          <p:nvPr/>
        </p:nvSpPr>
        <p:spPr>
          <a:xfrm>
            <a:off x="7716838" y="2924175"/>
            <a:ext cx="900112" cy="9858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分层</a:t>
            </a:r>
          </a:p>
        </p:txBody>
      </p:sp>
      <p:sp>
        <p:nvSpPr>
          <p:cNvPr id="11298" name="Text Box 44"/>
          <p:cNvSpPr/>
          <p:nvPr/>
        </p:nvSpPr>
        <p:spPr>
          <a:xfrm>
            <a:off x="5607050" y="4724400"/>
            <a:ext cx="849313" cy="10810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分层</a:t>
            </a:r>
          </a:p>
        </p:txBody>
      </p:sp>
      <p:sp>
        <p:nvSpPr>
          <p:cNvPr id="11299" name="Text Box 45"/>
          <p:cNvSpPr/>
          <p:nvPr/>
        </p:nvSpPr>
        <p:spPr>
          <a:xfrm>
            <a:off x="6621463" y="4484688"/>
            <a:ext cx="842962" cy="16081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形成乳状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浑浊液体</a:t>
            </a:r>
            <a:endParaRPr lang="zh-CN" altLang="en-US" sz="1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00" name="Text Box 46"/>
          <p:cNvSpPr/>
          <p:nvPr/>
        </p:nvSpPr>
        <p:spPr>
          <a:xfrm>
            <a:off x="7607300" y="4797425"/>
            <a:ext cx="1152525" cy="9429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不分层</a:t>
            </a:r>
          </a:p>
        </p:txBody>
      </p:sp>
      <p:sp>
        <p:nvSpPr>
          <p:cNvPr id="11301" name="Text Box 47"/>
          <p:cNvSpPr/>
          <p:nvPr/>
        </p:nvSpPr>
        <p:spPr>
          <a:xfrm>
            <a:off x="8975725" y="2997200"/>
            <a:ext cx="1255713" cy="9429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不干净</a:t>
            </a:r>
          </a:p>
        </p:txBody>
      </p:sp>
      <p:sp>
        <p:nvSpPr>
          <p:cNvPr id="11302" name="Text Box 48"/>
          <p:cNvSpPr/>
          <p:nvPr/>
        </p:nvSpPr>
        <p:spPr>
          <a:xfrm>
            <a:off x="8943975" y="4845050"/>
            <a:ext cx="1255713" cy="9477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36000" tIns="21600" rIns="36000" bIns="36000"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ts val="311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较干净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 fill="hold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 fill="hold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 fill="hold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 fill="hold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 fill="hold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 fill="hold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" fill="hold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 fill="hold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5" grpId="0"/>
      <p:bldP spid="11296" grpId="0"/>
      <p:bldP spid="11297" grpId="0"/>
      <p:bldP spid="11298" grpId="0"/>
      <p:bldP spid="11299" grpId="0"/>
      <p:bldP spid="11300" grpId="0"/>
      <p:bldP spid="11301" grpId="0"/>
      <p:bldP spid="113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4"/>
          <p:cNvSpPr/>
          <p:nvPr/>
        </p:nvSpPr>
        <p:spPr>
          <a:xfrm>
            <a:off x="515938" y="0"/>
            <a:ext cx="4057650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二、乳化现象：</a:t>
            </a:r>
          </a:p>
        </p:txBody>
      </p:sp>
      <p:sp>
        <p:nvSpPr>
          <p:cNvPr id="12290" name="Rectangle 19"/>
          <p:cNvSpPr/>
          <p:nvPr/>
        </p:nvSpPr>
        <p:spPr>
          <a:xfrm>
            <a:off x="1390650" y="981075"/>
            <a:ext cx="3167063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en-US" altLang="zh-CN" sz="40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40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</a:rPr>
              <a:t>、乳浊液：</a:t>
            </a:r>
          </a:p>
        </p:txBody>
      </p:sp>
      <p:sp>
        <p:nvSpPr>
          <p:cNvPr id="12291" name="Text Box 5"/>
          <p:cNvSpPr/>
          <p:nvPr/>
        </p:nvSpPr>
        <p:spPr>
          <a:xfrm>
            <a:off x="3649663" y="1731963"/>
            <a:ext cx="6764337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小液滴</a:t>
            </a:r>
            <a:r>
              <a:rPr lang="zh-CN" altLang="en-US" sz="32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</a:rPr>
              <a:t>分散到液体里形成的混合物。</a:t>
            </a:r>
          </a:p>
        </p:txBody>
      </p:sp>
      <p:sp>
        <p:nvSpPr>
          <p:cNvPr id="12292" name="Text Box 7"/>
          <p:cNvSpPr/>
          <p:nvPr/>
        </p:nvSpPr>
        <p:spPr>
          <a:xfrm>
            <a:off x="1735138" y="2359025"/>
            <a:ext cx="2093912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(2)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特征：</a:t>
            </a:r>
          </a:p>
        </p:txBody>
      </p:sp>
      <p:sp>
        <p:nvSpPr>
          <p:cNvPr id="12293" name="Rectangle 10"/>
          <p:cNvSpPr/>
          <p:nvPr/>
        </p:nvSpPr>
        <p:spPr>
          <a:xfrm>
            <a:off x="3648075" y="2427288"/>
            <a:ext cx="5961063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不均一、不稳定，静置后会分层。</a:t>
            </a:r>
          </a:p>
        </p:txBody>
      </p:sp>
      <p:sp>
        <p:nvSpPr>
          <p:cNvPr id="12294" name="Text Box 7"/>
          <p:cNvSpPr/>
          <p:nvPr/>
        </p:nvSpPr>
        <p:spPr>
          <a:xfrm>
            <a:off x="1377950" y="3125788"/>
            <a:ext cx="3195638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en-US" altLang="zh-CN" sz="44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44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</a:rPr>
              <a:t>、乳化：</a:t>
            </a:r>
          </a:p>
        </p:txBody>
      </p:sp>
      <p:sp>
        <p:nvSpPr>
          <p:cNvPr id="12295" name="Text Box 5"/>
          <p:cNvSpPr/>
          <p:nvPr/>
        </p:nvSpPr>
        <p:spPr>
          <a:xfrm>
            <a:off x="1450975" y="3930650"/>
            <a:ext cx="9961563" cy="20304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洗涤剂能使植物油在水中分散成无数细小的液滴，而不聚集成大的油珠，从而使油和水不再分层，所形成的乳浊液稳定增强。这种现象称为乳化。乳化后形成的细小液滴能随着水流动。</a:t>
            </a:r>
          </a:p>
        </p:txBody>
      </p:sp>
      <p:sp>
        <p:nvSpPr>
          <p:cNvPr id="12296" name="文本框 4"/>
          <p:cNvSpPr/>
          <p:nvPr/>
        </p:nvSpPr>
        <p:spPr>
          <a:xfrm>
            <a:off x="1703388" y="1701800"/>
            <a:ext cx="236855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(1)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定义：</a:t>
            </a:r>
          </a:p>
        </p:txBody>
      </p:sp>
      <p:sp>
        <p:nvSpPr>
          <p:cNvPr id="12297" name="Text Box 8"/>
          <p:cNvSpPr/>
          <p:nvPr/>
        </p:nvSpPr>
        <p:spPr>
          <a:xfrm>
            <a:off x="4154488" y="3282950"/>
            <a:ext cx="4244975" cy="522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660066"/>
                </a:solidFill>
                <a:latin typeface="微软雅黑" panose="020B0503020204020204" charset="-122"/>
                <a:ea typeface="微软雅黑" panose="020B0503020204020204" charset="-122"/>
              </a:rPr>
              <a:t>例：洗涤剂洗涤油污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 fill="hold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 fill="hold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 fill="hold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P spid="12290" grpId="0"/>
      <p:bldP spid="12292" grpId="0"/>
      <p:bldP spid="12293" grpId="0"/>
      <p:bldP spid="12294" grpId="0"/>
      <p:bldP spid="12295" grpId="0"/>
      <p:bldP spid="12296" grpId="0"/>
      <p:bldP spid="122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矩形 11"/>
          <p:cNvSpPr/>
          <p:nvPr/>
        </p:nvSpPr>
        <p:spPr>
          <a:xfrm>
            <a:off x="1154113" y="923925"/>
            <a:ext cx="10685462" cy="1754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洗涤剂洗涤油污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、用洗洁精洗碗、用洗发水洗头发、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用洗面奶洗去皮肤上的油脂、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用洗衣粉洗衣服。</a:t>
            </a:r>
          </a:p>
        </p:txBody>
      </p:sp>
      <p:sp>
        <p:nvSpPr>
          <p:cNvPr id="13314" name="文本框 3"/>
          <p:cNvSpPr/>
          <p:nvPr/>
        </p:nvSpPr>
        <p:spPr>
          <a:xfrm>
            <a:off x="1154113" y="4446588"/>
            <a:ext cx="9109075" cy="922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5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注意：洗涤剂具有</a:t>
            </a:r>
            <a:r>
              <a:rPr lang="zh-CN" altLang="en-US" sz="5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乳化功能</a:t>
            </a:r>
          </a:p>
        </p:txBody>
      </p:sp>
      <p:sp>
        <p:nvSpPr>
          <p:cNvPr id="13315" name="文本框 1"/>
          <p:cNvSpPr/>
          <p:nvPr/>
        </p:nvSpPr>
        <p:spPr>
          <a:xfrm>
            <a:off x="763588" y="0"/>
            <a:ext cx="6381750" cy="646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生活中常见的乳化现象有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:</a:t>
            </a:r>
          </a:p>
        </p:txBody>
      </p:sp>
      <p:sp>
        <p:nvSpPr>
          <p:cNvPr id="13316" name="Text Box 13"/>
          <p:cNvSpPr/>
          <p:nvPr/>
        </p:nvSpPr>
        <p:spPr>
          <a:xfrm>
            <a:off x="1760538" y="3138488"/>
            <a:ext cx="8424862" cy="5826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常见的洗涤剂有：洗发水，洗衣粉，洗洁精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  <p:bldP spid="13314" grpId="0"/>
      <p:bldP spid="133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/>
          <p:nvPr/>
        </p:nvSpPr>
        <p:spPr>
          <a:xfrm>
            <a:off x="1274763" y="1600200"/>
            <a:ext cx="9693275" cy="2584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工人师傅修完机器后，有时用加了洗衣粉的水洗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洗去手上的油污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，有时用汽油去手上的油污，试分析二者的原理是否相同。</a:t>
            </a:r>
          </a:p>
        </p:txBody>
      </p:sp>
      <p:sp>
        <p:nvSpPr>
          <p:cNvPr id="14338" name="Text Box 6"/>
          <p:cNvSpPr/>
          <p:nvPr/>
        </p:nvSpPr>
        <p:spPr>
          <a:xfrm>
            <a:off x="1550988" y="4287838"/>
            <a:ext cx="8501062" cy="1938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不相同，前者是利用洗衣粉的乳化功能，后者是利用汽油溶解油污。</a:t>
            </a:r>
          </a:p>
        </p:txBody>
      </p:sp>
      <p:sp>
        <p:nvSpPr>
          <p:cNvPr id="14339" name="WordArt 4"/>
          <p:cNvSpPr>
            <a:spLocks noTextEdit="1"/>
          </p:cNvSpPr>
          <p:nvPr/>
        </p:nvSpPr>
        <p:spPr>
          <a:xfrm>
            <a:off x="1128713" y="114300"/>
            <a:ext cx="2686050" cy="1587500"/>
          </a:xfrm>
          <a:gradFill rotWithShape="0">
            <a:gsLst>
              <a:gs pos="0">
                <a:srgbClr val="6600CC"/>
              </a:gs>
              <a:gs pos="100000">
                <a:srgbClr val="CC00CC"/>
              </a:gs>
            </a:gsLst>
            <a:lin ang="5400000" scaled="1"/>
          </a:gradFill>
          <a:ln>
            <a:solidFill>
              <a:srgbClr val="CC99FF"/>
            </a:solidFill>
            <a:round/>
          </a:ln>
          <a:effectLst>
            <a:outerShdw dist="53882" dir="2700000" algn="ctr">
              <a:srgbClr val="9999FF">
                <a:alpha val="79999"/>
              </a:srgbClr>
            </a:outerShdw>
          </a:effectLst>
        </p:spPr>
        <p:txBody>
          <a:bodyPr wrap="none" fromWordArt="1" anchor="t" anchorCtr="0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sz="4400" b="1" kern="10">
                <a:ln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>
                    <a:srgbClr val="9999FF">
                      <a:alpha val="79999"/>
                    </a:srgbClr>
                  </a:outerShdw>
                </a:effectLst>
                <a:latin typeface="微软雅黑" panose="020B0503020204020204" charset="-122"/>
              </a:rPr>
              <a:t>讨论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/>
          <p:nvPr/>
        </p:nvSpPr>
        <p:spPr>
          <a:xfrm>
            <a:off x="803275" y="0"/>
            <a:ext cx="10048875" cy="34766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4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40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、洗涤原理：</a:t>
            </a:r>
          </a:p>
          <a:p>
            <a:pPr lvl="0">
              <a:lnSpc>
                <a:spcPct val="150000"/>
              </a:lnSpc>
            </a:pPr>
            <a:r>
              <a:rPr lang="en-US" altLang="zh-CN" sz="4000" b="1"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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乳化</a:t>
            </a:r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如：洗涤剂洗涤油污</a:t>
            </a:r>
          </a:p>
          <a:p>
            <a:pPr lvl="0">
              <a:lnSpc>
                <a:spcPct val="150000"/>
              </a:lnSpc>
            </a:pPr>
            <a:r>
              <a:rPr lang="zh-CN" altLang="zh-CN" sz="4000" b="1"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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溶解</a:t>
            </a:r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如：汽油洗涤油污</a:t>
            </a:r>
          </a:p>
          <a:p>
            <a:pPr lvl="0">
              <a:lnSpc>
                <a:spcPct val="150000"/>
              </a:lnSpc>
            </a:pPr>
            <a:r>
              <a:rPr lang="zh-CN" altLang="zh-CN" sz="4000" b="1"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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发生化学反应</a:t>
            </a:r>
            <a:endParaRPr lang="zh-CN" altLang="en-US" sz="32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62" name="文本框 2"/>
          <p:cNvSpPr/>
          <p:nvPr/>
        </p:nvSpPr>
        <p:spPr>
          <a:xfrm>
            <a:off x="2803525" y="3476625"/>
            <a:ext cx="7181850" cy="1752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如：用食醋清洗水壶的水垢，</a:t>
            </a: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   肥皂（含碱性物质）去油污。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charRg st="8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1">
                                            <p:txEl>
                                              <p:charRg st="8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1">
                                            <p:txEl>
                                              <p:charRg st="8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charRg st="34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1">
                                            <p:txEl>
                                              <p:charRg st="34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1">
                                            <p:txEl>
                                              <p:charRg st="34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charRg st="61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1">
                                            <p:txEl>
                                              <p:charRg st="61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1">
                                            <p:txEl>
                                              <p:charRg st="61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文本框 1"/>
          <p:cNvSpPr/>
          <p:nvPr/>
        </p:nvSpPr>
        <p:spPr>
          <a:xfrm>
            <a:off x="1184275" y="719138"/>
            <a:ext cx="3808413" cy="830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4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【资料卡】</a:t>
            </a:r>
          </a:p>
        </p:txBody>
      </p:sp>
      <p:sp>
        <p:nvSpPr>
          <p:cNvPr id="16386" name="文本框 2"/>
          <p:cNvSpPr/>
          <p:nvPr/>
        </p:nvSpPr>
        <p:spPr>
          <a:xfrm>
            <a:off x="2479675" y="1739900"/>
            <a:ext cx="6135688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溶液、乳浊液和悬浊液</a:t>
            </a:r>
          </a:p>
        </p:txBody>
      </p:sp>
      <p:sp>
        <p:nvSpPr>
          <p:cNvPr id="16387" name="Rectangle 19"/>
          <p:cNvSpPr/>
          <p:nvPr/>
        </p:nvSpPr>
        <p:spPr>
          <a:xfrm>
            <a:off x="1174750" y="2846388"/>
            <a:ext cx="3168650" cy="706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/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悬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浊液：</a:t>
            </a:r>
          </a:p>
        </p:txBody>
      </p:sp>
      <p:sp>
        <p:nvSpPr>
          <p:cNvPr id="16388" name="文本框 4"/>
          <p:cNvSpPr/>
          <p:nvPr/>
        </p:nvSpPr>
        <p:spPr>
          <a:xfrm>
            <a:off x="1704975" y="3498850"/>
            <a:ext cx="10161588" cy="1752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液体里悬浮着很多不溶于水的固体小颗粒，使液体呈现浑浊状态，这种液体叫做悬浊液。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/>
          <p:nvPr/>
        </p:nvSpPr>
        <p:spPr>
          <a:xfrm>
            <a:off x="1736725" y="1787525"/>
            <a:ext cx="8758238" cy="42465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、下列关于溶液的说法正确的是（    ）</a:t>
            </a: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．均一、稳定的液体就是溶液</a:t>
            </a: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．溶液是均一、稳定的纯净物</a:t>
            </a: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．溶液是均一、稳定的混合物</a:t>
            </a:r>
          </a:p>
          <a:p>
            <a:pPr lvl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．溶液都是无色透明的液体</a:t>
            </a:r>
          </a:p>
        </p:txBody>
      </p:sp>
      <p:sp>
        <p:nvSpPr>
          <p:cNvPr id="17410" name="Text Box 5"/>
          <p:cNvSpPr/>
          <p:nvPr/>
        </p:nvSpPr>
        <p:spPr>
          <a:xfrm>
            <a:off x="8886825" y="1930400"/>
            <a:ext cx="679450" cy="922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5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</a:p>
        </p:txBody>
      </p:sp>
      <p:sp>
        <p:nvSpPr>
          <p:cNvPr id="17411" name="TextBox 6"/>
          <p:cNvSpPr/>
          <p:nvPr/>
        </p:nvSpPr>
        <p:spPr>
          <a:xfrm>
            <a:off x="4491038" y="658813"/>
            <a:ext cx="2971800" cy="11064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6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堂堂清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文本框 1"/>
          <p:cNvSpPr/>
          <p:nvPr/>
        </p:nvSpPr>
        <p:spPr>
          <a:xfrm>
            <a:off x="1347788" y="692150"/>
            <a:ext cx="8667750" cy="47974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7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、下列洗涤方式应用乳化作用的是（   ）</a:t>
            </a:r>
          </a:p>
          <a:p>
            <a:pPr lvl="0">
              <a:lnSpc>
                <a:spcPct val="17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、用汽油除去衣服上的油污</a:t>
            </a:r>
          </a:p>
          <a:p>
            <a:pPr lvl="0">
              <a:lnSpc>
                <a:spcPct val="17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、用水洗去盘子中的水果渣</a:t>
            </a:r>
          </a:p>
          <a:p>
            <a:pPr lvl="0">
              <a:lnSpc>
                <a:spcPct val="17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、用盐酸清洗水壶的水垢</a:t>
            </a:r>
          </a:p>
          <a:p>
            <a:pPr lvl="0">
              <a:lnSpc>
                <a:spcPct val="17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、用洗洁精清洗餐具上的油污</a:t>
            </a:r>
          </a:p>
        </p:txBody>
      </p:sp>
      <p:sp>
        <p:nvSpPr>
          <p:cNvPr id="18434" name="文本框 2"/>
          <p:cNvSpPr/>
          <p:nvPr/>
        </p:nvSpPr>
        <p:spPr>
          <a:xfrm>
            <a:off x="9051925" y="979488"/>
            <a:ext cx="444500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/>
          <p:cNvSpPr/>
          <p:nvPr/>
        </p:nvSpPr>
        <p:spPr>
          <a:xfrm>
            <a:off x="1344613" y="476250"/>
            <a:ext cx="8356600" cy="23066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、下列属于溶液且溶质是化合物的是（     ）</a:t>
            </a:r>
          </a:p>
          <a:p>
            <a:pPr lvl="0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．冰水混合物        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．碘酒     </a:t>
            </a:r>
          </a:p>
          <a:p>
            <a:pPr lvl="0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．液态氧气           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．澄清石灰水</a:t>
            </a:r>
          </a:p>
        </p:txBody>
      </p:sp>
      <p:sp>
        <p:nvSpPr>
          <p:cNvPr id="19458" name="Text Box 3"/>
          <p:cNvSpPr/>
          <p:nvPr/>
        </p:nvSpPr>
        <p:spPr>
          <a:xfrm>
            <a:off x="8472488" y="547688"/>
            <a:ext cx="750887" cy="922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5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</a:p>
        </p:txBody>
      </p:sp>
      <p:sp>
        <p:nvSpPr>
          <p:cNvPr id="19459" name="文本框 6"/>
          <p:cNvSpPr/>
          <p:nvPr/>
        </p:nvSpPr>
        <p:spPr>
          <a:xfrm>
            <a:off x="1254125" y="3033713"/>
            <a:ext cx="9839325" cy="3414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</a:pP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、将少量的氯化钠固体投入水中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,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形成的溶液中溶质是</a:t>
            </a:r>
            <a:r>
              <a:rPr lang="zh-CN" altLang="en-US" sz="3600" b="1" u="sng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            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;</a:t>
            </a:r>
          </a:p>
          <a:p>
            <a:pPr lvl="0" eaLnBrk="0" hangingPunct="0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将少量氧化钙投入水中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,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形成无色透明的溶液中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,</a:t>
            </a: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溶质是</a:t>
            </a:r>
            <a:r>
              <a:rPr lang="zh-CN" altLang="en-US" sz="3600" b="1" u="sng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                 </a:t>
            </a:r>
            <a:r>
              <a:rPr lang="en-US" altLang="zh-CN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460" name="Text Box 187"/>
          <p:cNvSpPr/>
          <p:nvPr/>
        </p:nvSpPr>
        <p:spPr>
          <a:xfrm>
            <a:off x="2909888" y="3956050"/>
            <a:ext cx="1801812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NaCl</a:t>
            </a:r>
            <a:endParaRPr lang="en-US" altLang="zh-CN" sz="4000" b="1" baseline="-25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1" name="Text Box 189"/>
          <p:cNvSpPr/>
          <p:nvPr/>
        </p:nvSpPr>
        <p:spPr>
          <a:xfrm>
            <a:off x="2660650" y="5632450"/>
            <a:ext cx="2365375" cy="7080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Ca(OH)</a:t>
            </a:r>
            <a:r>
              <a:rPr lang="en-US" altLang="zh-CN" sz="4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/>
      <p:bldP spid="194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59"/>
          <p:cNvSpPr/>
          <p:nvPr/>
        </p:nvSpPr>
        <p:spPr>
          <a:xfrm>
            <a:off x="1260475" y="688975"/>
            <a:ext cx="8963025" cy="4152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50000"/>
              </a:lnSpc>
            </a:pPr>
            <a:r>
              <a:rPr lang="en-US" altLang="zh-CN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、将</a:t>
            </a:r>
            <a:r>
              <a:rPr lang="zh-CN" altLang="en-US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过量的</a:t>
            </a:r>
            <a:r>
              <a:rPr lang="zh-CN" altLang="en-US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锌粒投入稀盐酸中，充分反应后，过滤掉固体残渣，最终得到的溶液中溶质是</a:t>
            </a:r>
            <a:r>
              <a:rPr lang="en-US" altLang="zh-CN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________</a:t>
            </a:r>
            <a:r>
              <a:rPr lang="zh-CN" altLang="en-US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，溶剂是</a:t>
            </a:r>
            <a:r>
              <a:rPr lang="en-US" altLang="zh-CN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_______</a:t>
            </a:r>
            <a:r>
              <a:rPr lang="zh-CN" altLang="en-US" sz="4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0482" name="Text Box 184"/>
          <p:cNvSpPr/>
          <p:nvPr/>
        </p:nvSpPr>
        <p:spPr>
          <a:xfrm>
            <a:off x="6461125" y="2898775"/>
            <a:ext cx="2274888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ZnCl</a:t>
            </a:r>
            <a:r>
              <a:rPr lang="en-US" altLang="zh-CN" sz="4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0483" name="Text Box 186"/>
          <p:cNvSpPr/>
          <p:nvPr/>
        </p:nvSpPr>
        <p:spPr>
          <a:xfrm>
            <a:off x="1930400" y="3903663"/>
            <a:ext cx="1833563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H</a:t>
            </a:r>
            <a:r>
              <a:rPr lang="en-US" altLang="zh-CN" sz="4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4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O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/>
          <p:nvPr/>
        </p:nvSpPr>
        <p:spPr>
          <a:xfrm>
            <a:off x="1131888" y="419100"/>
            <a:ext cx="9904412" cy="52625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、如图所示，向小试管中加入一定量的下列物质，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U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形管液面右侧未发生改变，该物质是（　 　）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U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形管液面右侧升高，该物质是（         ）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U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形管液面右侧降低，该物质是（     ）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、浓硫酸　　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、烧碱		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、生石灰　　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、蔗糖		</a:t>
            </a:r>
          </a:p>
          <a:p>
            <a:pPr marL="0" lvl="0" indent="266700" defTabSz="914400" eaLnBrk="0" hangingPunct="0">
              <a:lnSpc>
                <a:spcPct val="150000"/>
              </a:lnSpc>
              <a:tabLst>
                <a:tab pos="495300" algn="l"/>
              </a:tabLst>
            </a:pP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E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、硝酸铵       </a:t>
            </a:r>
            <a:r>
              <a:rPr lang="en-US" altLang="zh-CN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F</a:t>
            </a:r>
            <a:r>
              <a:rPr lang="zh-CN" altLang="en-US" sz="3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、氯化钠</a:t>
            </a:r>
          </a:p>
        </p:txBody>
      </p:sp>
      <p:sp>
        <p:nvSpPr>
          <p:cNvPr id="21506" name="Text Box 6"/>
          <p:cNvSpPr/>
          <p:nvPr/>
        </p:nvSpPr>
        <p:spPr>
          <a:xfrm>
            <a:off x="8686800" y="1352550"/>
            <a:ext cx="1223963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DF</a:t>
            </a:r>
          </a:p>
        </p:txBody>
      </p:sp>
      <p:sp>
        <p:nvSpPr>
          <p:cNvPr id="21507" name="Text Box 7"/>
          <p:cNvSpPr/>
          <p:nvPr/>
        </p:nvSpPr>
        <p:spPr>
          <a:xfrm>
            <a:off x="7392988" y="2058988"/>
            <a:ext cx="1655762" cy="706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ABC</a:t>
            </a:r>
          </a:p>
        </p:txBody>
      </p:sp>
      <p:sp>
        <p:nvSpPr>
          <p:cNvPr id="21508" name="Text Box 8"/>
          <p:cNvSpPr/>
          <p:nvPr/>
        </p:nvSpPr>
        <p:spPr>
          <a:xfrm>
            <a:off x="7537450" y="2781300"/>
            <a:ext cx="790575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E</a:t>
            </a:r>
          </a:p>
        </p:txBody>
      </p:sp>
      <p:pic>
        <p:nvPicPr>
          <p:cNvPr id="2150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438" y="3429000"/>
            <a:ext cx="4106862" cy="33337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  <p:bldP spid="215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文本框 2"/>
          <p:cNvSpPr/>
          <p:nvPr/>
        </p:nvSpPr>
        <p:spPr>
          <a:xfrm>
            <a:off x="1238250" y="619125"/>
            <a:ext cx="7797800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、写出下列溶液溶质的化学式：</a:t>
            </a:r>
          </a:p>
        </p:txBody>
      </p:sp>
      <p:sp>
        <p:nvSpPr>
          <p:cNvPr id="22530" name="文本框 3"/>
          <p:cNvSpPr/>
          <p:nvPr/>
        </p:nvSpPr>
        <p:spPr>
          <a:xfrm>
            <a:off x="1938338" y="1312863"/>
            <a:ext cx="7831137" cy="5076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8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生理盐水：                         </a:t>
            </a:r>
          </a:p>
          <a:p>
            <a:pPr lvl="0">
              <a:lnSpc>
                <a:spcPct val="18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澄清的石灰水：            </a:t>
            </a:r>
          </a:p>
          <a:p>
            <a:pPr lvl="0">
              <a:lnSpc>
                <a:spcPct val="18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稀盐酸：</a:t>
            </a:r>
          </a:p>
          <a:p>
            <a:pPr lvl="0">
              <a:lnSpc>
                <a:spcPct val="18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医用酒精：</a:t>
            </a:r>
          </a:p>
          <a:p>
            <a:pPr lvl="0">
              <a:lnSpc>
                <a:spcPct val="18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硫酸铜溶液：</a:t>
            </a:r>
          </a:p>
        </p:txBody>
      </p:sp>
      <p:sp>
        <p:nvSpPr>
          <p:cNvPr id="22531" name="Text Box 52"/>
          <p:cNvSpPr/>
          <p:nvPr/>
        </p:nvSpPr>
        <p:spPr>
          <a:xfrm>
            <a:off x="4416425" y="1720850"/>
            <a:ext cx="132873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NaCl</a:t>
            </a:r>
          </a:p>
        </p:txBody>
      </p:sp>
      <p:sp>
        <p:nvSpPr>
          <p:cNvPr id="22532" name="文本框 5"/>
          <p:cNvSpPr/>
          <p:nvPr/>
        </p:nvSpPr>
        <p:spPr>
          <a:xfrm>
            <a:off x="5302250" y="2703513"/>
            <a:ext cx="3163888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Ca(OH)</a:t>
            </a:r>
            <a:r>
              <a:rPr lang="en-US" altLang="zh-CN" sz="36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2533" name="文本框 6"/>
          <p:cNvSpPr/>
          <p:nvPr/>
        </p:nvSpPr>
        <p:spPr>
          <a:xfrm>
            <a:off x="3889375" y="3695700"/>
            <a:ext cx="1651000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HCl</a:t>
            </a:r>
          </a:p>
        </p:txBody>
      </p:sp>
      <p:sp>
        <p:nvSpPr>
          <p:cNvPr id="22534" name="文本框 7"/>
          <p:cNvSpPr/>
          <p:nvPr/>
        </p:nvSpPr>
        <p:spPr>
          <a:xfrm>
            <a:off x="4438650" y="4584700"/>
            <a:ext cx="2546350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en-US" altLang="zh-CN" sz="36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H</a:t>
            </a:r>
            <a:r>
              <a:rPr lang="en-US" altLang="zh-CN" sz="36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OH</a:t>
            </a:r>
          </a:p>
        </p:txBody>
      </p:sp>
      <p:sp>
        <p:nvSpPr>
          <p:cNvPr id="22535" name="文本框 8"/>
          <p:cNvSpPr/>
          <p:nvPr/>
        </p:nvSpPr>
        <p:spPr>
          <a:xfrm>
            <a:off x="4759325" y="5662613"/>
            <a:ext cx="2098675" cy="646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CuSO</a:t>
            </a:r>
            <a:r>
              <a:rPr lang="en-US" altLang="zh-CN" sz="36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 fill="hold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 fill="hold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 fill="hold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2" grpId="0"/>
      <p:bldP spid="22533" grpId="0"/>
      <p:bldP spid="225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"/>
          <p:cNvSpPr/>
          <p:nvPr/>
        </p:nvSpPr>
        <p:spPr>
          <a:xfrm>
            <a:off x="203200" y="838200"/>
            <a:ext cx="11784013" cy="3784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</a:rPr>
              <a:t>8</a:t>
            </a:r>
            <a:r>
              <a:rPr lang="zh-CN" altLang="en-US" sz="3200" b="1">
                <a:solidFill>
                  <a:srgbClr val="000000"/>
                </a:solidFill>
              </a:rPr>
              <a:t>、现在实验桌上摆放着</a:t>
            </a:r>
            <a:r>
              <a:rPr lang="en-US" altLang="zh-CN" sz="3200" b="1">
                <a:solidFill>
                  <a:srgbClr val="000000"/>
                </a:solidFill>
              </a:rPr>
              <a:t>6.5</a:t>
            </a:r>
            <a:r>
              <a:rPr lang="zh-CN" altLang="en-US" sz="3200" b="1">
                <a:solidFill>
                  <a:srgbClr val="000000"/>
                </a:solidFill>
              </a:rPr>
              <a:t>克锌粒和</a:t>
            </a:r>
            <a:r>
              <a:rPr lang="en-US" altLang="zh-CN" sz="3200" b="1">
                <a:solidFill>
                  <a:srgbClr val="000000"/>
                </a:solidFill>
              </a:rPr>
              <a:t>50</a:t>
            </a:r>
            <a:r>
              <a:rPr lang="zh-CN" altLang="en-US" sz="3200" b="1">
                <a:solidFill>
                  <a:srgbClr val="000000"/>
                </a:solidFill>
              </a:rPr>
              <a:t>克稀硫酸，让它们恰好完全反应，求</a:t>
            </a:r>
          </a:p>
          <a:p>
            <a:pPr lvl="0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1</a:t>
            </a:r>
            <a:r>
              <a:rPr lang="zh-CN" altLang="en-US" sz="3200" b="1">
                <a:solidFill>
                  <a:srgbClr val="000000"/>
                </a:solidFill>
              </a:rPr>
              <a:t>）稀硫酸中溶质的质量和溶剂的质量。</a:t>
            </a:r>
          </a:p>
          <a:p>
            <a:pPr lvl="0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　　</a:t>
            </a:r>
          </a:p>
          <a:p>
            <a:pPr lvl="0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2</a:t>
            </a:r>
            <a:r>
              <a:rPr lang="zh-CN" altLang="en-US" sz="3200" b="1">
                <a:solidFill>
                  <a:srgbClr val="000000"/>
                </a:solidFill>
              </a:rPr>
              <a:t>）反应后所得溶液的质量和溶剂的质量。 </a:t>
            </a:r>
          </a:p>
        </p:txBody>
      </p:sp>
      <p:sp>
        <p:nvSpPr>
          <p:cNvPr id="23554" name="TextBox 2"/>
          <p:cNvSpPr/>
          <p:nvPr/>
        </p:nvSpPr>
        <p:spPr>
          <a:xfrm>
            <a:off x="2125663" y="3136900"/>
            <a:ext cx="528955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rgbClr val="FF0000"/>
                </a:solidFill>
              </a:rPr>
              <a:t>溶质：</a:t>
            </a:r>
            <a:r>
              <a:rPr lang="en-US" altLang="zh-CN" sz="3200" b="1">
                <a:solidFill>
                  <a:srgbClr val="FF0000"/>
                </a:solidFill>
              </a:rPr>
              <a:t>9.8g</a:t>
            </a:r>
            <a:r>
              <a:rPr lang="zh-CN" altLang="en-US" sz="3200" b="1">
                <a:solidFill>
                  <a:srgbClr val="FF0000"/>
                </a:solidFill>
              </a:rPr>
              <a:t>；溶剂</a:t>
            </a:r>
            <a:r>
              <a:rPr lang="en-US" altLang="zh-CN" sz="3200" b="1">
                <a:solidFill>
                  <a:srgbClr val="FF0000"/>
                </a:solidFill>
              </a:rPr>
              <a:t>40.2g</a:t>
            </a:r>
          </a:p>
        </p:txBody>
      </p:sp>
      <p:sp>
        <p:nvSpPr>
          <p:cNvPr id="23555" name="TextBox 3"/>
          <p:cNvSpPr/>
          <p:nvPr/>
        </p:nvSpPr>
        <p:spPr>
          <a:xfrm>
            <a:off x="1905000" y="4452938"/>
            <a:ext cx="1571625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200" b="1">
                <a:solidFill>
                  <a:srgbClr val="FF0000"/>
                </a:solidFill>
              </a:rPr>
              <a:t>56.3g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3556" name="TextBox 4"/>
          <p:cNvSpPr/>
          <p:nvPr/>
        </p:nvSpPr>
        <p:spPr>
          <a:xfrm>
            <a:off x="5467350" y="4452938"/>
            <a:ext cx="1571625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200" b="1">
                <a:solidFill>
                  <a:srgbClr val="FF0000"/>
                </a:solidFill>
              </a:rPr>
              <a:t>40.2g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KSO_WPP_MARK_KEY" val="0ef98dcb-7164-4d81-b989-c36a1594dba9"/>
  <p:tag name="COMMONDATA" val="eyJoZGlkIjoiODM4MjkzYmE4MzMyMDcyNjEwMDQ3YmNkMzI1ZDJiOT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17fa7b3-1636-4780-812a-d6bc558b8f97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Office PowerPoint</Application>
  <PresentationFormat>宽屏</PresentationFormat>
  <Paragraphs>128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仿宋</vt:lpstr>
      <vt:lpstr>仿宋_GB2312</vt:lpstr>
      <vt:lpstr>华文楷体</vt:lpstr>
      <vt:lpstr>宋体</vt:lpstr>
      <vt:lpstr>微软雅黑</vt:lpstr>
      <vt:lpstr>Arial</vt:lpstr>
      <vt:lpstr>Times New Roman</vt:lpstr>
      <vt:lpstr>Verdana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2023-04-28T01:59:04Z</dcterms:created>
  <dcterms:modified xsi:type="dcterms:W3CDTF">2023-04-28T01:59:07Z</dcterms:modified>
</cp:coreProperties>
</file>