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984" r:id="rId1"/>
    <p:sldMasterId id="2147492021" r:id="rId2"/>
  </p:sldMasterIdLst>
  <p:notesMasterIdLst>
    <p:notesMasterId r:id="rId3"/>
  </p:notesMasterIdLst>
  <p:sldIdLst>
    <p:sldId id="3959" r:id="rId4"/>
    <p:sldId id="3962" r:id="rId5"/>
    <p:sldId id="3965" r:id="rId6"/>
    <p:sldId id="3968" r:id="rId7"/>
    <p:sldId id="3971" r:id="rId8"/>
    <p:sldId id="3974" r:id="rId9"/>
    <p:sldId id="3977" r:id="rId10"/>
    <p:sldId id="3980" r:id="rId11"/>
    <p:sldId id="3983" r:id="rId12"/>
    <p:sldId id="3986" r:id="rId13"/>
    <p:sldId id="3989" r:id="rId14"/>
    <p:sldId id="3992" r:id="rId15"/>
    <p:sldId id="3995" r:id="rId16"/>
    <p:sldId id="3998" r:id="rId17"/>
    <p:sldId id="4001" r:id="rId18"/>
    <p:sldId id="4004" r:id="rId19"/>
    <p:sldId id="4007" r:id="rId20"/>
    <p:sldId id="4010" r:id="rId21"/>
    <p:sldId id="4013" r:id="rId22"/>
    <p:sldId id="4016" r:id="rId23"/>
    <p:sldId id="4019" r:id="rId24"/>
    <p:sldId id="4022" r:id="rId25"/>
    <p:sldId id="4025" r:id="rId26"/>
    <p:sldId id="4028" r:id="rId27"/>
    <p:sldId id="4031" r:id="rId28"/>
    <p:sldId id="4034" r:id="rId29"/>
    <p:sldId id="4037" r:id="rId30"/>
    <p:sldId id="4040"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985" r:id="rId1"/>
    <p:sldLayoutId id="2147491986" r:id="rId2"/>
    <p:sldLayoutId id="2147491987" r:id="rId3"/>
    <p:sldLayoutId id="2147491988" r:id="rId4"/>
    <p:sldLayoutId id="2147491989" r:id="rId5"/>
    <p:sldLayoutId id="2147491990" r:id="rId6"/>
    <p:sldLayoutId id="2147491991" r:id="rId7"/>
    <p:sldLayoutId id="2147491992" r:id="rId8"/>
    <p:sldLayoutId id="2147491993" r:id="rId9"/>
    <p:sldLayoutId id="2147491994" r:id="rId10"/>
    <p:sldLayoutId id="214749199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022" r:id="rId1"/>
    <p:sldLayoutId id="2147492023" r:id="rId2"/>
    <p:sldLayoutId id="2147492024" r:id="rId3"/>
    <p:sldLayoutId id="2147492025" r:id="rId4"/>
    <p:sldLayoutId id="2147492026" r:id="rId5"/>
    <p:sldLayoutId id="2147492027" r:id="rId6"/>
    <p:sldLayoutId id="2147492028" r:id="rId7"/>
    <p:sldLayoutId id="2147492029" r:id="rId8"/>
    <p:sldLayoutId id="2147492030" r:id="rId9"/>
    <p:sldLayoutId id="2147492031" r:id="rId10"/>
    <p:sldLayoutId id="2147492032"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tags" Target="../tags/tag112.xml"/><Relationship Id="rId8" Type="http://schemas.openxmlformats.org/officeDocument/2006/relationships/tags" Target="../tags/tag113.xml"/><Relationship Id="rId9" Type="http://schemas.openxmlformats.org/officeDocument/2006/relationships/tags" Target="../tags/tag114.xml"/><Relationship Id="rId10" Type="http://schemas.openxmlformats.org/officeDocument/2006/relationships/tags" Target="../tags/tag115.xml"/><Relationship Id="rId11" Type="http://schemas.openxmlformats.org/officeDocument/2006/relationships/tags" Target="../tags/tag116.xml"/><Relationship Id="rId12" Type="http://schemas.openxmlformats.org/officeDocument/2006/relationships/tags" Target="../tags/tag11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tags" Target="../tags/tag130.xml"/><Relationship Id="rId14" Type="http://schemas.openxmlformats.org/officeDocument/2006/relationships/tags" Target="../tags/tag131.xml"/><Relationship Id="rId15" Type="http://schemas.openxmlformats.org/officeDocument/2006/relationships/tags" Target="../tags/tag132.xml"/><Relationship Id="rId16" Type="http://schemas.openxmlformats.org/officeDocument/2006/relationships/tags" Target="../tags/tag133.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tags" Target="../tags/tag165.xml"/><Relationship Id="rId18" Type="http://schemas.openxmlformats.org/officeDocument/2006/relationships/tags" Target="../tags/tag166.xml"/><Relationship Id="rId19" Type="http://schemas.openxmlformats.org/officeDocument/2006/relationships/tags" Target="../tags/tag167.xml"/><Relationship Id="rId20" Type="http://schemas.openxmlformats.org/officeDocument/2006/relationships/tags" Target="../tags/tag168.xml"/><Relationship Id="rId21" Type="http://schemas.openxmlformats.org/officeDocument/2006/relationships/tags" Target="../tags/tag169.xml"/><Relationship Id="rId22" Type="http://schemas.openxmlformats.org/officeDocument/2006/relationships/tags" Target="../tags/tag170.xml"/><Relationship Id="rId23" Type="http://schemas.openxmlformats.org/officeDocument/2006/relationships/tags" Target="../tags/tag171.xml"/><Relationship Id="rId24" Type="http://schemas.openxmlformats.org/officeDocument/2006/relationships/tags" Target="../tags/tag172.xml"/><Relationship Id="rId25" Type="http://schemas.openxmlformats.org/officeDocument/2006/relationships/tags" Target="../tags/tag173.xml"/><Relationship Id="rId26" Type="http://schemas.openxmlformats.org/officeDocument/2006/relationships/tags" Target="../tags/tag174.xml"/><Relationship Id="rId27" Type="http://schemas.openxmlformats.org/officeDocument/2006/relationships/tags" Target="../tags/tag175.xml"/><Relationship Id="rId28" Type="http://schemas.openxmlformats.org/officeDocument/2006/relationships/tags" Target="../tags/tag176.xml"/><Relationship Id="rId29" Type="http://schemas.openxmlformats.org/officeDocument/2006/relationships/tags" Target="../tags/tag177.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tags" Target="../tags/tag198.xml"/><Relationship Id="rId22" Type="http://schemas.openxmlformats.org/officeDocument/2006/relationships/tags" Target="../tags/tag199.xml"/><Relationship Id="rId23" Type="http://schemas.openxmlformats.org/officeDocument/2006/relationships/tags" Target="../tags/tag200.xml"/><Relationship Id="rId24" Type="http://schemas.openxmlformats.org/officeDocument/2006/relationships/tags" Target="../tags/tag201.xml"/><Relationship Id="rId25" Type="http://schemas.openxmlformats.org/officeDocument/2006/relationships/tags" Target="../tags/tag202.xml"/><Relationship Id="rId26" Type="http://schemas.openxmlformats.org/officeDocument/2006/relationships/tags" Target="../tags/tag203.xml"/><Relationship Id="rId27" Type="http://schemas.openxmlformats.org/officeDocument/2006/relationships/tags" Target="../tags/tag204.xml"/><Relationship Id="rId28" Type="http://schemas.openxmlformats.org/officeDocument/2006/relationships/tags" Target="../tags/tag205.xml"/><Relationship Id="rId29" Type="http://schemas.openxmlformats.org/officeDocument/2006/relationships/tags" Target="../tags/tag206.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综合实践活动在初中学生综合素质培养中的作用</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综合实践活动的意义</a:t>
            </a:r>
            <a:endParaRPr altLang="en-US" b="1" dirty="0" sz="17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fontScale="7416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综合实践活动在初中学生综合素质培养中的具体作用</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综合实践活动的实施方式</a:t>
            </a:r>
            <a:endParaRPr altLang="en-US" b="1" dirty="0" sz="17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综合实践活动的实施效果</a:t>
            </a:r>
            <a:endParaRPr altLang="en-US" b="1" dirty="0" sz="17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700" lang="zh-CN">
                <a:solidFill>
                  <a:schemeClr val="accent1"/>
                </a:solidFill>
                <a:effectLst/>
                <a:latin typeface="+mj-ea"/>
                <a:ea typeface="+mj-ea"/>
                <a:cs typeface="微软雅黑" panose="020B0503020204020204" charset="-122"/>
              </a:rPr>
              <a:t>综合实践活动的未来发展</a:t>
            </a:r>
            <a:endParaRPr altLang="en-US" b="1" dirty="0" sz="17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综合实践活动的意义</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提升学生实践能力</a:t>
            </a:r>
            <a:endParaRPr altLang="en-US" lang="zh-CN"/>
          </a:p>
        </p:txBody>
      </p:sp>
      <p:sp>
        <p:nvSpPr>
          <p:cNvPr id="1048846"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48"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综合实践活动能够提供实践机会，使学生将理论知识应用于实际中，提高动手能力和解决问题的能力。</a:t>
            </a:r>
            <a:endParaRPr altLang="en-US" dirty="0" sz="2000" lang="zh-CN" spc="150">
              <a:solidFill>
                <a:schemeClr val="tx1">
                  <a:lumMod val="75000"/>
                  <a:lumOff val="25000"/>
                </a:schemeClr>
              </a:solidFill>
              <a:latin typeface="+mn-ea"/>
              <a:sym typeface="+mn-ea"/>
            </a:endParaRPr>
          </a:p>
        </p:txBody>
      </p:sp>
      <p:sp>
        <p:nvSpPr>
          <p:cNvPr id="1048850"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52"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54"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通过综合实践活动，学生可以更好地了解社会和职业环境，增强社会责任感和职业意识。</a:t>
            </a:r>
            <a:endParaRPr altLang="en-US" dirty="0" sz="2000" lang="zh-CN" spc="150">
              <a:solidFill>
                <a:schemeClr val="tx1">
                  <a:lumMod val="75000"/>
                  <a:lumOff val="25000"/>
                </a:schemeClr>
              </a:solidFill>
              <a:latin typeface="+mn-ea"/>
              <a:sym typeface="+mn-ea"/>
            </a:endParaRPr>
          </a:p>
        </p:txBody>
      </p:sp>
      <p:sp>
        <p:nvSpPr>
          <p:cNvPr id="1048856"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58"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60"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综合实践活动能够培养学生的团队协作和沟通能力，提高学生的领导力和组织能力。</a:t>
            </a:r>
            <a:endParaRPr altLang="en-US" dirty="0" sz="2000" lang="zh-CN" spc="150">
              <a:solidFill>
                <a:schemeClr val="tx1">
                  <a:lumMod val="75000"/>
                  <a:lumOff val="25000"/>
                </a:schemeClr>
              </a:solidFill>
              <a:latin typeface="+mn-ea"/>
              <a:sym typeface="+mn-ea"/>
            </a:endParaRPr>
          </a:p>
        </p:txBody>
      </p:sp>
      <p:sp>
        <p:nvSpPr>
          <p:cNvPr id="1048862"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64"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66"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综合实践活动能够激发学生的创新思维和创造力，培养学生的创新能力和创业精神。</a:t>
            </a:r>
            <a:endParaRPr altLang="en-US" dirty="0" sz="2000" lang="zh-CN" spc="150">
              <a:solidFill>
                <a:schemeClr val="tx1">
                  <a:lumMod val="75000"/>
                  <a:lumOff val="25000"/>
                </a:schemeClr>
              </a:solidFill>
              <a:latin typeface="+mn-ea"/>
              <a:sym typeface="+mn-ea"/>
            </a:endParaRPr>
          </a:p>
        </p:txBody>
      </p:sp>
      <p:sp>
        <p:nvSpPr>
          <p:cNvPr id="1048868"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培养学生创新思维</a:t>
            </a:r>
            <a:endParaRPr altLang="en-US" lang="zh-CN"/>
          </a:p>
        </p:txBody>
      </p:sp>
      <p:sp>
        <p:nvSpPr>
          <p:cNvPr id="104890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综合实践活动能够激发学生的创新意识和探索精神，促进学生的个性发展。</a:t>
            </a:r>
            <a:endParaRPr altLang="en-US" dirty="0" sz="2000" lang="zh-CN" spc="150">
              <a:solidFill>
                <a:schemeClr val="tx1">
                  <a:lumMod val="85000"/>
                  <a:lumOff val="15000"/>
                </a:schemeClr>
              </a:solidFill>
              <a:latin typeface="+mn-ea"/>
              <a:sym typeface="+mn-ea"/>
            </a:endParaRPr>
          </a:p>
        </p:txBody>
      </p:sp>
      <p:sp>
        <p:nvSpPr>
          <p:cNvPr id="104891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通过实践操作和问题解决，学生能够锻炼创新思维和创新能力，提高解决实际问题的能力。</a:t>
            </a:r>
            <a:endParaRPr altLang="en-US" dirty="0" sz="2000" lang="zh-CN" spc="150">
              <a:solidFill>
                <a:schemeClr val="tx1">
                  <a:lumMod val="85000"/>
                  <a:lumOff val="15000"/>
                </a:schemeClr>
              </a:solidFill>
              <a:latin typeface="+mn-ea"/>
              <a:sym typeface="+mn-ea"/>
            </a:endParaRPr>
          </a:p>
        </p:txBody>
      </p:sp>
      <p:sp>
        <p:nvSpPr>
          <p:cNvPr id="104891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综合实践活动注重跨学科学习和团队合作，有助于培养学生的创新思维和合作精神。</a:t>
            </a:r>
            <a:endParaRPr altLang="en-US" dirty="0" sz="2000" lang="zh-CN" spc="150">
              <a:solidFill>
                <a:schemeClr val="tx1">
                  <a:lumMod val="85000"/>
                  <a:lumOff val="15000"/>
                </a:schemeClr>
              </a:solidFill>
              <a:latin typeface="+mn-ea"/>
              <a:sym typeface="+mn-ea"/>
            </a:endParaRPr>
          </a:p>
        </p:txBody>
      </p:sp>
      <p:sp>
        <p:nvSpPr>
          <p:cNvPr id="104892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在实践中，学生能够发现自己的兴趣和优势，进一步发挥创新潜力，实现自我价值。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0" name="标题 1"/>
          <p:cNvSpPr>
            <a:spLocks noGrp="1"/>
          </p:cNvSpPr>
          <p:nvPr>
            <p:ph type="title"/>
          </p:nvPr>
        </p:nvSpPr>
        <p:spPr/>
        <p:txBody>
          <a:bodyPr/>
          <a:p>
            <a:r>
              <a:rPr altLang="en-US" lang="zh-CN"/>
              <a:t>增强学生团队协作精神</a:t>
            </a:r>
            <a:endParaRPr altLang="en-US" lang="zh-CN"/>
          </a:p>
        </p:txBody>
      </p:sp>
      <p:sp>
        <p:nvSpPr>
          <p:cNvPr id="104896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6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综合实践活动有助于培养学生的团队协作意识，使学生更好地融入集体。</a:t>
            </a:r>
            <a:endParaRPr altLang="en-US" dirty="0" sz="2000" lang="zh-CN" spc="200">
              <a:solidFill>
                <a:schemeClr val="tx1">
                  <a:lumMod val="85000"/>
                  <a:lumOff val="15000"/>
                </a:schemeClr>
              </a:solidFill>
              <a:latin typeface="+mn-ea"/>
              <a:sym typeface="+mn-ea"/>
            </a:endParaRPr>
          </a:p>
        </p:txBody>
      </p:sp>
      <p:sp>
        <p:nvSpPr>
          <p:cNvPr id="104896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在活动中，学生需要相互配合、分工合作，共同完成任务，增强了学生的团队协作能力。</a:t>
            </a:r>
            <a:endParaRPr altLang="en-US" dirty="0" sz="2000" lang="zh-CN" spc="200">
              <a:solidFill>
                <a:schemeClr val="tx1">
                  <a:lumMod val="85000"/>
                  <a:lumOff val="15000"/>
                </a:schemeClr>
              </a:solidFill>
              <a:latin typeface="+mn-ea"/>
              <a:sym typeface="+mn-ea"/>
            </a:endParaRPr>
          </a:p>
        </p:txBody>
      </p:sp>
      <p:sp>
        <p:nvSpPr>
          <p:cNvPr id="104897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通过团队协作，学生可以更好地理解团队中每个成员的重要性，以及如何发挥自己的作用。</a:t>
            </a:r>
            <a:endParaRPr altLang="en-US" dirty="0" sz="2000" lang="zh-CN" spc="200">
              <a:solidFill>
                <a:schemeClr val="tx1">
                  <a:lumMod val="85000"/>
                  <a:lumOff val="15000"/>
                </a:schemeClr>
              </a:solidFill>
              <a:latin typeface="+mn-ea"/>
              <a:sym typeface="+mn-ea"/>
            </a:endParaRPr>
          </a:p>
        </p:txBody>
      </p:sp>
      <p:sp>
        <p:nvSpPr>
          <p:cNvPr id="104898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84"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团队协作精神是现代社会中非常重要的品质，综合实践活动有助于学生更好地适应社会。</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促进学生自我管理能力</a:t>
            </a:r>
            <a:endParaRPr altLang="en-US" lang="zh-CN"/>
          </a:p>
        </p:txBody>
      </p:sp>
      <p:sp>
        <p:nvSpPr>
          <p:cNvPr id="1049020"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通过解决实践中的问题，学生能够培养独立思考和解决问题的能力，进一步提高自我管理能力。</a:t>
            </a:r>
            <a:endParaRPr altLang="zh-CN" dirty="0" lang="en-US">
              <a:solidFill>
                <a:schemeClr val="dk1">
                  <a:lumMod val="80000"/>
                  <a:lumOff val="20000"/>
                </a:schemeClr>
              </a:solidFill>
              <a:latin typeface="+mn-ea"/>
              <a:sym typeface="+mn-ea"/>
            </a:endParaRPr>
          </a:p>
        </p:txBody>
      </p:sp>
      <p:sp>
        <p:nvSpPr>
          <p:cNvPr id="1049028"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综合实践活动有助于培养学生的自我管理能力，提高自主性和责任感。</a:t>
            </a:r>
            <a:endParaRPr altLang="en-US" dirty="0" sz="1600" lang="zh-CN">
              <a:solidFill>
                <a:schemeClr val="dk1">
                  <a:lumMod val="80000"/>
                  <a:lumOff val="20000"/>
                </a:schemeClr>
              </a:solidFill>
              <a:latin typeface="+mn-ea"/>
              <a:sym typeface="+mn-ea"/>
            </a:endParaRPr>
          </a:p>
        </p:txBody>
      </p:sp>
      <p:sp>
        <p:nvSpPr>
          <p:cNvPr id="1049036"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在实践活动中，学生需要自主规划、组织和管理活动进程，从而锻炼自我管理能力。</a:t>
            </a:r>
            <a:endParaRPr altLang="en-US" dirty="0" lang="zh-CN">
              <a:solidFill>
                <a:schemeClr val="dk1">
                  <a:lumMod val="80000"/>
                  <a:lumOff val="20000"/>
                </a:schemeClr>
              </a:solidFill>
              <a:latin typeface="+mn-ea"/>
              <a:sym typeface="+mn-ea"/>
            </a:endParaRPr>
          </a:p>
        </p:txBody>
      </p:sp>
      <p:sp>
        <p:nvSpPr>
          <p:cNvPr id="1049044"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综合实践活动鼓励学生发挥创新精神和实践能力，有助于培养学生的自我管理意识和能力。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p:cNvSpPr>
            <a:spLocks noGrp="1"/>
          </p:cNvSpPr>
          <p:nvPr>
            <p:ph type="title"/>
            <p:custDataLst>
              <p:tags r:id="rId1"/>
            </p:custDataLst>
          </p:nvPr>
        </p:nvSpPr>
        <p:spPr>
          <a:xfrm>
            <a:off x="1526400" y="3381109"/>
            <a:ext cx="9144000" cy="1152000"/>
          </a:xfrm>
        </p:spPr>
        <p:txBody>
          <a:bodyPr/>
          <a:p>
            <a:r>
              <a:rPr altLang="en-US" dirty="0" lang="zh-CN"/>
              <a:t>综合实践活动在初中学生综合素质培养中的具体作用</a:t>
            </a:r>
            <a:endParaRPr altLang="en-US" dirty="0" lang="zh-CN"/>
          </a:p>
        </p:txBody>
      </p:sp>
      <p:sp>
        <p:nvSpPr>
          <p:cNvPr id="1049086"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2" name="标题 1"/>
          <p:cNvSpPr>
            <a:spLocks noGrp="1"/>
          </p:cNvSpPr>
          <p:nvPr>
            <p:ph type="title"/>
          </p:nvPr>
        </p:nvSpPr>
        <p:spPr/>
        <p:txBody>
          <a:bodyPr/>
          <a:p>
            <a:r>
              <a:rPr altLang="en-US" lang="zh-CN"/>
              <a:t>提升学生的社会责任感</a:t>
            </a:r>
            <a:endParaRPr altLang="en-US" lang="zh-CN"/>
          </a:p>
        </p:txBody>
      </p:sp>
      <p:sp>
        <p:nvSpPr>
          <p:cNvPr id="104911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18"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综合实践活动可以让学生参与到社会服务中，了解社会的需求和问题，从而增强社会责任感。</a:t>
            </a:r>
            <a:endParaRPr altLang="en-US" dirty="0" sz="2000" lang="zh-CN" spc="200">
              <a:solidFill>
                <a:schemeClr val="tx1">
                  <a:lumMod val="85000"/>
                  <a:lumOff val="15000"/>
                </a:schemeClr>
              </a:solidFill>
              <a:latin typeface="+mn-ea"/>
              <a:sym typeface="+mn-ea"/>
            </a:endParaRPr>
          </a:p>
        </p:txBody>
      </p:sp>
      <p:sp>
        <p:nvSpPr>
          <p:cNvPr id="104912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在活动中，学生需要与他人合作，共同完成任务，这有助于培养学生的团队合作意识和集体荣誉感。</a:t>
            </a:r>
            <a:endParaRPr altLang="en-US" dirty="0" sz="2000" lang="zh-CN" spc="200">
              <a:solidFill>
                <a:schemeClr val="tx1">
                  <a:lumMod val="85000"/>
                  <a:lumOff val="15000"/>
                </a:schemeClr>
              </a:solidFill>
              <a:latin typeface="+mn-ea"/>
              <a:sym typeface="+mn-ea"/>
            </a:endParaRPr>
          </a:p>
        </p:txBody>
      </p:sp>
      <p:sp>
        <p:nvSpPr>
          <p:cNvPr id="104912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0" name="文本框 5"/>
          <p:cNvSpPr txBox="1"/>
          <p:nvPr>
            <p:custDataLst>
              <p:tags r:id="rId9"/>
            </p:custDataLst>
          </p:nvPr>
        </p:nvSpPr>
        <p:spPr>
          <a:xfrm>
            <a:off x="6668850" y="2355440"/>
            <a:ext cx="2043262" cy="3052675"/>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通过实践活动的开展，学生可以更加深入地了解社会的运作机制和法律法规，从而更好地履行自己的社会责任。</a:t>
            </a:r>
            <a:endParaRPr altLang="en-US" dirty="0" sz="2000" lang="zh-CN" spc="200">
              <a:solidFill>
                <a:schemeClr val="tx1">
                  <a:lumMod val="85000"/>
                  <a:lumOff val="15000"/>
                </a:schemeClr>
              </a:solidFill>
              <a:latin typeface="+mn-ea"/>
              <a:sym typeface="+mn-ea"/>
            </a:endParaRPr>
          </a:p>
        </p:txBody>
      </p:sp>
      <p:sp>
        <p:nvSpPr>
          <p:cNvPr id="104913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综合实践活动可以让学生更好地认识自己，了解自己的兴趣和优势，从而更好地为社会做出贡献。</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培养学生的公民意识</a:t>
            </a:r>
            <a:endParaRPr altLang="en-US" lang="zh-CN"/>
          </a:p>
        </p:txBody>
      </p:sp>
      <p:sp>
        <p:nvSpPr>
          <p:cNvPr id="1049172"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4"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6"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8"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0"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2"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4"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0"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2"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4"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6"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8"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0"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2"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4"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6"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8"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综合实践活动可以帮助学生了解社会和公民的责任与义务</a:t>
            </a:r>
            <a:endParaRPr altLang="en-US" dirty="0" sz="1200" lang="zh-CN" spc="150">
              <a:solidFill>
                <a:schemeClr val="tx1">
                  <a:lumMod val="65000"/>
                  <a:lumOff val="35000"/>
                </a:schemeClr>
              </a:solidFill>
              <a:latin typeface="+mn-ea"/>
              <a:sym typeface="+mn-ea"/>
            </a:endParaRPr>
          </a:p>
        </p:txBody>
      </p:sp>
      <p:sp>
        <p:nvSpPr>
          <p:cNvPr id="1049210"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在实践中，学生可以学习如何处理人际关系，提高沟通协调能力</a:t>
            </a:r>
            <a:endParaRPr altLang="en-US" dirty="0" sz="1200" lang="zh-CN" spc="150">
              <a:solidFill>
                <a:schemeClr val="tx1">
                  <a:lumMod val="65000"/>
                  <a:lumOff val="35000"/>
                </a:schemeClr>
              </a:solidFill>
              <a:latin typeface="+mn-ea"/>
              <a:sym typeface="+mn-ea"/>
            </a:endParaRPr>
          </a:p>
        </p:txBody>
      </p:sp>
      <p:sp>
        <p:nvSpPr>
          <p:cNvPr id="1049212"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实践活动有助于培养学生的社会责任感和公民意识</a:t>
            </a:r>
            <a:endParaRPr altLang="en-US" dirty="0" sz="1200" lang="zh-CN" spc="150">
              <a:solidFill>
                <a:schemeClr val="tx1">
                  <a:lumMod val="65000"/>
                  <a:lumOff val="35000"/>
                </a:schemeClr>
              </a:solidFill>
              <a:latin typeface="+mn-ea"/>
              <a:sym typeface="+mn-ea"/>
            </a:endParaRPr>
          </a:p>
        </p:txBody>
      </p:sp>
      <p:sp>
        <p:nvSpPr>
          <p:cNvPr id="1049214"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通过参与实践活动，学生可以增强团队合作和组织协调能力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增强学生的心理素质</a:t>
            </a:r>
            <a:endParaRPr altLang="en-US" lang="zh-CN"/>
          </a:p>
        </p:txBody>
      </p:sp>
      <p:sp>
        <p:nvSpPr>
          <p:cNvPr id="1049250"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2"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4"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6"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8"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0"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2"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4"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8"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0"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2"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4"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6"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8"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0"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2"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4"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6"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综合实践活动有助于培养学生的自信心和抗压能力。</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实践活动中的挑战和困难能够锻炼学生的意志力和毅力。</a:t>
            </a:r>
            <a:endParaRPr altLang="en-US" dirty="0" sz="1200" lang="zh-CN" spc="150">
              <a:solidFill>
                <a:schemeClr val="tx1">
                  <a:lumMod val="65000"/>
                  <a:lumOff val="35000"/>
                </a:schemeClr>
              </a:solidFill>
              <a:latin typeface="+mn-ea"/>
              <a:sym typeface="+mn-ea"/>
            </a:endParaRPr>
          </a:p>
        </p:txBody>
      </p:sp>
      <p:sp>
        <p:nvSpPr>
          <p:cNvPr id="1049290" name="正文"/>
          <p:cNvSpPr txBox="1"/>
          <p:nvPr>
            <p:custDataLst>
              <p:tags r:id="rId28"/>
            </p:custDataLst>
          </p:nvPr>
        </p:nvSpPr>
        <p:spPr>
          <a:xfrm>
            <a:off x="7308612" y="1795552"/>
            <a:ext cx="1933930" cy="724857"/>
          </a:xfrm>
          <a:prstGeom prst="rect"/>
          <a:noFill/>
        </p:spPr>
        <p:txBody>
          <a:bodyPr anchor="t" anchorCtr="0" bIns="0" lIns="0" rIns="0" rtlCol="0" tIns="0" wrap="square">
            <a:normAutofit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通过解决实际问题，学生可以提升解决问题的能力，增强自我效能感。</a:t>
            </a:r>
            <a:endParaRPr altLang="en-US" dirty="0" sz="1200" lang="zh-CN" spc="150">
              <a:solidFill>
                <a:schemeClr val="tx1">
                  <a:lumMod val="65000"/>
                  <a:lumOff val="35000"/>
                </a:schemeClr>
              </a:solidFill>
              <a:latin typeface="+mn-ea"/>
              <a:sym typeface="+mn-ea"/>
            </a:endParaRPr>
          </a:p>
        </p:txBody>
      </p:sp>
      <p:sp>
        <p:nvSpPr>
          <p:cNvPr id="1049292"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实践活动中的团队合作能够提高学生的沟通能力和协作精神。</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6" name="标题 1"/>
          <p:cNvSpPr>
            <a:spLocks noGrp="1"/>
          </p:cNvSpPr>
          <p:nvPr>
            <p:ph type="title"/>
          </p:nvPr>
        </p:nvSpPr>
        <p:spPr/>
        <p:txBody>
          <a:bodyPr/>
          <a:p>
            <a:r>
              <a:rPr altLang="en-US" lang="zh-CN"/>
              <a:t>提高学生的信息素养</a:t>
            </a:r>
            <a:endParaRPr altLang="en-US" lang="zh-CN"/>
          </a:p>
        </p:txBody>
      </p:sp>
      <p:sp>
        <p:nvSpPr>
          <p:cNvPr id="104932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综合实践活动可以帮助学生掌握信息技术，提高信息处理能力。</a:t>
            </a:r>
            <a:endParaRPr altLang="en-US" dirty="0" sz="2000" lang="zh-CN" spc="150">
              <a:solidFill>
                <a:schemeClr val="tx1">
                  <a:lumMod val="75000"/>
                  <a:lumOff val="25000"/>
                </a:schemeClr>
              </a:solidFill>
              <a:latin typeface="+mn-ea"/>
              <a:sym typeface="+mn-ea"/>
            </a:endParaRPr>
          </a:p>
        </p:txBody>
      </p:sp>
      <p:sp>
        <p:nvSpPr>
          <p:cNvPr id="104933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通过综合实践活动，学生可以学会如何获取、筛选、整理和利用信息，增强信息素养。</a:t>
            </a:r>
            <a:endParaRPr altLang="en-US" dirty="0" sz="2000" lang="zh-CN" spc="150">
              <a:solidFill>
                <a:schemeClr val="tx1">
                  <a:lumMod val="75000"/>
                  <a:lumOff val="25000"/>
                </a:schemeClr>
              </a:solidFill>
              <a:latin typeface="+mn-ea"/>
              <a:sym typeface="+mn-ea"/>
            </a:endParaRPr>
          </a:p>
        </p:txBody>
      </p:sp>
      <p:sp>
        <p:nvSpPr>
          <p:cNvPr id="104933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综合实践活动可以培养学生的创新能力和实践能力，从而提升学生的信息素养。</a:t>
            </a:r>
            <a:endParaRPr altLang="en-US" dirty="0" sz="2000" lang="zh-CN" spc="150">
              <a:solidFill>
                <a:schemeClr val="tx1">
                  <a:lumMod val="75000"/>
                  <a:lumOff val="25000"/>
                </a:schemeClr>
              </a:solidFill>
              <a:latin typeface="+mn-ea"/>
              <a:sym typeface="+mn-ea"/>
            </a:endParaRPr>
          </a:p>
        </p:txBody>
      </p:sp>
      <p:sp>
        <p:nvSpPr>
          <p:cNvPr id="104934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在综合实践活动中，学生可以接触到最新的科技和信息技术，从而增强信息素养。</a:t>
            </a:r>
            <a:endParaRPr altLang="en-US" dirty="0" sz="2000" lang="zh-CN" spc="150">
              <a:solidFill>
                <a:schemeClr val="tx1">
                  <a:lumMod val="75000"/>
                  <a:lumOff val="25000"/>
                </a:schemeClr>
              </a:solidFill>
              <a:latin typeface="+mn-ea"/>
              <a:sym typeface="+mn-ea"/>
            </a:endParaRPr>
          </a:p>
        </p:txBody>
      </p:sp>
      <p:sp>
        <p:nvSpPr>
          <p:cNvPr id="104935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4" name="标题"/>
          <p:cNvSpPr>
            <a:spLocks noGrp="1"/>
          </p:cNvSpPr>
          <p:nvPr>
            <p:ph type="title"/>
            <p:custDataLst>
              <p:tags r:id="rId1"/>
            </p:custDataLst>
          </p:nvPr>
        </p:nvSpPr>
        <p:spPr>
          <a:xfrm>
            <a:off x="1526400" y="3381109"/>
            <a:ext cx="9144000" cy="1152000"/>
          </a:xfrm>
        </p:spPr>
        <p:txBody>
          <a:bodyPr/>
          <a:p>
            <a:r>
              <a:rPr altLang="en-US" dirty="0" lang="zh-CN"/>
              <a:t>综合实践活动的实施方式</a:t>
            </a:r>
            <a:endParaRPr altLang="en-US" dirty="0" lang="zh-CN"/>
          </a:p>
        </p:txBody>
      </p:sp>
      <p:sp>
        <p:nvSpPr>
          <p:cNvPr id="1049386"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开展校内实践活动</a:t>
            </a:r>
            <a:endParaRPr altLang="en-US" lang="zh-CN"/>
          </a:p>
        </p:txBody>
      </p:sp>
      <p:sp>
        <p:nvSpPr>
          <p:cNvPr id="104941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18"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校内实践活动是综合实践活动的主要形式之一，包括各种社团活动、竞赛、志愿服务等。</a:t>
            </a:r>
            <a:endParaRPr altLang="en-US" dirty="0" sz="2000" lang="zh-CN" spc="200">
              <a:solidFill>
                <a:schemeClr val="tx1">
                  <a:lumMod val="85000"/>
                  <a:lumOff val="15000"/>
                </a:schemeClr>
              </a:solidFill>
              <a:latin typeface="+mn-ea"/>
              <a:sym typeface="+mn-ea"/>
            </a:endParaRPr>
          </a:p>
        </p:txBody>
      </p:sp>
      <p:sp>
        <p:nvSpPr>
          <p:cNvPr id="104942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2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校内实践活动可以培养学生的团队协作、沟通交流、组织协调等能力，提升学生的综合素质。</a:t>
            </a:r>
            <a:endParaRPr altLang="en-US" dirty="0" sz="2000" lang="zh-CN" spc="200">
              <a:solidFill>
                <a:schemeClr val="tx1">
                  <a:lumMod val="85000"/>
                  <a:lumOff val="15000"/>
                </a:schemeClr>
              </a:solidFill>
              <a:latin typeface="+mn-ea"/>
              <a:sym typeface="+mn-ea"/>
            </a:endParaRPr>
          </a:p>
        </p:txBody>
      </p:sp>
      <p:sp>
        <p:nvSpPr>
          <p:cNvPr id="104942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0"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校内实践活动可以让学生更好地了解自己的兴趣爱好和优势，发掘自己的潜力和特长。</a:t>
            </a:r>
            <a:endParaRPr altLang="en-US" dirty="0" sz="2000" lang="zh-CN" spc="200">
              <a:solidFill>
                <a:schemeClr val="tx1">
                  <a:lumMod val="85000"/>
                  <a:lumOff val="15000"/>
                </a:schemeClr>
              </a:solidFill>
              <a:latin typeface="+mn-ea"/>
              <a:sym typeface="+mn-ea"/>
            </a:endParaRPr>
          </a:p>
        </p:txBody>
      </p:sp>
      <p:sp>
        <p:nvSpPr>
          <p:cNvPr id="104943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校内实践活动还可以促进学校文化建设，增强学生的归属感和凝聚力。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0" name="标题 1"/>
          <p:cNvSpPr>
            <a:spLocks noGrp="1"/>
          </p:cNvSpPr>
          <p:nvPr>
            <p:ph type="title"/>
          </p:nvPr>
        </p:nvSpPr>
        <p:spPr/>
        <p:txBody>
          <a:bodyPr/>
          <a:p>
            <a:r>
              <a:rPr altLang="en-US" lang="zh-CN"/>
              <a:t>组织校外考察活动</a:t>
            </a:r>
            <a:endParaRPr altLang="en-US" lang="zh-CN"/>
          </a:p>
        </p:txBody>
      </p:sp>
      <p:sp>
        <p:nvSpPr>
          <p:cNvPr id="1049472"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4"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6"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8"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0"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2"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4"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6"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8"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意义：培养学生的实践能力和创新精神，促进学生的综合素质发展</a:t>
            </a:r>
            <a:endParaRPr altLang="en-US" dirty="0" sz="2400" lang="zh-CN">
              <a:latin typeface="+mn-ea"/>
              <a:ea typeface="+mn-ea"/>
            </a:endParaRPr>
          </a:p>
        </p:txBody>
      </p:sp>
      <p:sp>
        <p:nvSpPr>
          <p:cNvPr id="1049490"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注意事项：确保安全，制定详细的计划和方案，确保活动的有效性和安全性</a:t>
            </a:r>
            <a:endParaRPr altLang="en-US" dirty="0" sz="2400" lang="zh-CN">
              <a:latin typeface="+mn-ea"/>
              <a:ea typeface="+mn-ea"/>
            </a:endParaRPr>
          </a:p>
        </p:txBody>
      </p:sp>
      <p:sp>
        <p:nvSpPr>
          <p:cNvPr id="1049492"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目的：通过实地考察，增强学生对社会和自然的认识</a:t>
            </a:r>
            <a:endParaRPr altLang="en-US" dirty="0" sz="2400" lang="zh-CN">
              <a:latin typeface="+mn-ea"/>
              <a:ea typeface="+mn-ea"/>
            </a:endParaRPr>
          </a:p>
        </p:txBody>
      </p:sp>
      <p:sp>
        <p:nvSpPr>
          <p:cNvPr id="1049494"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实施方式：学校组织学生参加各类校外考察活动，如参观博物馆、科技馆、工厂等</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8" name="标题 1"/>
          <p:cNvSpPr>
            <a:spLocks noGrp="1"/>
          </p:cNvSpPr>
          <p:nvPr>
            <p:ph type="title"/>
          </p:nvPr>
        </p:nvSpPr>
        <p:spPr/>
        <p:txBody>
          <a:bodyPr/>
          <a:p>
            <a:r>
              <a:rPr altLang="en-US" lang="zh-CN"/>
              <a:t>参与社会公益活动</a:t>
            </a:r>
            <a:endParaRPr altLang="en-US" lang="zh-CN"/>
          </a:p>
        </p:txBody>
      </p:sp>
      <p:sp>
        <p:nvSpPr>
          <p:cNvPr id="1049530"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2"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34"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组织学生参与社区服务、志愿者活动等，培养学生的社会责任感和公民意识。</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6"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8"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40"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通过开展环保、助老、助残等公益活动，培养学生的爱心和社会关怀精神。</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42"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4"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46" name="TextBox 2"/>
          <p:cNvSpPr txBox="1"/>
          <p:nvPr>
            <p:custDataLst>
              <p:tags r:id="rId9"/>
            </p:custDataLst>
          </p:nvPr>
        </p:nvSpPr>
        <p:spPr>
          <a:xfrm>
            <a:off x="6674657"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引导学生参与社会调查、访谈等实践活动，了解社会问题，提高解决问题的能力。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48"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52" name="TextBox 2"/>
          <p:cNvSpPr txBox="1"/>
          <p:nvPr>
            <p:custDataLst>
              <p:tags r:id="rId12"/>
            </p:custDataLst>
          </p:nvPr>
        </p:nvSpPr>
        <p:spPr>
          <a:xfrm>
            <a:off x="9173401"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鼓励学生参与创新创业、科技竞赛等实践活动，培养创新意识和实践能力。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6" name="标题 1"/>
          <p:cNvSpPr>
            <a:spLocks noGrp="1"/>
          </p:cNvSpPr>
          <p:nvPr>
            <p:ph type="title"/>
          </p:nvPr>
        </p:nvSpPr>
        <p:spPr/>
        <p:txBody>
          <a:bodyPr/>
          <a:p>
            <a:r>
              <a:rPr altLang="en-US" lang="zh-CN"/>
              <a:t>开展创新性实验活动</a:t>
            </a:r>
            <a:endParaRPr altLang="en-US" lang="zh-CN"/>
          </a:p>
        </p:txBody>
      </p:sp>
      <p:sp>
        <p:nvSpPr>
          <p:cNvPr id="1049588"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2"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目的：培养学生动手能力和创新思维</a:t>
            </a:r>
            <a:endParaRPr altLang="en-US" dirty="0" sz="2000" lang="zh-CN" spc="150">
              <a:solidFill>
                <a:schemeClr val="tx1">
                  <a:lumMod val="85000"/>
                  <a:lumOff val="15000"/>
                </a:schemeClr>
              </a:solidFill>
              <a:latin typeface="+mn-ea"/>
              <a:sym typeface="+mn-ea"/>
            </a:endParaRPr>
          </a:p>
        </p:txBody>
      </p:sp>
      <p:sp>
        <p:nvSpPr>
          <p:cNvPr id="1049594"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实施方式：教师引导学生自主设计实验，进行探究性学习</a:t>
            </a:r>
            <a:endParaRPr altLang="en-US" dirty="0" sz="2000" lang="zh-CN" spc="150">
              <a:solidFill>
                <a:schemeClr val="tx1">
                  <a:lumMod val="85000"/>
                  <a:lumOff val="15000"/>
                </a:schemeClr>
              </a:solidFill>
              <a:latin typeface="+mn-ea"/>
              <a:sym typeface="+mn-ea"/>
            </a:endParaRPr>
          </a:p>
        </p:txBody>
      </p:sp>
      <p:sp>
        <p:nvSpPr>
          <p:cNvPr id="1049600"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作用：通过实验活动，学生能够深入理解知识，提高解决问题的能力</a:t>
            </a:r>
            <a:endParaRPr altLang="en-US" dirty="0" sz="2000" lang="zh-CN" spc="150">
              <a:solidFill>
                <a:schemeClr val="tx1">
                  <a:lumMod val="85000"/>
                  <a:lumOff val="15000"/>
                </a:schemeClr>
              </a:solidFill>
              <a:latin typeface="+mn-ea"/>
              <a:sym typeface="+mn-ea"/>
            </a:endParaRPr>
          </a:p>
        </p:txBody>
      </p:sp>
      <p:sp>
        <p:nvSpPr>
          <p:cNvPr id="1049606"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举例：物理、化学、生物等学科的实验课程</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4" name="标题"/>
          <p:cNvSpPr>
            <a:spLocks noGrp="1"/>
          </p:cNvSpPr>
          <p:nvPr>
            <p:ph type="title"/>
            <p:custDataLst>
              <p:tags r:id="rId1"/>
            </p:custDataLst>
          </p:nvPr>
        </p:nvSpPr>
        <p:spPr>
          <a:xfrm>
            <a:off x="1526400" y="3381109"/>
            <a:ext cx="9144000" cy="1152000"/>
          </a:xfrm>
        </p:spPr>
        <p:txBody>
          <a:bodyPr/>
          <a:p>
            <a:r>
              <a:rPr altLang="en-US" dirty="0" lang="zh-CN"/>
              <a:t>综合实践活动的实施效果</a:t>
            </a:r>
            <a:endParaRPr altLang="en-US" dirty="0" lang="zh-CN"/>
          </a:p>
        </p:txBody>
      </p:sp>
      <p:sp>
        <p:nvSpPr>
          <p:cNvPr id="1049646"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2" name="标题 1"/>
          <p:cNvSpPr>
            <a:spLocks noGrp="1"/>
          </p:cNvSpPr>
          <p:nvPr>
            <p:ph type="title"/>
          </p:nvPr>
        </p:nvSpPr>
        <p:spPr/>
        <p:txBody>
          <a:bodyPr/>
          <a:p>
            <a:r>
              <a:rPr altLang="en-US" lang="zh-CN"/>
              <a:t>提升学生的学习成绩</a:t>
            </a:r>
            <a:endParaRPr altLang="en-US" lang="zh-CN"/>
          </a:p>
        </p:txBody>
      </p:sp>
      <p:sp>
        <p:nvSpPr>
          <p:cNvPr id="1049674"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6"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78"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0"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82"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4"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86"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8"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0"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综合实践活动能够拓宽学生的知识面，加深对学科知识的理解</a:t>
            </a:r>
            <a:endParaRPr altLang="en-US" dirty="0" sz="2400" lang="zh-CN">
              <a:latin typeface="+mn-ea"/>
              <a:ea typeface="+mn-ea"/>
            </a:endParaRPr>
          </a:p>
        </p:txBody>
      </p:sp>
      <p:sp>
        <p:nvSpPr>
          <p:cNvPr id="1049692"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综合实践活动能够提高学生的团队协作能力和沟通能力，增强综合素质</a:t>
            </a:r>
            <a:endParaRPr altLang="en-US" dirty="0" sz="2400" lang="zh-CN">
              <a:latin typeface="+mn-ea"/>
              <a:ea typeface="+mn-ea"/>
            </a:endParaRPr>
          </a:p>
        </p:txBody>
      </p:sp>
      <p:sp>
        <p:nvSpPr>
          <p:cNvPr id="1049694"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综合实践活动能够激发学生的学习兴趣，提高学习积极性</a:t>
            </a:r>
            <a:endParaRPr altLang="en-US" dirty="0" sz="2400" lang="zh-CN">
              <a:latin typeface="+mn-ea"/>
              <a:ea typeface="+mn-ea"/>
            </a:endParaRPr>
          </a:p>
        </p:txBody>
      </p:sp>
      <p:sp>
        <p:nvSpPr>
          <p:cNvPr id="1049696"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综合实践活动能够培养学生的实践能力和创新精神，增强学习效果</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0" name="标题 1"/>
          <p:cNvSpPr>
            <a:spLocks noGrp="1"/>
          </p:cNvSpPr>
          <p:nvPr>
            <p:ph type="title"/>
          </p:nvPr>
        </p:nvSpPr>
        <p:spPr/>
        <p:txBody>
          <a:bodyPr/>
          <a:p>
            <a:r>
              <a:rPr altLang="en-US" lang="zh-CN"/>
              <a:t>增强学生的综合素质</a:t>
            </a:r>
            <a:endParaRPr altLang="en-US" lang="zh-CN"/>
          </a:p>
        </p:txBody>
      </p:sp>
      <p:sp>
        <p:nvSpPr>
          <p:cNvPr id="1049732"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4"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6"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8"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0"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2"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4"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6"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8"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增强学生的创新能力</a:t>
            </a:r>
            <a:endParaRPr altLang="en-US" dirty="0" sz="2400" lang="zh-CN">
              <a:latin typeface="+mn-ea"/>
              <a:ea typeface="+mn-ea"/>
            </a:endParaRPr>
          </a:p>
        </p:txBody>
      </p:sp>
      <p:sp>
        <p:nvSpPr>
          <p:cNvPr id="1049750"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提高学生的问题解决能力</a:t>
            </a:r>
            <a:endParaRPr altLang="en-US" dirty="0" sz="2400" lang="zh-CN">
              <a:latin typeface="+mn-ea"/>
              <a:ea typeface="+mn-ea"/>
            </a:endParaRPr>
          </a:p>
        </p:txBody>
      </p:sp>
      <p:sp>
        <p:nvSpPr>
          <p:cNvPr id="1049752"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提升学生的动手能力</a:t>
            </a:r>
            <a:endParaRPr altLang="en-US" dirty="0" sz="2400" lang="zh-CN">
              <a:latin typeface="+mn-ea"/>
              <a:ea typeface="+mn-ea"/>
            </a:endParaRPr>
          </a:p>
        </p:txBody>
      </p:sp>
      <p:sp>
        <p:nvSpPr>
          <p:cNvPr id="1049754"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培养学生的团队合作精神</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8" name="标题 1"/>
          <p:cNvSpPr>
            <a:spLocks noGrp="1"/>
          </p:cNvSpPr>
          <p:nvPr>
            <p:ph type="title"/>
          </p:nvPr>
        </p:nvSpPr>
        <p:spPr/>
        <p:txBody>
          <a:bodyPr/>
          <a:p>
            <a:r>
              <a:rPr altLang="en-US" lang="zh-CN"/>
              <a:t>培养学生的社会责任感</a:t>
            </a:r>
            <a:endParaRPr altLang="en-US" lang="zh-CN"/>
          </a:p>
        </p:txBody>
      </p:sp>
      <p:sp>
        <p:nvSpPr>
          <p:cNvPr id="1049790"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综合实践活动有助于学生了解社会、认识社会，增强社会责任感。</a:t>
            </a:r>
            <a:endParaRPr altLang="en-US" dirty="0" sz="1200" lang="zh-CN" spc="150">
              <a:solidFill>
                <a:schemeClr val="tx1">
                  <a:lumMod val="65000"/>
                  <a:lumOff val="35000"/>
                </a:schemeClr>
              </a:solidFill>
              <a:latin typeface="+mn-ea"/>
              <a:sym typeface="+mn-ea"/>
            </a:endParaRPr>
          </a:p>
        </p:txBody>
      </p:sp>
      <p:sp>
        <p:nvSpPr>
          <p:cNvPr id="1049792"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在活动中，学生需要与他人合作、交流，学会关心和帮助他人，培养社会责任感。</a:t>
            </a:r>
            <a:endParaRPr altLang="en-US" dirty="0" sz="1200" lang="zh-CN" spc="150">
              <a:solidFill>
                <a:schemeClr val="tx1">
                  <a:lumMod val="65000"/>
                  <a:lumOff val="35000"/>
                </a:schemeClr>
              </a:solidFill>
              <a:latin typeface="+mn-ea"/>
              <a:sym typeface="+mn-ea"/>
            </a:endParaRPr>
          </a:p>
        </p:txBody>
      </p:sp>
      <p:sp>
        <p:nvSpPr>
          <p:cNvPr id="1049794"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通过解决实际问题，学生能够更加深入地了解社会问题，激发社会责任感。</a:t>
            </a:r>
            <a:endParaRPr altLang="en-US" dirty="0" sz="1200" lang="zh-CN" spc="150">
              <a:solidFill>
                <a:schemeClr val="tx1">
                  <a:lumMod val="65000"/>
                  <a:lumOff val="35000"/>
                </a:schemeClr>
              </a:solidFill>
              <a:latin typeface="+mn-ea"/>
              <a:sym typeface="+mn-ea"/>
            </a:endParaRPr>
          </a:p>
        </p:txBody>
      </p:sp>
      <p:sp>
        <p:nvSpPr>
          <p:cNvPr id="1049796"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综合实践活动可以让学生参与到社会服务中，为社会做出贡献，培养社会责任感。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提高学生的就业竞争力</a:t>
            </a:r>
            <a:endParaRPr altLang="en-US" lang="zh-CN"/>
          </a:p>
        </p:txBody>
      </p:sp>
      <p:sp>
        <p:nvSpPr>
          <p:cNvPr id="1049832"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4"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36" name="TextBox 2"/>
          <p:cNvSpPr txBox="1"/>
          <p:nvPr>
            <p:custDataLst>
              <p:tags r:id="rId3"/>
            </p:custDataLst>
          </p:nvPr>
        </p:nvSpPr>
        <p:spPr>
          <a:xfrm>
            <a:off x="1662883"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综合实践活动有助于培养学生的实际操作能力和解决问题的能力，提高其就业竞争力。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8"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0"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42" name="TextBox 2"/>
          <p:cNvSpPr txBox="1"/>
          <p:nvPr>
            <p:custDataLst>
              <p:tags r:id="rId6"/>
            </p:custDataLst>
          </p:nvPr>
        </p:nvSpPr>
        <p:spPr>
          <a:xfrm>
            <a:off x="4170199"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通过参与综合实践活动，学生可以更好地了解社会和行业需求，明确职业规划和发展方向。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4"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6"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48" name="TextBox 2"/>
          <p:cNvSpPr txBox="1"/>
          <p:nvPr>
            <p:custDataLst>
              <p:tags r:id="rId9"/>
            </p:custDataLst>
          </p:nvPr>
        </p:nvSpPr>
        <p:spPr>
          <a:xfrm>
            <a:off x="6674657" y="3114594"/>
            <a:ext cx="2042231" cy="1649085"/>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综合实践活动中的团队合作和沟通协调能力是职场中非常重要的能力，有助于提高学生的就业竞争力。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0"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2"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54" name="TextBox 2"/>
          <p:cNvSpPr txBox="1"/>
          <p:nvPr>
            <p:custDataLst>
              <p:tags r:id="rId12"/>
            </p:custDataLst>
          </p:nvPr>
        </p:nvSpPr>
        <p:spPr>
          <a:xfrm>
            <a:off x="9173401"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综合实践活动中获得的实践经验和成果可以作为学生求职的重要依据和优势。</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8" name="标题"/>
          <p:cNvSpPr>
            <a:spLocks noGrp="1"/>
          </p:cNvSpPr>
          <p:nvPr>
            <p:ph type="title"/>
            <p:custDataLst>
              <p:tags r:id="rId1"/>
            </p:custDataLst>
          </p:nvPr>
        </p:nvSpPr>
        <p:spPr>
          <a:xfrm>
            <a:off x="1526400" y="3381109"/>
            <a:ext cx="9144000" cy="1152000"/>
          </a:xfrm>
        </p:spPr>
        <p:txBody>
          <a:bodyPr/>
          <a:p>
            <a:r>
              <a:rPr altLang="en-US" dirty="0" lang="zh-CN"/>
              <a:t>综合实践活动的未来发展</a:t>
            </a:r>
            <a:endParaRPr altLang="en-US" dirty="0" lang="zh-CN"/>
          </a:p>
        </p:txBody>
      </p:sp>
      <p:sp>
        <p:nvSpPr>
          <p:cNvPr id="1049890"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6" name="标题 1"/>
          <p:cNvSpPr>
            <a:spLocks noGrp="1"/>
          </p:cNvSpPr>
          <p:nvPr>
            <p:ph type="title"/>
          </p:nvPr>
        </p:nvSpPr>
        <p:spPr/>
        <p:txBody>
          <a:bodyPr/>
          <a:p>
            <a:r>
              <a:rPr altLang="en-US" lang="zh-CN"/>
              <a:t>加强课程建设与师资培训</a:t>
            </a:r>
            <a:endParaRPr altLang="en-US" lang="zh-CN"/>
          </a:p>
        </p:txBody>
      </p:sp>
      <p:sp>
        <p:nvSpPr>
          <p:cNvPr id="1049918"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0"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2"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4"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6"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师资培训：提高教师对综合实践活动的认识和教学能力，培养专业化的教师团队</a:t>
            </a:r>
            <a:endParaRPr altLang="en-US" sz="1400" lang="zh-CN" spc="150">
              <a:solidFill>
                <a:schemeClr val="tx1"/>
              </a:solidFill>
              <a:effectLst/>
              <a:latin typeface="+mn-ea"/>
              <a:sym typeface="+mn-ea"/>
            </a:endParaRPr>
          </a:p>
        </p:txBody>
      </p:sp>
      <p:sp>
        <p:nvSpPr>
          <p:cNvPr id="1049928"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课程设置：根据学生需求和兴趣，制定具有针对性的综合实践活动课程</a:t>
            </a:r>
            <a:endParaRPr altLang="en-US" dirty="0" sz="1400" lang="zh-CN" spc="150">
              <a:solidFill>
                <a:schemeClr val="tx1"/>
              </a:solidFill>
              <a:effectLst/>
              <a:latin typeface="+mn-ea"/>
              <a:sym typeface="+mn-ea"/>
            </a:endParaRPr>
          </a:p>
        </p:txBody>
      </p:sp>
      <p:sp>
        <p:nvSpPr>
          <p:cNvPr id="1049930"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资源整合：充分利用社会资源，与企事业单位合作，为学生提供更广阔的综合实践活动平台</a:t>
            </a:r>
            <a:endParaRPr altLang="en-US" sz="1400" lang="zh-CN" spc="150">
              <a:solidFill>
                <a:schemeClr val="tx1"/>
              </a:solidFill>
              <a:effectLst/>
              <a:latin typeface="+mn-ea"/>
              <a:sym typeface="+mn-ea"/>
            </a:endParaRPr>
          </a:p>
        </p:txBody>
      </p:sp>
      <p:sp>
        <p:nvSpPr>
          <p:cNvPr id="1049932"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评价机制：建立科学的评价机制，对综合实践活动的教学效果进行评估和反馈，不断完善和优化课程设置</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6" name="标题 1"/>
          <p:cNvSpPr>
            <a:spLocks noGrp="1"/>
          </p:cNvSpPr>
          <p:nvPr>
            <p:ph type="title"/>
          </p:nvPr>
        </p:nvSpPr>
        <p:spPr/>
        <p:txBody>
          <a:bodyPr/>
          <a:p>
            <a:r>
              <a:rPr altLang="en-US" lang="zh-CN"/>
              <a:t>完善评价机制与激励机制</a:t>
            </a:r>
            <a:endParaRPr altLang="en-US" lang="zh-CN"/>
          </a:p>
        </p:txBody>
      </p:sp>
      <p:sp>
        <p:nvSpPr>
          <p:cNvPr id="1049968"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0"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建立多元评价标准，关注学生的综合素质发展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74"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76"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引入奖励机制，激励学生积极参与实践活动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0"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2"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定期开展优秀成果展示活动，提高学生的自信心和成就感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4"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6"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88"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完善评价与激励机制，促进综合实践活动的可持续发展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4" name="标题 1"/>
          <p:cNvSpPr>
            <a:spLocks noGrp="1"/>
          </p:cNvSpPr>
          <p:nvPr>
            <p:ph type="title"/>
          </p:nvPr>
        </p:nvSpPr>
        <p:spPr/>
        <p:txBody>
          <a:bodyPr/>
          <a:p>
            <a:r>
              <a:rPr altLang="en-US" lang="zh-CN"/>
              <a:t>拓展活动领域与合作渠道</a:t>
            </a:r>
            <a:endParaRPr altLang="en-US" lang="zh-CN"/>
          </a:p>
        </p:txBody>
      </p:sp>
      <p:sp>
        <p:nvSpPr>
          <p:cNvPr id="1050026"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28"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开展跨学科综合实践活动，培养学生综合素质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32"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34"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加强与企业、社区等合作，拓展实践活动资源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38"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40"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利用信息技术手段，开展线上综合实践活动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42"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46"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8"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鼓励团队合作，培养学生协作能力与团队精神</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2" name="标题 1"/>
          <p:cNvSpPr>
            <a:spLocks noGrp="1"/>
          </p:cNvSpPr>
          <p:nvPr>
            <p:ph type="title"/>
          </p:nvPr>
        </p:nvSpPr>
        <p:spPr/>
        <p:txBody>
          <a:bodyPr/>
          <a:p>
            <a:r>
              <a:rPr altLang="en-US" lang="zh-CN"/>
              <a:t>推进国际交流与合作</a:t>
            </a:r>
            <a:endParaRPr altLang="en-US" lang="zh-CN"/>
          </a:p>
        </p:txBody>
      </p:sp>
      <p:sp>
        <p:nvSpPr>
          <p:cNvPr id="105008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建立国际合作平台，分享各国教育经验</a:t>
            </a:r>
            <a:endParaRPr altLang="en-US" dirty="0" sz="2000" lang="zh-CN" spc="150">
              <a:solidFill>
                <a:schemeClr val="tx1">
                  <a:lumMod val="85000"/>
                  <a:lumOff val="15000"/>
                </a:schemeClr>
              </a:solidFill>
              <a:latin typeface="+mn-ea"/>
              <a:sym typeface="+mn-ea"/>
            </a:endParaRPr>
          </a:p>
        </p:txBody>
      </p:sp>
      <p:sp>
        <p:nvSpPr>
          <p:cNvPr id="105009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加强教师培训，提高教师的国际视野和跨文化交流能力</a:t>
            </a:r>
            <a:endParaRPr altLang="en-US" dirty="0" sz="2000" lang="zh-CN" spc="150">
              <a:solidFill>
                <a:schemeClr val="tx1">
                  <a:lumMod val="85000"/>
                  <a:lumOff val="15000"/>
                </a:schemeClr>
              </a:solidFill>
              <a:latin typeface="+mn-ea"/>
              <a:sym typeface="+mn-ea"/>
            </a:endParaRPr>
          </a:p>
        </p:txBody>
      </p:sp>
      <p:sp>
        <p:nvSpPr>
          <p:cNvPr id="105009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开展学生互访活动，增进国际友谊与文化理解</a:t>
            </a:r>
            <a:endParaRPr altLang="en-US" dirty="0" sz="2000" lang="zh-CN" spc="150">
              <a:solidFill>
                <a:schemeClr val="tx1">
                  <a:lumMod val="85000"/>
                  <a:lumOff val="15000"/>
                </a:schemeClr>
              </a:solidFill>
              <a:latin typeface="+mn-ea"/>
              <a:sym typeface="+mn-ea"/>
            </a:endParaRPr>
          </a:p>
        </p:txBody>
      </p:sp>
      <p:sp>
        <p:nvSpPr>
          <p:cNvPr id="105010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推进课程与教材的国际化，提高教育质量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40"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142"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6.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2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7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1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62.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2023-12-31T17:21:09Z</dcterms:created>
  <dcterms:modified xsi:type="dcterms:W3CDTF">2023-12-31T17:21:09Z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01af1164c6644a67a5cbc5afc1962b8c_21</vt:lpwstr>
  </property>
</Properties>
</file>