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7" r:id="rId5"/>
    <p:sldId id="270" r:id="rId6"/>
    <p:sldId id="273" r:id="rId7"/>
    <p:sldId id="279" r:id="rId9"/>
    <p:sldId id="282" r:id="rId10"/>
    <p:sldId id="285" r:id="rId11"/>
    <p:sldId id="288" r:id="rId12"/>
    <p:sldId id="294" r:id="rId14"/>
    <p:sldId id="297" r:id="rId15"/>
    <p:sldId id="300" r:id="rId16"/>
    <p:sldId id="303" r:id="rId17"/>
    <p:sldId id="309" r:id="rId19"/>
    <p:sldId id="312" r:id="rId20"/>
    <p:sldId id="315" r:id="rId21"/>
    <p:sldId id="318" r:id="rId22"/>
    <p:sldId id="324" r:id="rId24"/>
    <p:sldId id="327" r:id="rId25"/>
    <p:sldId id="330" r:id="rId26"/>
    <p:sldId id="333" r:id="rId27"/>
    <p:sldId id="339" r:id="rId29"/>
    <p:sldId id="342" r:id="rId30"/>
    <p:sldId id="345"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tags" Target="../tags/tag179.xml"/><Relationship Id="rId18" Type="http://schemas.openxmlformats.org/officeDocument/2006/relationships/tags" Target="../tags/tag180.xml"/><Relationship Id="rId19" Type="http://schemas.openxmlformats.org/officeDocument/2006/relationships/tags" Target="../tags/tag181.xml"/><Relationship Id="rId20" Type="http://schemas.openxmlformats.org/officeDocument/2006/relationships/tags" Target="../tags/tag182.xml"/><Relationship Id="rId2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tags" Target="../tags/tag206.xml"/><Relationship Id="rId18" Type="http://schemas.openxmlformats.org/officeDocument/2006/relationships/tags" Target="../tags/tag207.xml"/><Relationship Id="rId19" Type="http://schemas.openxmlformats.org/officeDocument/2006/relationships/tags" Target="../tags/tag208.xml"/><Relationship Id="rId20" Type="http://schemas.openxmlformats.org/officeDocument/2006/relationships/tags" Target="../tags/tag209.xml"/><Relationship Id="rId21" Type="http://schemas.openxmlformats.org/officeDocument/2006/relationships/tags" Target="../tags/tag210.xml"/><Relationship Id="rId22" Type="http://schemas.openxmlformats.org/officeDocument/2006/relationships/tags" Target="../tags/tag211.xml"/><Relationship Id="rId23" Type="http://schemas.openxmlformats.org/officeDocument/2006/relationships/tags" Target="../tags/tag212.xml"/><Relationship Id="rId24" Type="http://schemas.openxmlformats.org/officeDocument/2006/relationships/tags" Target="../tags/tag213.xml"/><Relationship Id="rId25" Type="http://schemas.openxmlformats.org/officeDocument/2006/relationships/tags" Target="../tags/tag214.xml"/><Relationship Id="rId26" Type="http://schemas.openxmlformats.org/officeDocument/2006/relationships/tags" Target="../tags/tag215.xml"/><Relationship Id="rId27" Type="http://schemas.openxmlformats.org/officeDocument/2006/relationships/tags" Target="../tags/tag216.xml"/><Relationship Id="rId28" Type="http://schemas.openxmlformats.org/officeDocument/2006/relationships/tags" Target="../tags/tag217.xml"/><Relationship Id="rId29" Type="http://schemas.openxmlformats.org/officeDocument/2006/relationships/tags" Target="../tags/tag218.xml"/><Relationship Id="rId30"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tags" Target="../tags/tag304.xml"/><Relationship Id="rId18" Type="http://schemas.openxmlformats.org/officeDocument/2006/relationships/tags" Target="../tags/tag305.xml"/><Relationship Id="rId19" Type="http://schemas.openxmlformats.org/officeDocument/2006/relationships/tags" Target="../tags/tag306.xml"/><Relationship Id="rId20" Type="http://schemas.openxmlformats.org/officeDocument/2006/relationships/tags" Target="../tags/tag307.xml"/><Relationship Id="rId21" Type="http://schemas.openxmlformats.org/officeDocument/2006/relationships/tags" Target="../tags/tag308.xml"/><Relationship Id="rId22" Type="http://schemas.openxmlformats.org/officeDocument/2006/relationships/tags" Target="../tags/tag309.xml"/><Relationship Id="rId23" Type="http://schemas.openxmlformats.org/officeDocument/2006/relationships/tags" Target="../tags/tag310.xml"/><Relationship Id="rId24" Type="http://schemas.openxmlformats.org/officeDocument/2006/relationships/tags" Target="../tags/tag311.xml"/><Relationship Id="rId25" Type="http://schemas.openxmlformats.org/officeDocument/2006/relationships/tags" Target="../tags/tag312.xml"/><Relationship Id="rId26" Type="http://schemas.openxmlformats.org/officeDocument/2006/relationships/tags" Target="../tags/tag313.xml"/><Relationship Id="rId27" Type="http://schemas.openxmlformats.org/officeDocument/2006/relationships/tags" Target="../tags/tag314.xml"/><Relationship Id="rId28" Type="http://schemas.openxmlformats.org/officeDocument/2006/relationships/tags" Target="../tags/tag315.xml"/><Relationship Id="rId29" Type="http://schemas.openxmlformats.org/officeDocument/2006/relationships/tags" Target="../tags/tag316.xml"/><Relationship Id="rId30"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tags" Target="../tags/tag337.xml"/><Relationship Id="rId22" Type="http://schemas.openxmlformats.org/officeDocument/2006/relationships/tags" Target="../tags/tag338.xml"/><Relationship Id="rId23" Type="http://schemas.openxmlformats.org/officeDocument/2006/relationships/tags" Target="../tags/tag339.xml"/><Relationship Id="rId24" Type="http://schemas.openxmlformats.org/officeDocument/2006/relationships/tags" Target="../tags/tag340.xml"/><Relationship Id="rId25" Type="http://schemas.openxmlformats.org/officeDocument/2006/relationships/tags" Target="../tags/tag341.xml"/><Relationship Id="rId26" Type="http://schemas.openxmlformats.org/officeDocument/2006/relationships/tags" Target="../tags/tag342.xml"/><Relationship Id="rId27" Type="http://schemas.openxmlformats.org/officeDocument/2006/relationships/tags" Target="../tags/tag343.xml"/><Relationship Id="rId28" Type="http://schemas.openxmlformats.org/officeDocument/2006/relationships/tags" Target="../tags/tag344.xml"/><Relationship Id="rId29" Type="http://schemas.openxmlformats.org/officeDocument/2006/relationships/tags" Target="../tags/tag345.xml"/><Relationship Id="rId30"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数字化教育对学生创新能力的培养</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200" lang="zh-CN">
                <a:solidFill>
                  <a:schemeClr val="lt1">
                    <a:lumMod val="100000"/>
                  </a:schemeClr>
                </a:solidFill>
                <a:latin typeface="+mj-ea"/>
                <a:ea typeface="+mj-ea"/>
                <a:cs typeface="汉仪粗圆简" panose="02010600000101010101" charset="-122"/>
                <a:sym typeface="+mn-ea"/>
              </a:rPr>
              <a:t>添加目录标题</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数字化教育的发展与影响</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学生创新能力的内涵与意义</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87143"/>
          </a:bodyPr>
          <a:p>
            <a:r>
              <a:rPr altLang="en-US" dirty="0" sz="2800" lang="zh-CN">
                <a:solidFill>
                  <a:schemeClr val="lt1">
                    <a:lumMod val="100000"/>
                  </a:schemeClr>
                </a:solidFill>
                <a:latin typeface="+mj-ea"/>
                <a:ea typeface="+mj-ea"/>
                <a:cs typeface="汉仪粗圆简" panose="02010600000101010101" charset="-122"/>
                <a:sym typeface="+mn-ea"/>
              </a:rPr>
              <a:t>数字化教育对学生创新能力培养的实践探索</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87143"/>
          </a:bodyPr>
          <a:p>
            <a:r>
              <a:rPr altLang="en-US" dirty="0" sz="2800" lang="zh-CN">
                <a:solidFill>
                  <a:schemeClr val="lt1">
                    <a:lumMod val="100000"/>
                  </a:schemeClr>
                </a:solidFill>
                <a:latin typeface="+mj-ea"/>
                <a:ea typeface="+mj-ea"/>
                <a:cs typeface="汉仪粗圆简" panose="02010600000101010101" charset="-122"/>
                <a:sym typeface="+mn-ea"/>
              </a:rPr>
              <a:t>数字化教育对学生创新能力培养的未来展望</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结论与建议</a:t>
            </a:r>
            <a:endParaRPr altLang="en-US" dirty="0" sz="22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数字化教育的发展与影响</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数字化教育的定义与特点</a:t>
            </a:r>
            <a:endParaRPr altLang="en-US" lang="zh-CN"/>
          </a:p>
        </p:txBody>
      </p:sp>
      <p:sp>
        <p:nvSpPr>
          <p:cNvPr id="1049080" name="任意多边形 5"/>
          <p:cNvSpPr/>
          <p:nvPr>
            <p:custDataLst>
              <p:tags r:id="rId1"/>
            </p:custDataLst>
          </p:nvPr>
        </p:nvSpPr>
        <p:spPr>
          <a:xfrm>
            <a:off x="1025219" y="1580322"/>
            <a:ext cx="10599490" cy="2071123"/>
          </a:xfrm>
          <a:custGeom>
            <a:avLst/>
            <a:gdLst>
              <a:gd name="adj" fmla="val 1098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736" h="1707">
                <a:moveTo>
                  <a:pt x="188" y="0"/>
                </a:moveTo>
                <a:lnTo>
                  <a:pt x="8548" y="0"/>
                </a:lnTo>
                <a:cubicBezTo>
                  <a:pt x="8652" y="0"/>
                  <a:pt x="8736" y="84"/>
                  <a:pt x="8736" y="188"/>
                </a:cubicBezTo>
                <a:lnTo>
                  <a:pt x="8736" y="1519"/>
                </a:lnTo>
                <a:cubicBezTo>
                  <a:pt x="8736" y="1623"/>
                  <a:pt x="8652" y="1707"/>
                  <a:pt x="8548" y="1707"/>
                </a:cubicBezTo>
                <a:lnTo>
                  <a:pt x="188" y="1707"/>
                </a:lnTo>
                <a:cubicBezTo>
                  <a:pt x="84" y="1707"/>
                  <a:pt x="0" y="1623"/>
                  <a:pt x="0" y="1519"/>
                </a:cubicBezTo>
                <a:lnTo>
                  <a:pt x="0" y="1323"/>
                </a:lnTo>
                <a:lnTo>
                  <a:pt x="21" y="1326"/>
                </a:lnTo>
                <a:cubicBezTo>
                  <a:pt x="45" y="1330"/>
                  <a:pt x="70" y="1332"/>
                  <a:pt x="95" y="1332"/>
                </a:cubicBezTo>
                <a:cubicBezTo>
                  <a:pt x="362" y="1332"/>
                  <a:pt x="578" y="1116"/>
                  <a:pt x="578" y="849"/>
                </a:cubicBezTo>
                <a:cubicBezTo>
                  <a:pt x="578" y="582"/>
                  <a:pt x="362" y="366"/>
                  <a:pt x="95" y="366"/>
                </a:cubicBezTo>
                <a:cubicBezTo>
                  <a:pt x="70" y="366"/>
                  <a:pt x="45" y="368"/>
                  <a:pt x="21" y="372"/>
                </a:cubicBezTo>
                <a:lnTo>
                  <a:pt x="0" y="375"/>
                </a:lnTo>
                <a:lnTo>
                  <a:pt x="0" y="188"/>
                </a:lnTo>
                <a:cubicBezTo>
                  <a:pt x="0" y="84"/>
                  <a:pt x="84" y="0"/>
                  <a:pt x="18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n-ea"/>
            </a:endParaRPr>
          </a:p>
        </p:txBody>
      </p:sp>
      <p:sp>
        <p:nvSpPr>
          <p:cNvPr id="1049082" name="文本框 33"/>
          <p:cNvSpPr txBox="1"/>
          <p:nvPr>
            <p:custDataLst>
              <p:tags r:id="rId2"/>
            </p:custDataLst>
          </p:nvPr>
        </p:nvSpPr>
        <p:spPr>
          <a:xfrm>
            <a:off x="1839950" y="1737335"/>
            <a:ext cx="9526922" cy="1755662"/>
          </a:xfrm>
          <a:prstGeom prst="rect"/>
          <a:noFill/>
        </p:spPr>
        <p:txBody>
          <a:bodyPr anchor="ctr" anchorCtr="0" rtlCol="0" wrap="square">
            <a:normAutofit/>
          </a:bodyPr>
          <a:p>
            <a:pPr algn="l">
              <a:lnSpc>
                <a:spcPct val="130000"/>
              </a:lnSpc>
              <a:spcBef>
                <a:spcPts val="0"/>
              </a:spcBef>
              <a:spcAft>
                <a:spcPts val="0"/>
              </a:spcAft>
            </a:pPr>
            <a:r>
              <a:rPr altLang="en-US" dirty="0" sz="2400" lang="zh-CN">
                <a:latin typeface="+mn-ea"/>
                <a:sym typeface="+mn-ea"/>
              </a:rPr>
              <a:t>定义：数字化教育是一种基于数字技术的教育方式，通过计算机、网络等数字化设备进行知识的传授和交流。</a:t>
            </a:r>
            <a:endParaRPr altLang="en-US" dirty="0" sz="2400" lang="zh-CN">
              <a:latin typeface="+mn-ea"/>
              <a:sym typeface="+mn-ea"/>
            </a:endParaRPr>
          </a:p>
        </p:txBody>
      </p:sp>
      <p:sp>
        <p:nvSpPr>
          <p:cNvPr id="1049084" name="椭圆 4"/>
          <p:cNvSpPr/>
          <p:nvPr>
            <p:custDataLst>
              <p:tags r:id="rId3"/>
            </p:custDataLst>
          </p:nvPr>
        </p:nvSpPr>
        <p:spPr>
          <a:xfrm>
            <a:off x="654755" y="2129505"/>
            <a:ext cx="970649" cy="970649"/>
          </a:xfrm>
          <a:prstGeom prst="ellipse"/>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zh-CN" b="1" sz="2800" lang="en-US">
                <a:latin typeface="+mn-ea"/>
              </a:rPr>
              <a:t>01</a:t>
            </a:r>
            <a:endParaRPr altLang="zh-CN" b="1" sz="2800" lang="en-US">
              <a:latin typeface="+mn-ea"/>
            </a:endParaRPr>
          </a:p>
        </p:txBody>
      </p:sp>
      <p:sp>
        <p:nvSpPr>
          <p:cNvPr id="1049086" name="任意多边形 19"/>
          <p:cNvSpPr/>
          <p:nvPr>
            <p:custDataLst>
              <p:tags r:id="rId4"/>
            </p:custDataLst>
          </p:nvPr>
        </p:nvSpPr>
        <p:spPr>
          <a:xfrm>
            <a:off x="1025219" y="4233624"/>
            <a:ext cx="10599490" cy="2071123"/>
          </a:xfrm>
          <a:custGeom>
            <a:avLst/>
            <a:gdLst>
              <a:gd name="adj" fmla="val 1098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736" h="1707">
                <a:moveTo>
                  <a:pt x="188" y="0"/>
                </a:moveTo>
                <a:lnTo>
                  <a:pt x="8548" y="0"/>
                </a:lnTo>
                <a:cubicBezTo>
                  <a:pt x="8652" y="0"/>
                  <a:pt x="8736" y="84"/>
                  <a:pt x="8736" y="188"/>
                </a:cubicBezTo>
                <a:lnTo>
                  <a:pt x="8736" y="1519"/>
                </a:lnTo>
                <a:cubicBezTo>
                  <a:pt x="8736" y="1623"/>
                  <a:pt x="8652" y="1707"/>
                  <a:pt x="8548" y="1707"/>
                </a:cubicBezTo>
                <a:lnTo>
                  <a:pt x="188" y="1707"/>
                </a:lnTo>
                <a:cubicBezTo>
                  <a:pt x="84" y="1707"/>
                  <a:pt x="0" y="1623"/>
                  <a:pt x="0" y="1519"/>
                </a:cubicBezTo>
                <a:lnTo>
                  <a:pt x="0" y="1323"/>
                </a:lnTo>
                <a:lnTo>
                  <a:pt x="21" y="1326"/>
                </a:lnTo>
                <a:cubicBezTo>
                  <a:pt x="45" y="1330"/>
                  <a:pt x="70" y="1332"/>
                  <a:pt x="95" y="1332"/>
                </a:cubicBezTo>
                <a:cubicBezTo>
                  <a:pt x="362" y="1332"/>
                  <a:pt x="578" y="1116"/>
                  <a:pt x="578" y="849"/>
                </a:cubicBezTo>
                <a:cubicBezTo>
                  <a:pt x="578" y="582"/>
                  <a:pt x="362" y="366"/>
                  <a:pt x="95" y="366"/>
                </a:cubicBezTo>
                <a:cubicBezTo>
                  <a:pt x="70" y="366"/>
                  <a:pt x="45" y="368"/>
                  <a:pt x="21" y="372"/>
                </a:cubicBezTo>
                <a:lnTo>
                  <a:pt x="0" y="375"/>
                </a:lnTo>
                <a:lnTo>
                  <a:pt x="0" y="188"/>
                </a:lnTo>
                <a:cubicBezTo>
                  <a:pt x="0" y="84"/>
                  <a:pt x="84" y="0"/>
                  <a:pt x="18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n-ea"/>
            </a:endParaRPr>
          </a:p>
        </p:txBody>
      </p:sp>
      <p:sp>
        <p:nvSpPr>
          <p:cNvPr id="1049088" name="文本框 20"/>
          <p:cNvSpPr txBox="1"/>
          <p:nvPr>
            <p:custDataLst>
              <p:tags r:id="rId5"/>
            </p:custDataLst>
          </p:nvPr>
        </p:nvSpPr>
        <p:spPr>
          <a:xfrm>
            <a:off x="1839950" y="4391360"/>
            <a:ext cx="9526922" cy="1755662"/>
          </a:xfrm>
          <a:prstGeom prst="rect"/>
          <a:noFill/>
        </p:spPr>
        <p:txBody>
          <a:bodyPr anchor="ctr" anchorCtr="0" rtlCol="0" wrap="square">
            <a:normAutofit/>
          </a:bodyPr>
          <a:p>
            <a:pPr algn="l">
              <a:lnSpc>
                <a:spcPct val="130000"/>
              </a:lnSpc>
              <a:spcBef>
                <a:spcPts val="0"/>
              </a:spcBef>
              <a:spcAft>
                <a:spcPts val="0"/>
              </a:spcAft>
            </a:pPr>
            <a:r>
              <a:rPr altLang="en-US" dirty="0" sz="2400" lang="zh-CN">
                <a:latin typeface="+mn-ea"/>
                <a:sym typeface="+mn-ea"/>
              </a:rPr>
              <a:t>特点：数字化教育具有多样性、个性化、交互性、开放性等特点，能够提供丰富的学习资源和多样化的教学方式，满足学生的不同需求，促进学生的创新能力和综合素质的发展。</a:t>
            </a:r>
            <a:endParaRPr altLang="en-US" dirty="0" sz="2400" lang="zh-CN">
              <a:latin typeface="+mn-ea"/>
              <a:sym typeface="+mn-ea"/>
            </a:endParaRPr>
          </a:p>
        </p:txBody>
      </p:sp>
      <p:sp>
        <p:nvSpPr>
          <p:cNvPr id="1049090" name="椭圆 21"/>
          <p:cNvSpPr/>
          <p:nvPr>
            <p:custDataLst>
              <p:tags r:id="rId6"/>
            </p:custDataLst>
          </p:nvPr>
        </p:nvSpPr>
        <p:spPr>
          <a:xfrm>
            <a:off x="654755" y="4782807"/>
            <a:ext cx="970649" cy="970649"/>
          </a:xfrm>
          <a:prstGeom prst="ellipse"/>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zh-CN" b="1" sz="2800" lang="en-US">
                <a:latin typeface="+mn-ea"/>
              </a:rPr>
              <a:t>02</a:t>
            </a:r>
            <a:endParaRPr altLang="zh-CN" b="1" sz="2800" lang="en-US">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6" name="标题 2"/>
          <p:cNvSpPr>
            <a:spLocks noGrp="1"/>
          </p:cNvSpPr>
          <p:nvPr>
            <p:ph type="title" idx="2"/>
          </p:nvPr>
        </p:nvSpPr>
        <p:spPr/>
        <p:txBody>
          <a:bodyPr/>
          <a:p>
            <a:r>
              <a:rPr altLang="en-US" lang="zh-CN"/>
              <a:t>数字化教育的发展历程</a:t>
            </a:r>
            <a:endParaRPr altLang="en-US" lang="zh-CN"/>
          </a:p>
        </p:txBody>
      </p:sp>
      <p:sp>
        <p:nvSpPr>
          <p:cNvPr id="1049138"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数字化教育的起源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数字化教育的影响与作用</a:t>
            </a:r>
            <a:endParaRPr dirty="0" sz="2000" err="1">
              <a:solidFill>
                <a:schemeClr val="tx1">
                  <a:lumMod val="75000"/>
                  <a:lumOff val="25000"/>
                </a:schemeClr>
              </a:solidFill>
              <a:latin typeface="+mn-ea"/>
              <a:ea typeface="+mn-ea"/>
              <a:cs typeface="+mn-ea"/>
              <a:sym typeface="+mn-lt"/>
            </a:endParaRPr>
          </a:p>
        </p:txBody>
      </p:sp>
      <p:sp>
        <p:nvSpPr>
          <p:cNvPr id="1049158"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64"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未来数字化教育的趋势与展望</a:t>
            </a:r>
            <a:endParaRPr dirty="0" sz="2000" err="1">
              <a:solidFill>
                <a:schemeClr val="tx1">
                  <a:lumMod val="75000"/>
                  <a:lumOff val="25000"/>
                </a:schemeClr>
              </a:solidFill>
              <a:latin typeface="+mn-ea"/>
              <a:ea typeface="+mn-ea"/>
              <a:cs typeface="+mn-ea"/>
              <a:sym typeface="+mn-lt"/>
            </a:endParaRPr>
          </a:p>
        </p:txBody>
      </p:sp>
      <p:sp>
        <p:nvSpPr>
          <p:cNvPr id="1049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数字化教育的发展阶段</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22" name="标题 2"/>
          <p:cNvSpPr>
            <a:spLocks noGrp="1"/>
          </p:cNvSpPr>
          <p:nvPr>
            <p:ph type="title" idx="2"/>
          </p:nvPr>
        </p:nvSpPr>
        <p:spPr/>
        <p:txBody>
          <a:bodyPr/>
          <a:p>
            <a:r>
              <a:rPr altLang="en-US" lang="zh-CN"/>
              <a:t>数字化教育对学生创新能力培养的重要性</a:t>
            </a:r>
            <a:endParaRPr altLang="en-US" lang="zh-CN"/>
          </a:p>
        </p:txBody>
      </p:sp>
      <p:sp>
        <p:nvSpPr>
          <p:cNvPr id="1049224"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数字化教育的发展与影响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数字化教育对学生创新能力培养的实践探索</a:t>
            </a:r>
            <a:endParaRPr dirty="0" sz="2000" err="1">
              <a:solidFill>
                <a:schemeClr val="tx1">
                  <a:lumMod val="75000"/>
                  <a:lumOff val="25000"/>
                </a:schemeClr>
              </a:solidFill>
              <a:latin typeface="+mn-ea"/>
              <a:ea typeface="+mn-ea"/>
              <a:cs typeface="+mn-ea"/>
              <a:sym typeface="+mn-lt"/>
            </a:endParaRPr>
          </a:p>
        </p:txBody>
      </p:sp>
      <p:sp>
        <p:nvSpPr>
          <p:cNvPr id="1049244"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50"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数字化教育对学生创新能力培养的未来展望</a:t>
            </a:r>
            <a:endParaRPr dirty="0" sz="2000" err="1">
              <a:solidFill>
                <a:schemeClr val="tx1">
                  <a:lumMod val="75000"/>
                  <a:lumOff val="25000"/>
                </a:schemeClr>
              </a:solidFill>
              <a:latin typeface="+mn-ea"/>
              <a:ea typeface="+mn-ea"/>
              <a:cs typeface="+mn-ea"/>
              <a:sym typeface="+mn-lt"/>
            </a:endParaRPr>
          </a:p>
        </p:txBody>
      </p:sp>
      <p:sp>
        <p:nvSpPr>
          <p:cNvPr id="10492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数字化教育对学生创新能力培养的重要性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308"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310" name="标题 4"/>
          <p:cNvSpPr>
            <a:spLocks noGrp="1"/>
          </p:cNvSpPr>
          <p:nvPr>
            <p:ph type="title" idx="1"/>
            <p:custDataLst>
              <p:tags r:id="rId2"/>
            </p:custDataLst>
          </p:nvPr>
        </p:nvSpPr>
        <p:spPr/>
        <p:txBody>
          <a:bodyPr/>
          <a:p>
            <a:r>
              <a:rPr altLang="en-US" lang="zh-CN"/>
              <a:t>学生创新能力的内涵与意义</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412" name="标题 2"/>
          <p:cNvSpPr>
            <a:spLocks noGrp="1"/>
          </p:cNvSpPr>
          <p:nvPr>
            <p:ph type="title" idx="2"/>
          </p:nvPr>
        </p:nvSpPr>
        <p:spPr/>
        <p:txBody>
          <a:bodyPr/>
          <a:p>
            <a:r>
              <a:rPr altLang="en-US" lang="zh-CN"/>
              <a:t>学生创新能力的定义</a:t>
            </a:r>
            <a:endParaRPr altLang="en-US" lang="zh-CN"/>
          </a:p>
        </p:txBody>
      </p:sp>
      <p:sp>
        <p:nvSpPr>
          <p:cNvPr id="104941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创新能力是一种综合能力</a:t>
            </a:r>
            <a:endParaRPr altLang="en-US" dirty="0" sz="1200" lang="zh-CN" spc="150">
              <a:solidFill>
                <a:schemeClr val="tx1">
                  <a:lumMod val="65000"/>
                  <a:lumOff val="35000"/>
                </a:schemeClr>
              </a:solidFill>
              <a:latin typeface="+mn-ea"/>
              <a:sym typeface="+mn-ea"/>
            </a:endParaRPr>
          </a:p>
        </p:txBody>
      </p:sp>
      <p:sp>
        <p:nvSpPr>
          <p:cNvPr id="104941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创新能力包括思维创新、方法创新和实践创新</a:t>
            </a:r>
            <a:endParaRPr altLang="en-US" dirty="0" sz="1200" lang="zh-CN" spc="150">
              <a:solidFill>
                <a:schemeClr val="tx1">
                  <a:lumMod val="65000"/>
                  <a:lumOff val="35000"/>
                </a:schemeClr>
              </a:solidFill>
              <a:latin typeface="+mn-ea"/>
              <a:sym typeface="+mn-ea"/>
            </a:endParaRPr>
          </a:p>
        </p:txBody>
      </p:sp>
      <p:sp>
        <p:nvSpPr>
          <p:cNvPr id="104941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创新能力是未来社会所需的核心能力</a:t>
            </a:r>
            <a:endParaRPr altLang="en-US" dirty="0" sz="1200" lang="zh-CN" spc="150">
              <a:solidFill>
                <a:schemeClr val="tx1">
                  <a:lumMod val="65000"/>
                  <a:lumOff val="35000"/>
                </a:schemeClr>
              </a:solidFill>
              <a:latin typeface="+mn-ea"/>
              <a:sym typeface="+mn-ea"/>
            </a:endParaRPr>
          </a:p>
        </p:txBody>
      </p:sp>
      <p:sp>
        <p:nvSpPr>
          <p:cNvPr id="104942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培养创新能力有助于个人和社会的发展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66" name="标题 2"/>
          <p:cNvSpPr>
            <a:spLocks noGrp="1"/>
          </p:cNvSpPr>
          <p:nvPr>
            <p:ph type="title" idx="2"/>
          </p:nvPr>
        </p:nvSpPr>
        <p:spPr/>
        <p:txBody>
          <a:bodyPr/>
          <a:p>
            <a:r>
              <a:rPr altLang="en-US" lang="zh-CN"/>
              <a:t>学生创新能力的构成要素</a:t>
            </a:r>
            <a:endParaRPr altLang="en-US" lang="zh-CN"/>
          </a:p>
        </p:txBody>
      </p:sp>
      <p:sp>
        <p:nvSpPr>
          <p:cNvPr id="1049468"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0"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2"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4"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6"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8"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0"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2"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4"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6"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8"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2"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4"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6"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8"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0"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2"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4"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创新思维：包括批判性思维、创造性思维等，是创新能力的基础</a:t>
            </a:r>
            <a:endParaRPr altLang="en-US" dirty="0" sz="1200" lang="zh-CN" spc="150">
              <a:solidFill>
                <a:schemeClr val="tx1">
                  <a:lumMod val="65000"/>
                  <a:lumOff val="35000"/>
                </a:schemeClr>
              </a:solidFill>
              <a:latin typeface="+mn-ea"/>
              <a:sym typeface="+mn-ea"/>
            </a:endParaRPr>
          </a:p>
        </p:txBody>
      </p:sp>
      <p:sp>
        <p:nvSpPr>
          <p:cNvPr id="1049506"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创新人格：包括好奇心、冒险精神等，是创新能力的重要保障</a:t>
            </a:r>
            <a:endParaRPr altLang="en-US" dirty="0" sz="1200" lang="zh-CN" spc="150">
              <a:solidFill>
                <a:schemeClr val="tx1">
                  <a:lumMod val="65000"/>
                  <a:lumOff val="35000"/>
                </a:schemeClr>
              </a:solidFill>
              <a:latin typeface="+mn-ea"/>
              <a:sym typeface="+mn-ea"/>
            </a:endParaRPr>
          </a:p>
        </p:txBody>
      </p:sp>
      <p:sp>
        <p:nvSpPr>
          <p:cNvPr id="1049508"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创新技能：包括实践技能、沟通技能等，是创新能力的重要表现</a:t>
            </a:r>
            <a:endParaRPr altLang="en-US" dirty="0" sz="1200" lang="zh-CN" spc="150">
              <a:solidFill>
                <a:schemeClr val="tx1">
                  <a:lumMod val="65000"/>
                  <a:lumOff val="35000"/>
                </a:schemeClr>
              </a:solidFill>
              <a:latin typeface="+mn-ea"/>
              <a:sym typeface="+mn-ea"/>
            </a:endParaRPr>
          </a:p>
        </p:txBody>
      </p:sp>
      <p:sp>
        <p:nvSpPr>
          <p:cNvPr id="1049510"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创新知识：包括基础知识、专业知识等，是创新能力的重要支撑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56" name="标题 2"/>
          <p:cNvSpPr>
            <a:spLocks noGrp="1"/>
          </p:cNvSpPr>
          <p:nvPr>
            <p:ph type="title" idx="2"/>
          </p:nvPr>
        </p:nvSpPr>
        <p:spPr/>
        <p:txBody>
          <a:bodyPr/>
          <a:p>
            <a:r>
              <a:rPr altLang="en-US" lang="zh-CN"/>
              <a:t>学生创新能力的重要性</a:t>
            </a:r>
            <a:endParaRPr altLang="en-US" lang="zh-CN"/>
          </a:p>
        </p:txBody>
      </p:sp>
      <p:sp>
        <p:nvSpPr>
          <p:cNvPr id="1049558"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60"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适应未来社会发展的需要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64"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66"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提升个人综合素质的关键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70"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72"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推动国家创新发展的基础</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74"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78"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培养创新思维和实践能力的重要途径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67" name=""/>
        <p:cNvGrpSpPr/>
        <p:nvPr/>
      </p:nvGrpSpPr>
      <p:grpSpPr>
        <a:xfrm>
          <a:off x="0" y="0"/>
          <a:ext cx="0" cy="0"/>
          <a:chOff x="0" y="0"/>
          <a:chExt cx="0" cy="0"/>
        </a:xfrm>
      </p:grpSpPr>
      <p:sp>
        <p:nvSpPr>
          <p:cNvPr id="1049626" name="文本占位符 2"/>
          <p:cNvSpPr>
            <a:spLocks noGrp="1"/>
          </p:cNvSpPr>
          <p:nvPr>
            <p:ph type="body" idx="2"/>
            <p:custDataLst>
              <p:tags r:id="rId1"/>
            </p:custDataLst>
          </p:nvPr>
        </p:nvSpPr>
        <p:spPr/>
        <p:txBody>
          <a:bodyPr/>
          <a:p>
            <a:r>
              <a:rPr altLang="en-US" lang="zh-CN"/>
              <a:t>PART FOUR</a:t>
            </a:r>
            <a:endParaRPr altLang="en-US" lang="zh-CN"/>
          </a:p>
        </p:txBody>
      </p:sp>
      <p:sp>
        <p:nvSpPr>
          <p:cNvPr id="1049628" name="标题 4"/>
          <p:cNvSpPr>
            <a:spLocks noGrp="1"/>
          </p:cNvSpPr>
          <p:nvPr>
            <p:ph type="title" idx="1"/>
            <p:custDataLst>
              <p:tags r:id="rId2"/>
            </p:custDataLst>
          </p:nvPr>
        </p:nvSpPr>
        <p:spPr/>
        <p:txBody>
          <a:bodyPr/>
          <a:p>
            <a:r>
              <a:rPr altLang="en-US" lang="zh-CN"/>
              <a:t>数字化教育对学生创新能力培养的实践探索</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30" name="标题 2"/>
          <p:cNvSpPr>
            <a:spLocks noGrp="1"/>
          </p:cNvSpPr>
          <p:nvPr>
            <p:ph type="title" idx="2"/>
          </p:nvPr>
        </p:nvSpPr>
        <p:spPr/>
        <p:txBody>
          <a:bodyPr/>
          <a:p>
            <a:r>
              <a:rPr altLang="en-US" lang="zh-CN"/>
              <a:t>数字化教育在创新能力培养方面的优势</a:t>
            </a:r>
            <a:endParaRPr altLang="en-US" lang="zh-CN"/>
          </a:p>
        </p:txBody>
      </p:sp>
      <p:sp>
        <p:nvSpPr>
          <p:cNvPr id="1049732"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4"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丰富的教学资源：数字化教育可以提供海量的学习资源，帮助学生开阔视野，激发创新思维。</a:t>
            </a:r>
            <a:endParaRPr altLang="en-US" dirty="0" lang="zh-CN" spc="150">
              <a:solidFill>
                <a:schemeClr val="tx1">
                  <a:lumMod val="75000"/>
                  <a:lumOff val="25000"/>
                </a:schemeClr>
              </a:solidFill>
              <a:latin typeface="+mn-ea"/>
              <a:sym typeface="+mn-ea"/>
            </a:endParaRPr>
          </a:p>
        </p:txBody>
      </p:sp>
      <p:sp>
        <p:nvSpPr>
          <p:cNvPr id="1049736"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8"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0"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个性化的学习方式：数字化教育可以根据学生的兴趣和需求进行个性化教学，培养学生的自主学习能力和创新精神。</a:t>
            </a:r>
            <a:endParaRPr altLang="en-US" dirty="0" sz="2000" lang="zh-CN" spc="150">
              <a:solidFill>
                <a:schemeClr val="tx1">
                  <a:lumMod val="75000"/>
                  <a:lumOff val="25000"/>
                </a:schemeClr>
              </a:solidFill>
              <a:latin typeface="+mn-ea"/>
              <a:sym typeface="+mn-ea"/>
            </a:endParaRPr>
          </a:p>
        </p:txBody>
      </p:sp>
      <p:sp>
        <p:nvSpPr>
          <p:cNvPr id="1049742"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4"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6"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多元化的教学方式：数字化教育可以通过多媒体、网络等多种方式进行教学，激发学生的学习兴趣和创造力。</a:t>
            </a:r>
            <a:endParaRPr altLang="en-US" dirty="0" lang="zh-CN" spc="150">
              <a:solidFill>
                <a:schemeClr val="tx1">
                  <a:lumMod val="75000"/>
                  <a:lumOff val="25000"/>
                </a:schemeClr>
              </a:solidFill>
              <a:latin typeface="+mn-ea"/>
              <a:sym typeface="+mn-ea"/>
            </a:endParaRPr>
          </a:p>
        </p:txBody>
      </p:sp>
      <p:sp>
        <p:nvSpPr>
          <p:cNvPr id="1049748"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0"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2"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及时的教学反馈：数字化教育可以及时反馈学生的学习情况，帮助学生发现问题并改进，从而提高学生的创新能力。</a:t>
            </a:r>
            <a:endParaRPr altLang="en-US" dirty="0" sz="2000" lang="zh-CN" spc="150">
              <a:solidFill>
                <a:schemeClr val="tx1">
                  <a:lumMod val="75000"/>
                  <a:lumOff val="25000"/>
                </a:schemeClr>
              </a:solidFill>
              <a:latin typeface="+mn-ea"/>
              <a:sym typeface="+mn-ea"/>
            </a:endParaRPr>
          </a:p>
        </p:txBody>
      </p:sp>
      <p:sp>
        <p:nvSpPr>
          <p:cNvPr id="1049754"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00" name="标题 2"/>
          <p:cNvSpPr>
            <a:spLocks noGrp="1"/>
          </p:cNvSpPr>
          <p:nvPr>
            <p:ph type="title" idx="2"/>
          </p:nvPr>
        </p:nvSpPr>
        <p:spPr/>
        <p:txBody>
          <a:bodyPr/>
          <a:p>
            <a:r>
              <a:rPr altLang="en-US" lang="zh-CN"/>
              <a:t>数字化教育在创新能力培养方面的实践案例</a:t>
            </a:r>
            <a:endParaRPr altLang="en-US" lang="zh-CN"/>
          </a:p>
        </p:txBody>
      </p:sp>
      <p:sp>
        <p:nvSpPr>
          <p:cNvPr id="104980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数字化教育教学方法的创新与实践</a:t>
            </a:r>
            <a:endParaRPr altLang="en-US" dirty="0" sz="2400" lang="zh-CN">
              <a:latin typeface="+mn-ea"/>
              <a:ea typeface="+mn-ea"/>
            </a:endParaRPr>
          </a:p>
        </p:txBody>
      </p:sp>
      <p:sp>
        <p:nvSpPr>
          <p:cNvPr id="104982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数字化教育评价体系的构建与完善</a:t>
            </a:r>
            <a:endParaRPr altLang="en-US" dirty="0" sz="2400" lang="zh-CN">
              <a:latin typeface="+mn-ea"/>
              <a:ea typeface="+mn-ea"/>
            </a:endParaRPr>
          </a:p>
        </p:txBody>
      </p:sp>
      <p:sp>
        <p:nvSpPr>
          <p:cNvPr id="104982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数字化教育平台的建设与应用</a:t>
            </a:r>
            <a:endParaRPr altLang="en-US" dirty="0" sz="2400" lang="zh-CN">
              <a:latin typeface="+mn-ea"/>
              <a:ea typeface="+mn-ea"/>
            </a:endParaRPr>
          </a:p>
        </p:txBody>
      </p:sp>
      <p:sp>
        <p:nvSpPr>
          <p:cNvPr id="104982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数字化教育资源的开发与利用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70" name="内容占位符 1"/>
          <p:cNvSpPr>
            <a:spLocks noGrp="1"/>
          </p:cNvSpPr>
          <p:nvPr>
            <p:ph idx="3"/>
          </p:nvPr>
        </p:nvSpPr>
        <p:spPr/>
        <p:txBody>
          <a:bodyPr>
            <a:normAutofit fontScale="72500"/>
          </a:bodyPr>
          <a:p>
            <a:r>
              <a:rPr altLang="en-US" lang="zh-CN"/>
              <a:t>挑战：数字化教育资源不足、教师数字化素养不高、学生创新能力培养意识不强</a:t>
            </a:r>
            <a:endParaRPr altLang="en-US" lang="zh-CN"/>
          </a:p>
          <a:p>
            <a:r>
              <a:rPr altLang="en-US" lang="zh-CN"/>
              <a:t>对策：加强数字化教育资源建设、提高教师数字化素养、强化学生创新能力培养意识  数字化教育在创新能力培养方面的挑战与对策</a:t>
            </a:r>
            <a:endParaRPr altLang="en-US" lang="zh-CN"/>
          </a:p>
          <a:p>
            <a:pPr lvl="1"/>
            <a:r>
              <a:rPr altLang="en-US" lang="zh-CN"/>
              <a:t>数字化教育在创新能力培养方面的挑战与对策</a:t>
            </a:r>
            <a:endParaRPr altLang="en-US" lang="zh-CN"/>
          </a:p>
          <a:p>
            <a:r>
              <a:rPr altLang="en-US" lang="zh-CN"/>
              <a:t>挑战：数字化教育资源分布不均、教师数字化教学能力不足、学生创新能力培养缺乏个性化</a:t>
            </a:r>
            <a:endParaRPr altLang="en-US" lang="zh-CN"/>
          </a:p>
          <a:p>
            <a:r>
              <a:rPr altLang="en-US" lang="zh-CN"/>
              <a:t>对策：优化数字化教育资源布局、加强教师数字化教学能力培训、推进个性化创新能力培养  数字化教育在创新能力培养方面的挑战与对策</a:t>
            </a:r>
            <a:endParaRPr altLang="en-US" lang="zh-CN"/>
          </a:p>
          <a:p>
            <a:pPr lvl="1"/>
            <a:r>
              <a:rPr altLang="en-US" lang="zh-CN"/>
              <a:t>数字化教育在创新能力培养方面的挑战与对策</a:t>
            </a:r>
            <a:endParaRPr altLang="en-US" lang="zh-CN"/>
          </a:p>
          <a:p>
            <a:r>
              <a:rPr altLang="en-US" lang="zh-CN"/>
              <a:t>挑战：数字化教育评价体系不完善、创新能力培养缺乏有效激励机制、学生创新能力培养缺乏实践环节</a:t>
            </a:r>
            <a:endParaRPr altLang="en-US" lang="zh-CN"/>
          </a:p>
          <a:p>
            <a:r>
              <a:rPr altLang="en-US" lang="zh-CN"/>
              <a:t>对策：完善数字化教育评价体系、建立创新能力培养激励机制、加强实践环节在创新能力培养中的作用  数字化教育在创新能力培养方面的挑战与对策</a:t>
            </a:r>
            <a:endParaRPr altLang="en-US" lang="zh-CN"/>
          </a:p>
          <a:p>
            <a:pPr lvl="1"/>
            <a:r>
              <a:rPr altLang="en-US" lang="zh-CN"/>
              <a:t>数字化教育在创新能力培养方面的挑战与对策</a:t>
            </a:r>
            <a:endParaRPr altLang="en-US" lang="zh-CN"/>
          </a:p>
          <a:p>
            <a:r>
              <a:rPr altLang="en-US" lang="zh-CN"/>
              <a:t>挑战：数字化教育技术更新迅速、教师对新技术掌握不足、学生创新能力培养缺乏创新思维引导</a:t>
            </a:r>
            <a:endParaRPr altLang="en-US" lang="zh-CN"/>
          </a:p>
          <a:p>
            <a:r>
              <a:rPr altLang="en-US" lang="zh-CN"/>
              <a:t>对策：及时跟进数字化教育技术发展、加强教师新技术培训、注重创新思维引导在创新能力培养中的作用</a:t>
            </a:r>
            <a:endParaRPr altLang="en-US" lang="zh-CN"/>
          </a:p>
        </p:txBody>
      </p:sp>
      <p:sp>
        <p:nvSpPr>
          <p:cNvPr id="1049872" name="标题 2"/>
          <p:cNvSpPr>
            <a:spLocks noGrp="1"/>
          </p:cNvSpPr>
          <p:nvPr>
            <p:ph type="title" idx="2"/>
          </p:nvPr>
        </p:nvSpPr>
        <p:spPr/>
        <p:txBody>
          <a:bodyPr/>
          <a:p>
            <a:r>
              <a:rPr altLang="en-US" lang="zh-CN"/>
              <a:t>数字化教育在创新能力培养方面的挑战与对策</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11" name=""/>
        <p:cNvGrpSpPr/>
        <p:nvPr/>
      </p:nvGrpSpPr>
      <p:grpSpPr>
        <a:xfrm>
          <a:off x="0" y="0"/>
          <a:ext cx="0" cy="0"/>
          <a:chOff x="0" y="0"/>
          <a:chExt cx="0" cy="0"/>
        </a:xfrm>
      </p:grpSpPr>
      <p:sp>
        <p:nvSpPr>
          <p:cNvPr id="1049918" name="文本占位符 2"/>
          <p:cNvSpPr>
            <a:spLocks noGrp="1"/>
          </p:cNvSpPr>
          <p:nvPr>
            <p:ph type="body" idx="2"/>
            <p:custDataLst>
              <p:tags r:id="rId1"/>
            </p:custDataLst>
          </p:nvPr>
        </p:nvSpPr>
        <p:spPr/>
        <p:txBody>
          <a:bodyPr/>
          <a:p>
            <a:r>
              <a:rPr altLang="en-US" lang="zh-CN"/>
              <a:t>PART FIVE</a:t>
            </a:r>
            <a:endParaRPr altLang="en-US" lang="zh-CN"/>
          </a:p>
        </p:txBody>
      </p:sp>
      <p:sp>
        <p:nvSpPr>
          <p:cNvPr id="1049920" name="标题 4"/>
          <p:cNvSpPr>
            <a:spLocks noGrp="1"/>
          </p:cNvSpPr>
          <p:nvPr>
            <p:ph type="title" idx="1"/>
            <p:custDataLst>
              <p:tags r:id="rId2"/>
            </p:custDataLst>
          </p:nvPr>
        </p:nvSpPr>
        <p:spPr/>
        <p:txBody>
          <a:bodyPr/>
          <a:p>
            <a:r>
              <a:rPr altLang="en-US" lang="zh-CN"/>
              <a:t>数字化教育对学生创新能力培养的未来展望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50022" name="标题 2"/>
          <p:cNvSpPr>
            <a:spLocks noGrp="1"/>
          </p:cNvSpPr>
          <p:nvPr>
            <p:ph type="title" idx="2"/>
          </p:nvPr>
        </p:nvSpPr>
        <p:spPr/>
        <p:txBody>
          <a:bodyPr/>
          <a:p>
            <a:r>
              <a:rPr altLang="en-US" lang="zh-CN"/>
              <a:t>未来数字化教育的发展趋势</a:t>
            </a:r>
            <a:endParaRPr altLang="en-US" lang="zh-CN"/>
          </a:p>
        </p:txBody>
      </p:sp>
      <p:sp>
        <p:nvSpPr>
          <p:cNvPr id="1050024"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人工智能与教育的深度融合：利用AI技术提供个性化教学，提高教学效果。</a:t>
            </a:r>
            <a:endParaRPr altLang="en-US" dirty="0" sz="1200" lang="zh-CN" spc="150">
              <a:solidFill>
                <a:schemeClr val="tx1">
                  <a:lumMod val="85000"/>
                  <a:lumOff val="15000"/>
                </a:schemeClr>
              </a:solidFill>
              <a:latin typeface="+mn-ea"/>
              <a:sym typeface="+mn-ea"/>
            </a:endParaRPr>
          </a:p>
        </p:txBody>
      </p:sp>
      <p:sp>
        <p:nvSpPr>
          <p:cNvPr id="1050026"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8"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0"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虚拟现实与增强现实在教育中的应用：通过VR/AR技术提供沉浸式学习体验，增强学生兴趣和参与度。</a:t>
            </a:r>
            <a:endParaRPr altLang="en-US" dirty="0" sz="1200" lang="zh-CN" spc="150">
              <a:solidFill>
                <a:schemeClr val="tx1">
                  <a:lumMod val="85000"/>
                  <a:lumOff val="15000"/>
                </a:schemeClr>
              </a:solidFill>
              <a:latin typeface="+mn-ea"/>
              <a:sym typeface="+mn-ea"/>
            </a:endParaRPr>
          </a:p>
        </p:txBody>
      </p:sp>
      <p:sp>
        <p:nvSpPr>
          <p:cNvPr id="1050032"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4"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6"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在线教育的普及与推广：随着互联网技术的发展，在线教育将更加普及，为学生提供更多学习资源和学习方式。</a:t>
            </a:r>
            <a:endParaRPr altLang="en-US" dirty="0" sz="1200" lang="zh-CN" spc="150">
              <a:solidFill>
                <a:schemeClr val="tx1">
                  <a:lumMod val="85000"/>
                  <a:lumOff val="15000"/>
                </a:schemeClr>
              </a:solidFill>
              <a:latin typeface="+mn-ea"/>
              <a:sym typeface="+mn-ea"/>
            </a:endParaRPr>
          </a:p>
        </p:txBody>
      </p:sp>
      <p:sp>
        <p:nvSpPr>
          <p:cNvPr id="1050038"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0"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2"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教育数据的安全与隐私保护：随着数字化教育的普及，教育数据的安全和隐私保护将成为重要议题。</a:t>
            </a:r>
            <a:endParaRPr altLang="en-US" dirty="0" sz="1200" lang="zh-CN" spc="150">
              <a:solidFill>
                <a:schemeClr val="tx1">
                  <a:lumMod val="85000"/>
                  <a:lumOff val="15000"/>
                </a:schemeClr>
              </a:solidFill>
              <a:latin typeface="+mn-ea"/>
              <a:sym typeface="+mn-ea"/>
            </a:endParaRPr>
          </a:p>
        </p:txBody>
      </p:sp>
      <p:sp>
        <p:nvSpPr>
          <p:cNvPr id="1050044"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6"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092" name="内容占位符 1"/>
          <p:cNvSpPr>
            <a:spLocks noGrp="1"/>
          </p:cNvSpPr>
          <p:nvPr>
            <p:ph idx="3"/>
          </p:nvPr>
        </p:nvSpPr>
        <p:spPr/>
        <p:txBody>
          <a:bodyPr>
            <a:normAutofit fontScale="76250"/>
          </a:bodyPr>
          <a:p>
            <a:r>
              <a:rPr altLang="en-US" lang="zh-CN"/>
              <a:t>机遇： * 丰富的教学资源：数字化教育可以提供更加丰富的教学资源，如多媒体课件、在线课程、互动教学软件等，有助于激发学生的学习兴趣和主动性。 * 个性化教学：数字化教育可以根据学生的个性化需求和学习风格，提供定制化的教学方案，有助于培养学生的创新思维和自主学习能力。 * 跨学科学习：数字化教育可以促进不同学科之间的交叉融合，让学生在学习过程中能够跨越学科界限，拓宽视野，有助于培养学生的创新能力和综合素质。</a:t>
            </a:r>
            <a:endParaRPr altLang="en-US" lang="zh-CN"/>
          </a:p>
          <a:p>
            <a:pPr lvl="1"/>
            <a:r>
              <a:rPr altLang="en-US" lang="zh-CN"/>
              <a:t>* 丰富的教学资源：数字化教育可以提供更加丰富的教学资源，如多媒体课件、在线课程、互动教学软件等，有助于激发学生的学习兴趣和主动性。</a:t>
            </a:r>
            <a:endParaRPr altLang="en-US" lang="zh-CN"/>
          </a:p>
          <a:p>
            <a:pPr lvl="1"/>
            <a:r>
              <a:rPr altLang="en-US" lang="zh-CN"/>
              <a:t>* 个性化教学：数字化教育可以根据学生的个性化需求和学习风格，提供定制化的教学方案，有助于培养学生的创新思维和自主学习能力。</a:t>
            </a:r>
            <a:endParaRPr altLang="en-US" lang="zh-CN"/>
          </a:p>
          <a:p>
            <a:pPr lvl="1"/>
            <a:r>
              <a:rPr altLang="en-US" lang="zh-CN"/>
              <a:t>* 跨学科学习：数字化教育可以促进不同学科之间的交叉融合，让学生在学习过程中能够跨越学科界限，拓宽视野，有助于培养学生的创新能力和综合素质。</a:t>
            </a:r>
            <a:endParaRPr altLang="en-US" lang="zh-CN"/>
          </a:p>
          <a:p>
            <a:r>
              <a:rPr altLang="en-US" lang="zh-CN"/>
              <a:t>挑战： * 教育公平问题：数字化教育可能加剧教育不公平现象，一些学生可能因为缺乏数字化设备或网络条件而无法接受优质的教育资源。 * 教育质量问题：数字化教育需要教师具备较高的信息技术素养和教育技术能力，而目前一些教师可能无法适应数字化教育的要求，导致教育质量下降。 * 学生身心健康问题：数字化教育可能增加学生的屏幕时间，对他们的身心健康产生负面影响，如近视、肥胖、心理健康问题等。</a:t>
            </a:r>
            <a:endParaRPr altLang="en-US" lang="zh-CN"/>
          </a:p>
          <a:p>
            <a:pPr lvl="1"/>
            <a:r>
              <a:rPr altLang="en-US" lang="zh-CN"/>
              <a:t>* 教育公平问题：数字化教育可能加剧教育不公平现象，一些学生可能因为缺乏数字化设备或网络条件而无法接受优质的教育资源。</a:t>
            </a:r>
            <a:endParaRPr altLang="en-US" lang="zh-CN"/>
          </a:p>
          <a:p>
            <a:pPr lvl="1"/>
            <a:r>
              <a:rPr altLang="en-US" lang="zh-CN"/>
              <a:t>* 教育质量问题：数字化教育需要教师具备较高的信息技术素养和教育技术能力，而目前一些教师可能无法适应数字化教育的要求，导致教育质量下降。</a:t>
            </a:r>
            <a:endParaRPr altLang="en-US" lang="zh-CN"/>
          </a:p>
          <a:p>
            <a:pPr lvl="1"/>
            <a:r>
              <a:rPr altLang="en-US" lang="zh-CN"/>
              <a:t>* 学生身心健康问题：数字化教育可能增加学生的屏幕时间，对他们的身心健康产生负面影响，如近视、肥胖、心理健康问题等。</a:t>
            </a:r>
            <a:endParaRPr altLang="en-US" lang="zh-CN"/>
          </a:p>
        </p:txBody>
      </p:sp>
      <p:sp>
        <p:nvSpPr>
          <p:cNvPr id="1050094" name="标题 2"/>
          <p:cNvSpPr>
            <a:spLocks noGrp="1"/>
          </p:cNvSpPr>
          <p:nvPr>
            <p:ph type="title" idx="2"/>
          </p:nvPr>
        </p:nvSpPr>
        <p:spPr/>
        <p:txBody>
          <a:bodyPr>
            <a:normAutofit fontScale="98333"/>
          </a:bodyPr>
          <a:p>
            <a:r>
              <a:rPr altLang="en-US" lang="zh-CN"/>
              <a:t>未来数字化教育对学生创新能力培养的机遇与挑战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40" name="标题 2"/>
          <p:cNvSpPr>
            <a:spLocks noGrp="1"/>
          </p:cNvSpPr>
          <p:nvPr>
            <p:ph type="title" idx="2"/>
          </p:nvPr>
        </p:nvSpPr>
        <p:spPr/>
        <p:txBody>
          <a:bodyPr/>
          <a:p>
            <a:r>
              <a:rPr altLang="en-US" lang="zh-CN"/>
              <a:t>未来数字化教育对学生创新能力培养的策略建议</a:t>
            </a:r>
            <a:endParaRPr altLang="en-US" lang="zh-CN"/>
          </a:p>
        </p:txBody>
      </p:sp>
      <p:sp>
        <p:nvSpPr>
          <p:cNvPr id="105014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推广数字化教育理念，提高教师数字化教育水平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4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2"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创新数字化教育模式，激发学生的学习兴趣和创造力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5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加强数字化教育资源建设，为学生提供丰富的学习资源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6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建立数字化教育评价体系，全面评估学生的创新能力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55" name=""/>
        <p:cNvGrpSpPr/>
        <p:nvPr/>
      </p:nvGrpSpPr>
      <p:grpSpPr>
        <a:xfrm>
          <a:off x="0" y="0"/>
          <a:ext cx="0" cy="0"/>
          <a:chOff x="0" y="0"/>
          <a:chExt cx="0" cy="0"/>
        </a:xfrm>
      </p:grpSpPr>
      <p:sp>
        <p:nvSpPr>
          <p:cNvPr id="1050210" name="文本占位符 2"/>
          <p:cNvSpPr>
            <a:spLocks noGrp="1"/>
          </p:cNvSpPr>
          <p:nvPr>
            <p:ph type="body" idx="2"/>
            <p:custDataLst>
              <p:tags r:id="rId1"/>
            </p:custDataLst>
          </p:nvPr>
        </p:nvSpPr>
        <p:spPr/>
        <p:txBody>
          <a:bodyPr/>
          <a:p>
            <a:r>
              <a:rPr altLang="en-US" lang="zh-CN"/>
              <a:t>PART SIX</a:t>
            </a:r>
            <a:endParaRPr altLang="en-US" lang="zh-CN"/>
          </a:p>
        </p:txBody>
      </p:sp>
      <p:sp>
        <p:nvSpPr>
          <p:cNvPr id="1050212" name="标题 4"/>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14" name="标题 2"/>
          <p:cNvSpPr>
            <a:spLocks noGrp="1"/>
          </p:cNvSpPr>
          <p:nvPr>
            <p:ph type="title" idx="2"/>
          </p:nvPr>
        </p:nvSpPr>
        <p:spPr/>
        <p:txBody>
          <a:bodyPr/>
          <a:p>
            <a:r>
              <a:rPr altLang="en-US" lang="zh-CN"/>
              <a:t>研究结论</a:t>
            </a:r>
            <a:endParaRPr altLang="en-US" lang="zh-CN"/>
          </a:p>
        </p:txBody>
      </p:sp>
      <p:sp>
        <p:nvSpPr>
          <p:cNvPr id="1050316"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8"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0"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2"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4"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6"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8"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0"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2"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4"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6"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8"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0"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2"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4"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6"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8"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0"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2"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数字化教育能够提高学生的创新能力</a:t>
            </a:r>
            <a:endParaRPr altLang="en-US" dirty="0" sz="1200" lang="zh-CN" spc="150">
              <a:solidFill>
                <a:schemeClr val="tx1">
                  <a:lumMod val="65000"/>
                  <a:lumOff val="35000"/>
                </a:schemeClr>
              </a:solidFill>
              <a:latin typeface="+mn-ea"/>
              <a:sym typeface="+mn-ea"/>
            </a:endParaRPr>
          </a:p>
        </p:txBody>
      </p:sp>
      <p:sp>
        <p:nvSpPr>
          <p:cNvPr id="1050354"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数字化教育能够促进学生的全面发展</a:t>
            </a:r>
            <a:endParaRPr altLang="en-US" dirty="0" sz="1200" lang="zh-CN" spc="150">
              <a:solidFill>
                <a:schemeClr val="tx1">
                  <a:lumMod val="65000"/>
                  <a:lumOff val="35000"/>
                </a:schemeClr>
              </a:solidFill>
              <a:latin typeface="+mn-ea"/>
              <a:sym typeface="+mn-ea"/>
            </a:endParaRPr>
          </a:p>
        </p:txBody>
      </p:sp>
      <p:sp>
        <p:nvSpPr>
          <p:cNvPr id="1050356"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数字化教育能够提高学生的创新技能</a:t>
            </a:r>
            <a:endParaRPr altLang="en-US" dirty="0" sz="1200" lang="zh-CN" spc="150">
              <a:solidFill>
                <a:schemeClr val="tx1">
                  <a:lumMod val="65000"/>
                  <a:lumOff val="35000"/>
                </a:schemeClr>
              </a:solidFill>
              <a:latin typeface="+mn-ea"/>
              <a:sym typeface="+mn-ea"/>
            </a:endParaRPr>
          </a:p>
        </p:txBody>
      </p:sp>
      <p:sp>
        <p:nvSpPr>
          <p:cNvPr id="1050358"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数字化教育能够培养学生的创新思维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04" name="标题 2"/>
          <p:cNvSpPr>
            <a:spLocks noGrp="1"/>
          </p:cNvSpPr>
          <p:nvPr>
            <p:ph type="title" idx="2"/>
          </p:nvPr>
        </p:nvSpPr>
        <p:spPr/>
        <p:txBody>
          <a:bodyPr/>
          <a:p>
            <a:r>
              <a:rPr altLang="en-US" lang="zh-CN"/>
              <a:t>对策建议</a:t>
            </a:r>
            <a:endParaRPr altLang="en-US" lang="zh-CN"/>
          </a:p>
        </p:txBody>
      </p:sp>
      <p:sp>
        <p:nvSpPr>
          <p:cNvPr id="1050406"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08"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0"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2"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4"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6"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18"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0"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2"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4"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6"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8"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0"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2"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4"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6"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8"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0"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2"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加强数字化教育基础设施建设</a:t>
            </a:r>
            <a:endParaRPr altLang="en-US" dirty="0" sz="1200" lang="zh-CN" spc="150">
              <a:solidFill>
                <a:schemeClr val="tx1">
                  <a:lumMod val="65000"/>
                  <a:lumOff val="35000"/>
                </a:schemeClr>
              </a:solidFill>
              <a:latin typeface="+mn-ea"/>
              <a:sym typeface="+mn-ea"/>
            </a:endParaRPr>
          </a:p>
        </p:txBody>
      </p:sp>
      <p:sp>
        <p:nvSpPr>
          <p:cNvPr id="1050444"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完善数字化教育评价体系</a:t>
            </a:r>
            <a:endParaRPr altLang="en-US" dirty="0" sz="1200" lang="zh-CN" spc="150">
              <a:solidFill>
                <a:schemeClr val="tx1">
                  <a:lumMod val="65000"/>
                  <a:lumOff val="35000"/>
                </a:schemeClr>
              </a:solidFill>
              <a:latin typeface="+mn-ea"/>
              <a:sym typeface="+mn-ea"/>
            </a:endParaRPr>
          </a:p>
        </p:txBody>
      </p:sp>
      <p:sp>
        <p:nvSpPr>
          <p:cNvPr id="1050446"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创新数字化教育模式和方法</a:t>
            </a:r>
            <a:endParaRPr altLang="en-US" dirty="0" sz="1200" lang="zh-CN" spc="150">
              <a:solidFill>
                <a:schemeClr val="tx1">
                  <a:lumMod val="65000"/>
                  <a:lumOff val="35000"/>
                </a:schemeClr>
              </a:solidFill>
              <a:latin typeface="+mn-ea"/>
              <a:sym typeface="+mn-ea"/>
            </a:endParaRPr>
          </a:p>
        </p:txBody>
      </p:sp>
      <p:sp>
        <p:nvSpPr>
          <p:cNvPr id="1050448"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提升教师数字化教育能力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91" name=""/>
        <p:cNvGrpSpPr/>
        <p:nvPr/>
      </p:nvGrpSpPr>
      <p:grpSpPr>
        <a:xfrm>
          <a:off x="0" y="0"/>
          <a:ext cx="0" cy="0"/>
          <a:chOff x="0" y="0"/>
          <a:chExt cx="0" cy="0"/>
        </a:xfrm>
      </p:grpSpPr>
      <p:sp>
        <p:nvSpPr>
          <p:cNvPr id="1050494" name="标题 1"/>
          <p:cNvSpPr>
            <a:spLocks noGrp="1"/>
          </p:cNvSpPr>
          <p:nvPr>
            <p:ph type="title" idx="2"/>
            <p:custDataLst>
              <p:tags r:id="rId1"/>
            </p:custDataLst>
          </p:nvPr>
        </p:nvSpPr>
        <p:spPr/>
        <p:txBody>
          <a:bodyPr/>
          <a:p>
            <a:r>
              <a:rPr altLang="en-US" lang="zh-CN"/>
              <a:t>THANK YOU</a:t>
            </a:r>
            <a:endParaRPr altLang="en-US" lang="zh-CN"/>
          </a:p>
        </p:txBody>
      </p:sp>
      <p:sp>
        <p:nvSpPr>
          <p:cNvPr id="1050496"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8_1*l_h_i*1_1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8_1*l_h_f*1_1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67.0745669291338,&quot;width&quot;:863.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31308_1*l_h_i*1_1_2"/>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8_1*l_h_i*1_2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8_1*l_h_f*1_2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67.0745669291338,&quot;width&quot;:863.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31308_1*l_h_i*1_2_2"/>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8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60.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87.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4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48.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2023-12-15T20:19:56Z</dcterms:created>
  <dcterms:modified xsi:type="dcterms:W3CDTF">2023-12-15T20:19:56Z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d65c25f2c38c46859f49242143ba3f9a_21</vt:lpwstr>
  </property>
</Properties>
</file>