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tags/tag16.xml" ContentType="application/vnd.openxmlformats-officedocument.presentationml.tags+xml"/>
  <Override PartName="/ppt/tags/tag27.xml" ContentType="application/vnd.openxmlformats-officedocument.presentationml.tags+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tags/tag28.xml" ContentType="application/vnd.openxmlformats-officedocument.presentationml.tags+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tags/tag17.xml" ContentType="application/vnd.openxmlformats-officedocument.presentationml.tags+xml"/>
  <Override PartName="/ppt/tags/tag35.xml" ContentType="application/vnd.openxmlformats-officedocument.presentationml.tag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tags/tag18.xml" ContentType="application/vnd.openxmlformats-officedocument.presentationml.tags+xml"/>
  <Override PartName="/ppt/tags/tag36.xml" ContentType="application/vnd.openxmlformats-officedocument.presentationml.tag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tags/tag3.xml" ContentType="application/vnd.openxmlformats-officedocument.presentationml.tags+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tags/tag26.xml" ContentType="application/vnd.openxmlformats-officedocument.presentationml.tags+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5"/>
  </p:notesMasterIdLst>
  <p:sldIdLst>
    <p:sldId id="409" r:id="rId2"/>
    <p:sldId id="410" r:id="rId3"/>
    <p:sldId id="452" r:id="rId4"/>
    <p:sldId id="416" r:id="rId5"/>
    <p:sldId id="468" r:id="rId6"/>
    <p:sldId id="418" r:id="rId7"/>
    <p:sldId id="463" r:id="rId8"/>
    <p:sldId id="469" r:id="rId9"/>
    <p:sldId id="421" r:id="rId10"/>
    <p:sldId id="464" r:id="rId11"/>
    <p:sldId id="422" r:id="rId12"/>
    <p:sldId id="423" r:id="rId13"/>
    <p:sldId id="532" r:id="rId14"/>
    <p:sldId id="425" r:id="rId15"/>
    <p:sldId id="426" r:id="rId16"/>
    <p:sldId id="427" r:id="rId17"/>
    <p:sldId id="429" r:id="rId18"/>
    <p:sldId id="465" r:id="rId19"/>
    <p:sldId id="431" r:id="rId20"/>
    <p:sldId id="466" r:id="rId21"/>
    <p:sldId id="433" r:id="rId22"/>
    <p:sldId id="434" r:id="rId23"/>
    <p:sldId id="467" r:id="rId24"/>
    <p:sldId id="436" r:id="rId25"/>
    <p:sldId id="435" r:id="rId26"/>
    <p:sldId id="438" r:id="rId27"/>
    <p:sldId id="440" r:id="rId28"/>
    <p:sldId id="439" r:id="rId29"/>
    <p:sldId id="441" r:id="rId30"/>
    <p:sldId id="442" r:id="rId31"/>
    <p:sldId id="443" r:id="rId32"/>
    <p:sldId id="514" r:id="rId33"/>
    <p:sldId id="445" r:id="rId34"/>
    <p:sldId id="448" r:id="rId35"/>
    <p:sldId id="446" r:id="rId36"/>
    <p:sldId id="447" r:id="rId37"/>
    <p:sldId id="449" r:id="rId38"/>
    <p:sldId id="450" r:id="rId39"/>
    <p:sldId id="437" r:id="rId40"/>
    <p:sldId id="451" r:id="rId41"/>
    <p:sldId id="453" r:id="rId42"/>
    <p:sldId id="454" r:id="rId43"/>
    <p:sldId id="455" r:id="rId44"/>
    <p:sldId id="456" r:id="rId45"/>
    <p:sldId id="569" r:id="rId46"/>
    <p:sldId id="570" r:id="rId47"/>
    <p:sldId id="459" r:id="rId48"/>
    <p:sldId id="457" r:id="rId49"/>
    <p:sldId id="515" r:id="rId50"/>
    <p:sldId id="461" r:id="rId51"/>
    <p:sldId id="516" r:id="rId52"/>
    <p:sldId id="576" r:id="rId53"/>
    <p:sldId id="577" r:id="rId54"/>
  </p:sldIdLst>
  <p:sldSz cx="12192000" cy="6858000"/>
  <p:notesSz cx="6858000" cy="9144000"/>
  <p:custDataLst>
    <p:tags r:id="rId5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7" orient="horz" pos="2187" userDrawn="1">
          <p15:clr>
            <a:srgbClr val="A4A3A4"/>
          </p15:clr>
        </p15:guide>
        <p15:guide id="2" pos="3850" userDrawn="1">
          <p15:clr>
            <a:srgbClr val="A4A3A4"/>
          </p15:clr>
        </p15:guide>
        <p15:guide id="2" pos="3850" userDrawn="1">
          <p15:clr>
            <a:srgbClr val="A4A3A4"/>
          </p15:clr>
        </p15:guide>
        <p15:guide id="8" pos="37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A70"/>
    <a:srgbClr val="B4D4B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73913" autoAdjust="0"/>
  </p:normalViewPr>
  <p:slideViewPr>
    <p:cSldViewPr showGuides="1">
      <p:cViewPr varScale="1">
        <p:scale>
          <a:sx n="81" d="100"/>
          <a:sy n="81" d="100"/>
        </p:scale>
        <p:origin x="-1656" y="-84"/>
      </p:cViewPr>
      <p:guideLst>
        <p:guide orient="horz" pos="2187"/>
        <p:guide pos="3850"/>
        <p:guide pos="3764"/>
      </p:guideLst>
    </p:cSldViewPr>
  </p:slideViewPr>
  <p:notesTextViewPr>
    <p:cViewPr>
      <p:scale>
        <a:sx n="125" d="100"/>
        <a:sy n="125"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E55453-2E6E-4EA5-8EBC-7E72CF1955EE}" type="datetimeFigureOut">
              <a:rPr lang="zh-CN" altLang="en-US" smtClean="0"/>
              <a:pPr/>
              <a:t>2024-08-08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2CCFB4-8662-4A8D-8C6B-CF5C6D2D675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首选是</a:t>
            </a:r>
            <a:r>
              <a:rPr lang="en-US" altLang="zh-CN" sz="1200" dirty="0" smtClean="0">
                <a:latin typeface="Poppins" panose="00000500000000000000" pitchFamily="2" charset="0"/>
                <a:ea typeface="思源黑体 CN Regular" panose="020B0500000000000000" pitchFamily="34" charset="-122"/>
                <a:cs typeface="Poppins" panose="00000500000000000000" pitchFamily="2" charset="0"/>
              </a:rPr>
              <a:t>GPCR</a:t>
            </a:r>
            <a:r>
              <a:rPr lang="zh-CN" altLang="en-US" sz="1200" dirty="0" smtClean="0">
                <a:latin typeface="Poppins" panose="00000500000000000000" pitchFamily="2" charset="0"/>
                <a:ea typeface="思源黑体 CN Regular" panose="020B0500000000000000" pitchFamily="34" charset="-122"/>
                <a:cs typeface="Poppins" panose="00000500000000000000" pitchFamily="2" charset="0"/>
              </a:rPr>
              <a:t>小分子药物研究这一模块，其中涉及到一些</a:t>
            </a:r>
            <a:r>
              <a:rPr lang="en-US" altLang="zh-CN" sz="1200" dirty="0" smtClean="0">
                <a:latin typeface="Poppins" panose="00000500000000000000" pitchFamily="2" charset="0"/>
                <a:ea typeface="思源黑体 CN Regular" panose="020B0500000000000000" pitchFamily="34" charset="-122"/>
                <a:cs typeface="Poppins" panose="00000500000000000000" pitchFamily="2" charset="0"/>
              </a:rPr>
              <a:t>GPCR</a:t>
            </a:r>
            <a:r>
              <a:rPr lang="zh-CN" altLang="en-US" sz="1200" dirty="0" smtClean="0">
                <a:latin typeface="Poppins" panose="00000500000000000000" pitchFamily="2" charset="0"/>
                <a:ea typeface="思源黑体 CN Regular" panose="020B0500000000000000" pitchFamily="34" charset="-122"/>
                <a:cs typeface="Poppins" panose="00000500000000000000" pitchFamily="2" charset="0"/>
              </a:rPr>
              <a:t>背景介绍</a:t>
            </a:r>
            <a:endParaRPr lang="en-US" altLang="zh-CN" sz="1200" dirty="0" smtClean="0">
              <a:latin typeface="Poppins" panose="00000500000000000000" pitchFamily="2" charset="0"/>
              <a:ea typeface="思源黑体 CN Regular" panose="020B0500000000000000" pitchFamily="34" charset="-122"/>
              <a:cs typeface="Poppins" panose="00000500000000000000" pitchFamily="2" charset="0"/>
            </a:endParaRP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lvl="1"/>
            <a:r>
              <a:rPr lang="en-US" altLang="zh-CN"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b="0"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rPr>
              <a:t>相关的研究已经获得10次诺贝尔奖，其中</a:t>
            </a:r>
            <a:r>
              <a:rPr lang="en-US" altLang="zh-CN" b="0"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rPr>
              <a:t>5</a:t>
            </a:r>
            <a:r>
              <a:rPr lang="zh-CN" altLang="en-US" b="0" dirty="0" smtClean="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rPr>
              <a:t>次是和</a:t>
            </a:r>
            <a:r>
              <a:rPr lang="en-US" altLang="zh-CN" b="0" dirty="0" smtClean="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rPr>
              <a:t>GPCR</a:t>
            </a:r>
            <a:r>
              <a:rPr lang="zh-CN" altLang="en-US" b="0"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rPr>
              <a:t>配体相关，比如</a:t>
            </a:r>
            <a:r>
              <a:rPr lang="zh-CN" altLang="en-US" b="0" dirty="0" smtClean="0">
                <a:sym typeface="+mn-ea"/>
              </a:rPr>
              <a:t>1988年的诺贝尔</a:t>
            </a:r>
            <a:r>
              <a:rPr lang="zh-CN" altLang="en-US" b="0" dirty="0">
                <a:sym typeface="+mn-ea"/>
              </a:rPr>
              <a:t>生理学或医学奖，授予</a:t>
            </a:r>
            <a:r>
              <a:rPr lang="zh-CN" altLang="en-US" dirty="0">
                <a:sym typeface="+mn-ea"/>
              </a:rPr>
              <a:t>β</a:t>
            </a:r>
            <a:r>
              <a:rPr lang="zh-CN" altLang="en-US" b="0" dirty="0">
                <a:sym typeface="+mn-ea"/>
              </a:rPr>
              <a:t>受体阻滞剂药物</a:t>
            </a:r>
            <a:r>
              <a:rPr lang="zh-CN" altLang="en-US" b="0" dirty="0"/>
              <a:t>—普萘洛尔，</a:t>
            </a:r>
            <a:r>
              <a:rPr lang="zh-CN" altLang="en-US" dirty="0">
                <a:sym typeface="+mn-ea"/>
              </a:rPr>
              <a:t>β受体阻滞剂药物的研发与优化被</a:t>
            </a:r>
            <a:r>
              <a:rPr lang="zh-CN" altLang="en-US" b="0" dirty="0" smtClean="0"/>
              <a:t>誉为是20世纪</a:t>
            </a:r>
            <a:r>
              <a:rPr lang="zh-CN" altLang="en-US" b="0" dirty="0"/>
              <a:t>药理学和药物治疗学上里程碑式的重大发现。另外</a:t>
            </a:r>
            <a:r>
              <a:rPr lang="en-US" altLang="zh-CN" b="0" dirty="0"/>
              <a:t>5</a:t>
            </a:r>
            <a:r>
              <a:rPr lang="zh-CN" altLang="en-US" b="0" dirty="0"/>
              <a:t>次</a:t>
            </a:r>
            <a:r>
              <a:rPr lang="zh-CN" altLang="en-US" b="0" dirty="0" smtClean="0"/>
              <a:t>是</a:t>
            </a:r>
            <a:r>
              <a:rPr lang="en-US" altLang="zh-CN" b="0" dirty="0" smtClean="0">
                <a:solidFill>
                  <a:schemeClr val="bg1"/>
                </a:solidFill>
                <a:latin typeface="Poppins" panose="00000500000000000000" pitchFamily="2" charset="0"/>
                <a:ea typeface="思源黑体 CN Medium" panose="020B0600000000000000" pitchFamily="34" charset="-122"/>
                <a:cs typeface="Poppins" panose="00000500000000000000" pitchFamily="2" charset="0"/>
                <a:sym typeface="+mn-ea"/>
              </a:rPr>
              <a:t>GPCR</a:t>
            </a:r>
            <a:r>
              <a:rPr lang="zh-CN" altLang="en-US" b="0" dirty="0">
                <a:solidFill>
                  <a:schemeClr val="bg1"/>
                </a:solidFill>
                <a:latin typeface="思源黑体 CN Medium" panose="020B0600000000000000" pitchFamily="34" charset="-122"/>
                <a:ea typeface="思源黑体 CN Medium" panose="020B0600000000000000" pitchFamily="34" charset="-122"/>
                <a:sym typeface="+mn-ea"/>
              </a:rPr>
              <a:t>本身的发现及其作用机制的</a:t>
            </a:r>
            <a:r>
              <a:rPr lang="zh-CN" altLang="en-US" b="0" dirty="0" smtClean="0">
                <a:solidFill>
                  <a:schemeClr val="bg1"/>
                </a:solidFill>
                <a:latin typeface="思源黑体 CN Medium" panose="020B0600000000000000" pitchFamily="34" charset="-122"/>
                <a:ea typeface="思源黑体 CN Medium" panose="020B0600000000000000" pitchFamily="34" charset="-122"/>
                <a:sym typeface="+mn-ea"/>
              </a:rPr>
              <a:t>揭示，</a:t>
            </a:r>
            <a:r>
              <a:rPr lang="zh-CN" altLang="en-US" b="0" dirty="0">
                <a:solidFill>
                  <a:schemeClr val="bg1"/>
                </a:solidFill>
                <a:latin typeface="思源黑体 CN Medium" panose="020B0600000000000000" pitchFamily="34" charset="-122"/>
                <a:ea typeface="思源黑体 CN Medium" panose="020B0600000000000000" pitchFamily="34" charset="-122"/>
                <a:sym typeface="+mn-ea"/>
              </a:rPr>
              <a:t>这里面有著名的细胞信号传导第二信使</a:t>
            </a:r>
            <a:r>
              <a:rPr lang="en-US" altLang="zh-CN" b="0" dirty="0">
                <a:solidFill>
                  <a:schemeClr val="bg1"/>
                </a:solidFill>
                <a:latin typeface="思源黑体 CN Medium" panose="020B0600000000000000" pitchFamily="34" charset="-122"/>
                <a:ea typeface="思源黑体 CN Medium" panose="020B0600000000000000" pitchFamily="34" charset="-122"/>
                <a:sym typeface="+mn-ea"/>
              </a:rPr>
              <a:t>cAMP</a:t>
            </a:r>
            <a:r>
              <a:rPr lang="zh-CN" altLang="en-US" b="0" dirty="0">
                <a:solidFill>
                  <a:schemeClr val="bg1"/>
                </a:solidFill>
                <a:latin typeface="思源黑体 CN Medium" panose="020B0600000000000000" pitchFamily="34" charset="-122"/>
                <a:ea typeface="思源黑体 CN Medium" panose="020B0600000000000000" pitchFamily="34" charset="-122"/>
                <a:sym typeface="+mn-ea"/>
              </a:rPr>
              <a:t>的发现，</a:t>
            </a:r>
            <a:r>
              <a:rPr lang="zh-CN" altLang="en-US" b="0" dirty="0">
                <a:solidFill>
                  <a:srgbClr val="008A70"/>
                </a:solidFill>
                <a:latin typeface="Poppins" panose="00000500000000000000" pitchFamily="2" charset="0"/>
                <a:ea typeface="思源黑体 CN Regular" panose="020B0500000000000000" pitchFamily="34" charset="-122"/>
                <a:cs typeface="Poppins" panose="00000500000000000000" pitchFamily="2" charset="0"/>
                <a:sym typeface="+mn-ea"/>
              </a:rPr>
              <a:t>Ｇ</a:t>
            </a:r>
            <a:r>
              <a:rPr lang="zh-CN" altLang="en-US" b="0" dirty="0">
                <a:solidFill>
                  <a:srgbClr val="008A70"/>
                </a:solidFill>
                <a:latin typeface="Poppins" panose="00000500000000000000" pitchFamily="2" charset="0"/>
                <a:ea typeface="思源黑体 CN Regular" panose="020B0500000000000000" pitchFamily="34" charset="-122"/>
                <a:sym typeface="+mn-ea"/>
              </a:rPr>
              <a:t>蛋白的发现，以及</a:t>
            </a:r>
            <a:r>
              <a:rPr lang="en-US" altLang="zh-CN" b="0" dirty="0">
                <a:solidFill>
                  <a:srgbClr val="008A70"/>
                </a:solidFill>
                <a:latin typeface="Poppins" panose="00000500000000000000" pitchFamily="2" charset="0"/>
                <a:ea typeface="思源黑体 CN Regular" panose="020B0500000000000000" pitchFamily="34" charset="-122"/>
                <a:sym typeface="+mn-ea"/>
              </a:rPr>
              <a:t>2012</a:t>
            </a:r>
            <a:r>
              <a:rPr lang="zh-CN" altLang="en-US" b="0" dirty="0">
                <a:solidFill>
                  <a:srgbClr val="008A70"/>
                </a:solidFill>
                <a:latin typeface="Poppins" panose="00000500000000000000" pitchFamily="2" charset="0"/>
                <a:ea typeface="思源黑体 CN Regular" panose="020B0500000000000000" pitchFamily="34" charset="-122"/>
                <a:sym typeface="+mn-ea"/>
              </a:rPr>
              <a:t>年的诺贝尔化学奖。</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latin typeface="Poppins" panose="00000500000000000000" pitchFamily="2" charset="0"/>
                <a:ea typeface="思源黑体 CN Regular" panose="020B0500000000000000" pitchFamily="34" charset="-122"/>
                <a:cs typeface="Poppins Medium" panose="00000600000000000000" charset="0"/>
                <a:sym typeface="+mn-ea"/>
              </a:rPr>
              <a:t>这里以</a:t>
            </a:r>
            <a:r>
              <a:rPr lang="en-US" altLang="zh-CN" dirty="0">
                <a:latin typeface="Poppins" panose="00000500000000000000" pitchFamily="2" charset="0"/>
                <a:ea typeface="思源黑体 CN Regular" panose="020B0500000000000000" pitchFamily="34" charset="-122"/>
                <a:cs typeface="Poppins Medium" panose="00000600000000000000" charset="0"/>
                <a:sym typeface="+mn-ea"/>
              </a:rPr>
              <a:t>2012</a:t>
            </a:r>
            <a:r>
              <a:rPr lang="zh-CN" altLang="en-US" dirty="0">
                <a:latin typeface="Poppins" panose="00000500000000000000" pitchFamily="2" charset="0"/>
                <a:ea typeface="思源黑体 CN Regular" panose="020B0500000000000000" pitchFamily="34" charset="-122"/>
                <a:cs typeface="Poppins Medium" panose="00000600000000000000" charset="0"/>
                <a:sym typeface="+mn-ea"/>
              </a:rPr>
              <a:t>年诺贝尔化学奖的工作为线索，简单介绍一下</a:t>
            </a:r>
            <a:r>
              <a:rPr lang="en-US" altLang="zh-CN" dirty="0">
                <a:latin typeface="Poppins" panose="00000500000000000000" pitchFamily="2" charset="0"/>
                <a:ea typeface="思源黑体 CN Regular" panose="020B0500000000000000" pitchFamily="34" charset="-122"/>
                <a:cs typeface="Poppins Medium" panose="00000600000000000000" charset="0"/>
                <a:sym typeface="+mn-ea"/>
              </a:rPr>
              <a:t>GPCR</a:t>
            </a:r>
            <a:r>
              <a:rPr lang="zh-CN" altLang="en-US" dirty="0">
                <a:latin typeface="Poppins" panose="00000500000000000000" pitchFamily="2" charset="0"/>
                <a:ea typeface="思源黑体 CN Regular" panose="020B0500000000000000" pitchFamily="34" charset="-122"/>
                <a:cs typeface="Poppins Medium" panose="00000600000000000000" charset="0"/>
                <a:sym typeface="+mn-ea"/>
              </a:rPr>
              <a:t>的发现史：</a:t>
            </a:r>
            <a:r>
              <a:rPr lang="en-US" altLang="zh-CN" dirty="0">
                <a:latin typeface="Poppins" panose="00000500000000000000" pitchFamily="2" charset="0"/>
                <a:ea typeface="思源黑体 CN Regular" panose="020B0500000000000000" pitchFamily="34" charset="-122"/>
                <a:cs typeface="Poppins Medium" panose="00000600000000000000" charset="0"/>
                <a:sym typeface="+mn-ea"/>
              </a:rPr>
              <a:t>1905</a:t>
            </a:r>
            <a:r>
              <a:rPr lang="zh-CN" altLang="en-US" dirty="0">
                <a:latin typeface="Poppins" panose="00000500000000000000" pitchFamily="2" charset="0"/>
                <a:ea typeface="思源黑体 CN Regular" panose="020B0500000000000000" pitchFamily="34" charset="-122"/>
                <a:cs typeface="Poppins Medium" panose="00000600000000000000" charset="0"/>
                <a:sym typeface="+mn-ea"/>
              </a:rPr>
              <a:t>年，细胞膜受体概念正式提出，然而受体本身是什么物质，很长一段时间内，依然是一团疑云，充满争论。六十年代发现cAMP在激素响应中的重要作用，很多人认为腺苷酸环化酶就是受体</a:t>
            </a:r>
            <a:r>
              <a:rPr lang="zh-CN" altLang="en-US" dirty="0">
                <a:latin typeface="Poppins" panose="00000500000000000000" pitchFamily="2" charset="0"/>
                <a:ea typeface="思源黑体 CN Regular" panose="020B0500000000000000" pitchFamily="34" charset="-122"/>
                <a:cs typeface="思源黑体 CN Normal" panose="020B0400000000000000" charset="-122"/>
                <a:sym typeface="+mn-ea"/>
              </a:rPr>
              <a:t>。上世纪</a:t>
            </a:r>
            <a:r>
              <a:rPr lang="en-US" altLang="zh-CN" dirty="0">
                <a:latin typeface="Poppins" panose="00000500000000000000" pitchFamily="2" charset="0"/>
                <a:ea typeface="思源黑体 CN Regular" panose="020B0500000000000000" pitchFamily="34" charset="-122"/>
                <a:cs typeface="思源黑体 CN Normal" panose="020B0400000000000000" charset="-122"/>
                <a:sym typeface="+mn-ea"/>
              </a:rPr>
              <a:t>50-80</a:t>
            </a:r>
            <a:r>
              <a:rPr lang="zh-CN" altLang="en-US" dirty="0">
                <a:latin typeface="Poppins" panose="00000500000000000000" pitchFamily="2" charset="0"/>
                <a:ea typeface="思源黑体 CN Regular" panose="020B0500000000000000" pitchFamily="34" charset="-122"/>
                <a:cs typeface="思源黑体 CN Normal" panose="020B0400000000000000" charset="-122"/>
                <a:sym typeface="+mn-ea"/>
              </a:rPr>
              <a:t>年代，陆续发现</a:t>
            </a:r>
            <a:r>
              <a:rPr lang="en-US" altLang="zh-CN"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G</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蛋白调节很多递质和激素的受体，包括视紫蛋白。</a:t>
            </a:r>
            <a:r>
              <a:rPr lang="en-US" altLang="zh-CN" dirty="0">
                <a:uFillTx/>
                <a:latin typeface="Poppins" panose="00000500000000000000" pitchFamily="2" charset="0"/>
                <a:ea typeface="思源黑体 CN Regular" panose="020B0500000000000000" pitchFamily="34" charset="-122"/>
                <a:cs typeface="思源黑体 CN Normal" panose="020B0400000000000000" charset="-122"/>
                <a:sym typeface="+mn-ea"/>
              </a:rPr>
              <a:t>1968-1971</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年，</a:t>
            </a:r>
            <a:r>
              <a:rPr lang="zh-CN" altLang="en-US" dirty="0">
                <a:latin typeface="Poppins" panose="00000500000000000000" pitchFamily="2" charset="0"/>
                <a:ea typeface="思源黑体 CN Regular" panose="020B0500000000000000" pitchFamily="34" charset="-122"/>
                <a:cs typeface="Poppins Medium" panose="00000600000000000000" charset="0"/>
                <a:sym typeface="+mn-ea"/>
              </a:rPr>
              <a:t>莱夫科维茨采用放射性标记的方法标记了肾上腺素，</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证明膜受体是独立于</a:t>
            </a:r>
            <a:r>
              <a:rPr lang="zh-CN" altLang="en-US" dirty="0" smtClean="0">
                <a:latin typeface="Poppins" panose="00000500000000000000" pitchFamily="2" charset="0"/>
                <a:ea typeface="思源黑体 CN Regular" panose="020B0500000000000000" pitchFamily="34" charset="-122"/>
                <a:cs typeface="思源黑体 CN Normal" panose="020B0400000000000000" charset="-122"/>
                <a:sym typeface="+mn-ea"/>
              </a:rPr>
              <a:t>腺苷酸环化酶</a:t>
            </a:r>
            <a:r>
              <a:rPr lang="zh-CN" altLang="en-US" dirty="0" smtClean="0">
                <a:uFillTx/>
                <a:latin typeface="Poppins" panose="00000500000000000000" pitchFamily="2" charset="0"/>
                <a:ea typeface="思源黑体 CN Regular" panose="020B0500000000000000" pitchFamily="34" charset="-122"/>
                <a:cs typeface="思源黑体 CN Normal" panose="020B0400000000000000" charset="-122"/>
                <a:sym typeface="+mn-ea"/>
              </a:rPr>
              <a:t>存在</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a:t>
            </a:r>
            <a:r>
              <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1972-1983</a:t>
            </a:r>
            <a:r>
              <a:rPr lang="zh-CN" altLang="en-US"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年，</a:t>
            </a:r>
            <a:r>
              <a:rPr lang="zh-CN" altLang="en-US" dirty="0">
                <a:latin typeface="Poppins" panose="00000500000000000000" pitchFamily="2" charset="0"/>
                <a:ea typeface="思源黑体 CN Regular" panose="020B0500000000000000" pitchFamily="34" charset="-122"/>
                <a:cs typeface="Poppins" panose="00000500000000000000" pitchFamily="2" charset="0"/>
                <a:sym typeface="+mn-ea"/>
              </a:rPr>
              <a:t>莱夫科维茨</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团队分离纯化到</a:t>
            </a:r>
            <a:r>
              <a:rPr lang="en-US" altLang="zh-CN"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β2AR</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受体，放回细胞仍有受体活性。</a:t>
            </a:r>
            <a:r>
              <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1983</a:t>
            </a:r>
            <a:r>
              <a:rPr lang="zh-CN" altLang="en-US"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年，</a:t>
            </a:r>
            <a:r>
              <a:rPr lang="zh-CN" altLang="en-US" dirty="0">
                <a:uFillTx/>
                <a:latin typeface="Poppins" panose="00000500000000000000" pitchFamily="2" charset="0"/>
                <a:ea typeface="思源黑体 CN Regular" panose="020B0500000000000000" pitchFamily="34" charset="-122"/>
                <a:cs typeface="楷体" panose="02010609060101010101" charset="-122"/>
                <a:sym typeface="+mn-ea"/>
              </a:rPr>
              <a:t>科学家报道牛视紫蛋白的全部氨基酸序列，并完成二级结构预测（</a:t>
            </a:r>
            <a:r>
              <a:rPr lang="en-US" altLang="zh-CN" dirty="0">
                <a:uFillTx/>
                <a:latin typeface="Poppins" panose="00000500000000000000" pitchFamily="2" charset="0"/>
                <a:ea typeface="思源黑体 CN Regular" panose="020B0500000000000000" pitchFamily="34" charset="-122"/>
                <a:cs typeface="楷体" panose="02010609060101010101" charset="-122"/>
                <a:sym typeface="+mn-ea"/>
              </a:rPr>
              <a:t>7</a:t>
            </a:r>
            <a:r>
              <a:rPr lang="zh-CN" altLang="en-US" dirty="0">
                <a:uFillTx/>
                <a:latin typeface="Poppins" panose="00000500000000000000" pitchFamily="2" charset="0"/>
                <a:ea typeface="思源黑体 CN Regular" panose="020B0500000000000000" pitchFamily="34" charset="-122"/>
                <a:cs typeface="楷体" panose="02010609060101010101" charset="-122"/>
                <a:sym typeface="+mn-ea"/>
              </a:rPr>
              <a:t>次跨膜）。</a:t>
            </a:r>
            <a:r>
              <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1986-1987</a:t>
            </a:r>
            <a:r>
              <a:rPr lang="zh-CN" altLang="en-US"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年，</a:t>
            </a:r>
            <a:r>
              <a:rPr lang="zh-CN" altLang="en-US" dirty="0">
                <a:latin typeface="Poppins" panose="00000500000000000000" pitchFamily="2" charset="0"/>
                <a:ea typeface="思源黑体 CN Regular" panose="020B0500000000000000" pitchFamily="34" charset="-122"/>
                <a:cs typeface="Poppins Medium" panose="00000600000000000000" charset="0"/>
                <a:sym typeface="+mn-ea"/>
              </a:rPr>
              <a:t>莱夫科维茨</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团队成功克隆</a:t>
            </a:r>
            <a:r>
              <a:rPr lang="zh-CN" altLang="en-US" dirty="0">
                <a:uFillTx/>
                <a:latin typeface="Poppins" panose="00000500000000000000" pitchFamily="2" charset="0"/>
                <a:ea typeface="思源黑体 CN Regular" panose="020B0500000000000000" pitchFamily="34" charset="-122"/>
                <a:cs typeface="Poppins" panose="00000500000000000000" pitchFamily="2" charset="0"/>
                <a:sym typeface="+mn-ea"/>
              </a:rPr>
              <a:t>β2AR</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基因并完成测序分析，发现与视紫蛋白结构相类似，</a:t>
            </a:r>
            <a:r>
              <a:rPr lang="zh-CN" altLang="en-US"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提出</a:t>
            </a:r>
            <a:r>
              <a:rPr lang="en-US" altLang="zh-CN" b="0" dirty="0">
                <a:solidFill>
                  <a:srgbClr val="008A70"/>
                </a:solidFill>
                <a:latin typeface="Poppins" panose="00000500000000000000" pitchFamily="2" charset="0"/>
                <a:ea typeface="思源黑体 CN Regular" panose="020B0500000000000000" pitchFamily="34" charset="-122"/>
                <a:sym typeface="+mn-ea"/>
              </a:rPr>
              <a:t>GPCR</a:t>
            </a:r>
            <a:r>
              <a:rPr lang="zh-CN" altLang="en-US" b="0" dirty="0">
                <a:uFillTx/>
                <a:latin typeface="Poppins" panose="00000500000000000000" pitchFamily="2" charset="0"/>
                <a:ea typeface="思源黑体 CN Regular" panose="020B0500000000000000" pitchFamily="34" charset="-122"/>
                <a:cs typeface="思源黑体 CN Normal" panose="020B0400000000000000" charset="-122"/>
                <a:sym typeface="+mn-ea"/>
              </a:rPr>
              <a:t>家族</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蛋白概念。在研究</a:t>
            </a:r>
            <a:r>
              <a:rPr lang="en-US" altLang="zh-CN" dirty="0">
                <a:uFillTx/>
                <a:latin typeface="Poppins" panose="00000500000000000000" pitchFamily="2" charset="0"/>
                <a:ea typeface="思源黑体 CN Regular" panose="020B0500000000000000" pitchFamily="34" charset="-122"/>
                <a:cs typeface="思源黑体 CN Normal" panose="020B0400000000000000" charset="-122"/>
                <a:sym typeface="+mn-ea"/>
              </a:rPr>
              <a:t>GPCR</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的过程中，</a:t>
            </a:r>
            <a:r>
              <a:rPr lang="zh-CN" altLang="en-US" dirty="0">
                <a:latin typeface="Poppins" panose="00000500000000000000" pitchFamily="2" charset="0"/>
                <a:ea typeface="思源黑体 CN Regular" panose="020B0500000000000000" pitchFamily="34" charset="-122"/>
                <a:cs typeface="Poppins Medium" panose="00000600000000000000" charset="0"/>
                <a:sym typeface="+mn-ea"/>
              </a:rPr>
              <a:t>莱夫科维茨</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提出配体-受体-效应器相互作用的三级复合物模型，阐明磷酸化、</a:t>
            </a:r>
            <a:r>
              <a:rPr lang="zh-CN" altLang="zh-CN" dirty="0">
                <a:sym typeface="+mn-ea"/>
              </a:rPr>
              <a:t> </a:t>
            </a:r>
            <a:r>
              <a:rPr lang="zh-CN" altLang="zh-CN" dirty="0">
                <a:latin typeface="Poppins" panose="00000500000000000000" pitchFamily="2" charset="0"/>
                <a:ea typeface="思源黑体 CN Regular" panose="020B0500000000000000" pitchFamily="34" charset="-122"/>
                <a:sym typeface="+mn-ea"/>
              </a:rPr>
              <a:t>G蛋白偶联受体激酶</a:t>
            </a:r>
            <a:r>
              <a:rPr lang="en-US" altLang="zh-CN"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GRK</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和</a:t>
            </a:r>
            <a:r>
              <a:rPr lang="zh-CN" altLang="en-US" dirty="0">
                <a:latin typeface="Poppins" panose="00000500000000000000" pitchFamily="2" charset="0"/>
                <a:ea typeface="思源黑体 CN Regular" panose="020B0500000000000000" pitchFamily="34" charset="-122"/>
                <a:sym typeface="+mn-ea"/>
              </a:rPr>
              <a:t>抑制蛋白</a:t>
            </a:r>
            <a:r>
              <a:rPr lang="en-US" altLang="zh-CN"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Arrestin</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介导的受体脱敏的机制，后来也发现非</a:t>
            </a:r>
            <a:r>
              <a:rPr lang="en-US" altLang="zh-CN"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G</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蛋白依赖的</a:t>
            </a:r>
            <a:r>
              <a:rPr lang="en-US" altLang="zh-CN"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Arrestin</a:t>
            </a:r>
            <a:r>
              <a:rPr lang="zh-CN" altLang="en-US" dirty="0">
                <a:uFillTx/>
                <a:latin typeface="Poppins" panose="00000500000000000000" pitchFamily="2" charset="0"/>
                <a:ea typeface="思源黑体 CN Regular" panose="020B0500000000000000" pitchFamily="34" charset="-122"/>
                <a:cs typeface="思源黑体 CN Normal" panose="020B0400000000000000" charset="-122"/>
                <a:sym typeface="+mn-ea"/>
              </a:rPr>
              <a:t>介导的信号途径。</a:t>
            </a:r>
            <a:endParaRPr lang="zh-CN" altLang="en-US"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endParaRPr>
          </a:p>
          <a:p>
            <a:r>
              <a:rPr lang="en-US" altLang="zh-CN"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Kobilka</a:t>
            </a:r>
            <a:r>
              <a:rPr lang="zh-CN" altLang="en-US" sz="12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rPr>
              <a:t>实验室于</a:t>
            </a:r>
            <a:r>
              <a:rPr lang="en-US" altLang="zh-CN" sz="120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2007</a:t>
            </a:r>
            <a:r>
              <a:rPr lang="zh-CN" altLang="en-US" sz="12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rPr>
              <a:t>年</a:t>
            </a:r>
            <a:r>
              <a:rPr lang="zh-CN" altLang="en-US" sz="12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解析了</a:t>
            </a:r>
            <a:r>
              <a:rPr lang="en-US" altLang="zh-CN" sz="120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β2AR</a:t>
            </a:r>
            <a:r>
              <a:rPr lang="zh-CN" altLang="en-US" sz="12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结构；</a:t>
            </a:r>
            <a:r>
              <a:rPr lang="en-US" altLang="zh-CN" sz="120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2011</a:t>
            </a:r>
            <a:r>
              <a:rPr lang="zh-CN" altLang="en-US" sz="12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rPr>
              <a:t>年解析了</a:t>
            </a:r>
            <a:r>
              <a:rPr lang="en-US" altLang="zh-CN" sz="120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β2AR</a:t>
            </a:r>
            <a:r>
              <a:rPr lang="zh-CN" altLang="en-US" sz="12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rPr>
              <a:t>与</a:t>
            </a:r>
            <a:r>
              <a:rPr lang="en-US" altLang="zh-CN" sz="120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G</a:t>
            </a:r>
            <a:r>
              <a:rPr lang="zh-CN" altLang="en-US" sz="12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rPr>
              <a:t>蛋白三聚体复合物的晶体结构，第一次在原子分辨率层面阐明了</a:t>
            </a:r>
            <a:r>
              <a:rPr lang="en-US" altLang="zh-CN" sz="120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GPCR</a:t>
            </a:r>
            <a:r>
              <a:rPr lang="zh-CN" altLang="en-US" sz="12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rPr>
              <a:t>参与信号转导的机制。</a:t>
            </a:r>
            <a:endParaRPr lang="zh-CN" altLang="en-US" dirty="0">
              <a:latin typeface="Poppins" panose="00000500000000000000" pitchFamily="2" charset="0"/>
              <a:ea typeface="思源黑体 CN Regular" panose="020B0500000000000000" pitchFamily="34" charset="-122"/>
              <a:cs typeface="Poppins Medium" panose="00000600000000000000" charset="0"/>
              <a:sym typeface="+mn-ea"/>
            </a:endParaRPr>
          </a:p>
          <a:p>
            <a:r>
              <a:rPr lang="zh-CN" altLang="en-US" dirty="0">
                <a:latin typeface="Poppins" panose="00000500000000000000" pitchFamily="2" charset="0"/>
                <a:ea typeface="思源黑体 CN Regular" panose="020B0500000000000000" pitchFamily="34" charset="-122"/>
                <a:cs typeface="Poppins Medium" panose="00000600000000000000" charset="0"/>
                <a:sym typeface="+mn-ea"/>
              </a:rPr>
              <a:t>莱夫科维</a:t>
            </a:r>
            <a:r>
              <a:rPr lang="zh-CN" altLang="en-US" dirty="0">
                <a:latin typeface="Poppins" panose="00000500000000000000" pitchFamily="2" charset="0"/>
                <a:ea typeface="思源黑体 CN Regular" panose="020B0500000000000000" pitchFamily="34" charset="-122"/>
                <a:cs typeface="Poppins" panose="00000500000000000000" pitchFamily="2" charset="0"/>
                <a:sym typeface="+mn-ea"/>
              </a:rPr>
              <a:t>茨</a:t>
            </a:r>
            <a:r>
              <a:rPr lang="zh-CN" altLang="en-US" dirty="0"/>
              <a:t>Lefkowitz和Kobilka的工作从根本上改变了人类对GPCR受体和跨膜信号传递的认识，对现代药物设计的方式有重要影响。</a:t>
            </a: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a:lnSpc>
                <a:spcPct val="120000"/>
              </a:lnSpc>
            </a:pPr>
            <a:r>
              <a:rPr lang="zh-CN" altLang="en-US" dirty="0">
                <a:solidFill>
                  <a:schemeClr val="tx1"/>
                </a:solidFill>
                <a:uFillTx/>
                <a:latin typeface="Poppins" panose="00000500000000000000" pitchFamily="2" charset="0"/>
                <a:ea typeface="思源黑体 CN Regular" panose="020B0500000000000000" pitchFamily="34" charset="-122"/>
                <a:sym typeface="+mn-ea"/>
              </a:rPr>
              <a:t>人类</a:t>
            </a:r>
            <a:r>
              <a:rPr lang="en-US" altLang="zh-CN" dirty="0">
                <a:solidFill>
                  <a:schemeClr val="tx1"/>
                </a:solidFill>
                <a:uFillTx/>
                <a:latin typeface="Poppins" panose="00000500000000000000" pitchFamily="2" charset="0"/>
                <a:ea typeface="思源黑体 CN Regular" panose="020B0500000000000000" pitchFamily="34" charset="-122"/>
                <a:sym typeface="+mn-ea"/>
              </a:rPr>
              <a:t>GPCR</a:t>
            </a:r>
            <a:r>
              <a:rPr lang="zh-CN" altLang="en-US" dirty="0">
                <a:solidFill>
                  <a:schemeClr val="tx1"/>
                </a:solidFill>
                <a:uFillTx/>
                <a:latin typeface="Poppins" panose="00000500000000000000" pitchFamily="2" charset="0"/>
                <a:ea typeface="思源黑体 CN Regular" panose="020B0500000000000000" pitchFamily="34" charset="-122"/>
                <a:sym typeface="+mn-ea"/>
              </a:rPr>
              <a:t>包括五个主要家族，即：视紫红质受体</a:t>
            </a:r>
            <a:r>
              <a:rPr lang="en-US" altLang="zh-CN" dirty="0">
                <a:solidFill>
                  <a:schemeClr val="tx1"/>
                </a:solidFill>
                <a:uFillTx/>
                <a:latin typeface="Poppins" panose="00000500000000000000" pitchFamily="2" charset="0"/>
                <a:ea typeface="思源黑体 CN Regular" panose="020B0500000000000000" pitchFamily="34" charset="-122"/>
                <a:sym typeface="+mn-ea"/>
              </a:rPr>
              <a:t>(A</a:t>
            </a:r>
            <a:r>
              <a:rPr lang="zh-CN" altLang="en-US" dirty="0">
                <a:solidFill>
                  <a:schemeClr val="tx1"/>
                </a:solidFill>
                <a:uFillTx/>
                <a:latin typeface="Poppins" panose="00000500000000000000" pitchFamily="2" charset="0"/>
                <a:ea typeface="思源黑体 CN Regular" panose="020B0500000000000000" pitchFamily="34" charset="-122"/>
                <a:sym typeface="+mn-ea"/>
              </a:rPr>
              <a:t>类</a:t>
            </a:r>
            <a:r>
              <a:rPr lang="en-US" altLang="zh-CN" dirty="0">
                <a:solidFill>
                  <a:schemeClr val="tx1"/>
                </a:solidFill>
                <a:uFillTx/>
                <a:latin typeface="Poppins" panose="00000500000000000000" pitchFamily="2" charset="0"/>
                <a:ea typeface="思源黑体 CN Regular" panose="020B0500000000000000" pitchFamily="34" charset="-122"/>
                <a:sym typeface="+mn-ea"/>
              </a:rPr>
              <a:t>)</a:t>
            </a:r>
            <a:r>
              <a:rPr lang="zh-CN" altLang="en-US" dirty="0">
                <a:solidFill>
                  <a:schemeClr val="tx1"/>
                </a:solidFill>
                <a:uFillTx/>
                <a:latin typeface="Poppins" panose="00000500000000000000" pitchFamily="2" charset="0"/>
                <a:ea typeface="思源黑体 CN Regular" panose="020B0500000000000000" pitchFamily="34" charset="-122"/>
                <a:sym typeface="+mn-ea"/>
              </a:rPr>
              <a:t>、</a:t>
            </a:r>
            <a:r>
              <a:rPr lang="zh-CN" altLang="en-US" dirty="0">
                <a:uFillTx/>
                <a:latin typeface="Poppins" panose="00000500000000000000" pitchFamily="2" charset="0"/>
                <a:ea typeface="思源黑体 CN Regular" panose="020B0500000000000000" pitchFamily="34" charset="-122"/>
                <a:sym typeface="+mn-ea"/>
              </a:rPr>
              <a:t>分泌素受体</a:t>
            </a:r>
            <a:r>
              <a:rPr lang="en-US" altLang="zh-CN" dirty="0">
                <a:uFillTx/>
                <a:latin typeface="Poppins" panose="00000500000000000000" pitchFamily="2" charset="0"/>
                <a:ea typeface="思源黑体 CN Regular" panose="020B0500000000000000" pitchFamily="34" charset="-122"/>
                <a:sym typeface="+mn-ea"/>
              </a:rPr>
              <a:t>(B1</a:t>
            </a:r>
            <a:r>
              <a:rPr lang="zh-CN" altLang="en-US" dirty="0">
                <a:uFillTx/>
                <a:latin typeface="Poppins" panose="00000500000000000000" pitchFamily="2" charset="0"/>
                <a:ea typeface="思源黑体 CN Regular" panose="020B0500000000000000" pitchFamily="34" charset="-122"/>
                <a:sym typeface="+mn-ea"/>
              </a:rPr>
              <a:t>类</a:t>
            </a:r>
            <a:r>
              <a:rPr lang="en-US" altLang="zh-CN" dirty="0">
                <a:uFillTx/>
                <a:latin typeface="Poppins" panose="00000500000000000000" pitchFamily="2" charset="0"/>
                <a:ea typeface="思源黑体 CN Regular" panose="020B0500000000000000" pitchFamily="34" charset="-122"/>
                <a:sym typeface="+mn-ea"/>
              </a:rPr>
              <a:t>)</a:t>
            </a:r>
            <a:r>
              <a:rPr lang="zh-CN" altLang="en-US" dirty="0">
                <a:uFillTx/>
                <a:latin typeface="Poppins" panose="00000500000000000000" pitchFamily="2" charset="0"/>
                <a:ea typeface="思源黑体 CN Regular" panose="020B0500000000000000" pitchFamily="34" charset="-122"/>
                <a:sym typeface="+mn-ea"/>
              </a:rPr>
              <a:t>、粘附受体</a:t>
            </a:r>
            <a:r>
              <a:rPr lang="en-US" altLang="zh-CN" dirty="0">
                <a:uFillTx/>
                <a:latin typeface="Poppins" panose="00000500000000000000" pitchFamily="2" charset="0"/>
                <a:ea typeface="思源黑体 CN Regular" panose="020B0500000000000000" pitchFamily="34" charset="-122"/>
                <a:sym typeface="+mn-ea"/>
              </a:rPr>
              <a:t>(B2</a:t>
            </a:r>
            <a:r>
              <a:rPr lang="zh-CN" altLang="en-US" dirty="0">
                <a:uFillTx/>
                <a:latin typeface="Poppins" panose="00000500000000000000" pitchFamily="2" charset="0"/>
                <a:ea typeface="思源黑体 CN Regular" panose="020B0500000000000000" pitchFamily="34" charset="-122"/>
                <a:sym typeface="+mn-ea"/>
              </a:rPr>
              <a:t>类</a:t>
            </a:r>
            <a:r>
              <a:rPr lang="en-US" altLang="zh-CN" dirty="0">
                <a:uFillTx/>
                <a:latin typeface="Poppins" panose="00000500000000000000" pitchFamily="2" charset="0"/>
                <a:ea typeface="思源黑体 CN Regular" panose="020B0500000000000000" pitchFamily="34" charset="-122"/>
                <a:sym typeface="+mn-ea"/>
              </a:rPr>
              <a:t>)</a:t>
            </a:r>
            <a:r>
              <a:rPr lang="zh-CN" altLang="en-US" dirty="0">
                <a:uFillTx/>
                <a:latin typeface="Poppins" panose="00000500000000000000" pitchFamily="2" charset="0"/>
                <a:ea typeface="思源黑体 CN Regular" panose="020B0500000000000000" pitchFamily="34" charset="-122"/>
                <a:sym typeface="+mn-ea"/>
              </a:rPr>
              <a:t>、谷氨酸盐受体</a:t>
            </a:r>
            <a:r>
              <a:rPr lang="en-US" altLang="zh-CN" dirty="0">
                <a:uFillTx/>
                <a:latin typeface="Poppins" panose="00000500000000000000" pitchFamily="2" charset="0"/>
                <a:ea typeface="思源黑体 CN Regular" panose="020B0500000000000000" pitchFamily="34" charset="-122"/>
                <a:sym typeface="+mn-ea"/>
              </a:rPr>
              <a:t>(C</a:t>
            </a:r>
            <a:r>
              <a:rPr lang="zh-CN" altLang="en-US" dirty="0">
                <a:uFillTx/>
                <a:latin typeface="Poppins" panose="00000500000000000000" pitchFamily="2" charset="0"/>
                <a:ea typeface="思源黑体 CN Regular" panose="020B0500000000000000" pitchFamily="34" charset="-122"/>
                <a:sym typeface="+mn-ea"/>
              </a:rPr>
              <a:t>类</a:t>
            </a:r>
            <a:r>
              <a:rPr lang="en-US" altLang="zh-CN" dirty="0">
                <a:uFillTx/>
                <a:latin typeface="Poppins" panose="00000500000000000000" pitchFamily="2" charset="0"/>
                <a:ea typeface="思源黑体 CN Regular" panose="020B0500000000000000" pitchFamily="34" charset="-122"/>
                <a:sym typeface="+mn-ea"/>
              </a:rPr>
              <a:t>)</a:t>
            </a:r>
            <a:r>
              <a:rPr lang="zh-CN" altLang="en-US" dirty="0">
                <a:uFillTx/>
                <a:latin typeface="Poppins" panose="00000500000000000000" pitchFamily="2" charset="0"/>
                <a:ea typeface="思源黑体 CN Regular" panose="020B0500000000000000" pitchFamily="34" charset="-122"/>
                <a:sym typeface="+mn-ea"/>
              </a:rPr>
              <a:t>、</a:t>
            </a:r>
            <a:r>
              <a:rPr lang="zh-CN" altLang="en-US" dirty="0">
                <a:solidFill>
                  <a:schemeClr val="tx1"/>
                </a:solidFill>
                <a:uFillTx/>
                <a:latin typeface="Poppins" panose="00000500000000000000" pitchFamily="2" charset="0"/>
                <a:ea typeface="思源黑体 CN Regular" panose="020B0500000000000000" pitchFamily="34" charset="-122"/>
                <a:sym typeface="+mn-ea"/>
              </a:rPr>
              <a:t>卷曲</a:t>
            </a:r>
            <a:r>
              <a:rPr lang="en-US" altLang="zh-CN" dirty="0">
                <a:solidFill>
                  <a:schemeClr val="tx1"/>
                </a:solidFill>
                <a:uFillTx/>
                <a:latin typeface="Poppins" panose="00000500000000000000" pitchFamily="2" charset="0"/>
                <a:ea typeface="思源黑体 CN Regular" panose="020B0500000000000000" pitchFamily="34" charset="-122"/>
                <a:sym typeface="+mn-ea"/>
              </a:rPr>
              <a:t>/</a:t>
            </a:r>
            <a:r>
              <a:rPr lang="zh-CN" altLang="en-US" dirty="0">
                <a:solidFill>
                  <a:schemeClr val="tx1"/>
                </a:solidFill>
                <a:uFillTx/>
                <a:latin typeface="Poppins" panose="00000500000000000000" pitchFamily="2" charset="0"/>
                <a:ea typeface="思源黑体 CN Regular" panose="020B0500000000000000" pitchFamily="34" charset="-122"/>
                <a:sym typeface="+mn-ea"/>
              </a:rPr>
              <a:t>味觉受体</a:t>
            </a:r>
            <a:r>
              <a:rPr lang="en-US" altLang="zh-CN" dirty="0">
                <a:uFillTx/>
                <a:latin typeface="Poppins" panose="00000500000000000000" pitchFamily="2" charset="0"/>
                <a:ea typeface="思源黑体 CN Regular" panose="020B0500000000000000" pitchFamily="34" charset="-122"/>
                <a:sym typeface="+mn-ea"/>
              </a:rPr>
              <a:t>(F</a:t>
            </a:r>
            <a:r>
              <a:rPr lang="zh-CN" altLang="en-US" dirty="0">
                <a:uFillTx/>
                <a:latin typeface="Poppins" panose="00000500000000000000" pitchFamily="2" charset="0"/>
                <a:ea typeface="思源黑体 CN Regular" panose="020B0500000000000000" pitchFamily="34" charset="-122"/>
                <a:sym typeface="+mn-ea"/>
              </a:rPr>
              <a:t>类</a:t>
            </a:r>
            <a:r>
              <a:rPr lang="en-US" altLang="zh-CN" dirty="0">
                <a:uFillTx/>
                <a:latin typeface="Poppins" panose="00000500000000000000" pitchFamily="2" charset="0"/>
                <a:ea typeface="思源黑体 CN Regular" panose="020B0500000000000000" pitchFamily="34" charset="-122"/>
                <a:sym typeface="+mn-ea"/>
              </a:rPr>
              <a:t>)</a:t>
            </a:r>
            <a:r>
              <a:rPr lang="zh-CN" altLang="en-US" dirty="0">
                <a:uFillTx/>
                <a:latin typeface="Poppins" panose="00000500000000000000" pitchFamily="2" charset="0"/>
                <a:ea typeface="思源黑体 CN Regular" panose="020B0500000000000000" pitchFamily="34" charset="-122"/>
                <a:sym typeface="+mn-ea"/>
              </a:rPr>
              <a:t>。</a:t>
            </a:r>
            <a:endParaRPr lang="en-US" altLang="zh-CN" dirty="0">
              <a:solidFill>
                <a:schemeClr val="tx1"/>
              </a:solidFill>
              <a:uFillTx/>
              <a:latin typeface="Poppins" panose="00000500000000000000" pitchFamily="2" charset="0"/>
              <a:ea typeface="思源黑体 CN Regular" panose="020B0500000000000000" pitchFamily="34" charset="-122"/>
              <a:sym typeface="+mn-ea"/>
            </a:endParaRPr>
          </a:p>
          <a:p>
            <a:r>
              <a:rPr dirty="0" err="1">
                <a:sym typeface="+mn-ea"/>
              </a:rPr>
              <a:t>GPCR蛋白确切</a:t>
            </a:r>
            <a:r>
              <a:rPr lang="zh-CN" altLang="en-US" dirty="0">
                <a:sym typeface="+mn-ea"/>
              </a:rPr>
              <a:t>数目</a:t>
            </a:r>
            <a:r>
              <a:rPr dirty="0" err="1">
                <a:sym typeface="+mn-ea"/>
              </a:rPr>
              <a:t>还未知，但根据基因组序列分析预测，人类基因组至少有</a:t>
            </a:r>
            <a:r>
              <a:rPr dirty="0">
                <a:sym typeface="+mn-ea"/>
              </a:rPr>
              <a:t> 831个</a:t>
            </a:r>
            <a:r>
              <a:rPr lang="en-US" dirty="0">
                <a:sym typeface="+mn-ea"/>
              </a:rPr>
              <a:t>GPCR</a:t>
            </a:r>
            <a:r>
              <a:rPr lang="zh-CN" altLang="en-US" dirty="0">
                <a:sym typeface="+mn-ea"/>
              </a:rPr>
              <a:t>基因</a:t>
            </a:r>
            <a:r>
              <a:rPr dirty="0">
                <a:sym typeface="+mn-ea"/>
              </a:rPr>
              <a:t>，</a:t>
            </a:r>
            <a:r>
              <a:rPr dirty="0" smtClean="0">
                <a:sym typeface="+mn-ea"/>
              </a:rPr>
              <a:t>约</a:t>
            </a:r>
            <a:r>
              <a:rPr lang="zh-CN" altLang="en-US" dirty="0" smtClean="0">
                <a:sym typeface="+mn-ea"/>
              </a:rPr>
              <a:t>占</a:t>
            </a:r>
            <a:r>
              <a:rPr dirty="0" smtClean="0">
                <a:sym typeface="+mn-ea"/>
              </a:rPr>
              <a:t>整个蛋白质编码基因组的</a:t>
            </a:r>
            <a:r>
              <a:rPr dirty="0">
                <a:sym typeface="+mn-ea"/>
              </a:rPr>
              <a:t>4%。</a:t>
            </a:r>
          </a:p>
          <a:p>
            <a:r>
              <a:rPr dirty="0" err="1">
                <a:sym typeface="+mn-ea"/>
              </a:rPr>
              <a:t>尽管</a:t>
            </a:r>
            <a:r>
              <a:rPr lang="zh-CN" altLang="en-US" dirty="0">
                <a:sym typeface="+mn-ea"/>
              </a:rPr>
              <a:t>各家族</a:t>
            </a:r>
            <a:r>
              <a:rPr dirty="0">
                <a:sym typeface="+mn-ea"/>
              </a:rPr>
              <a:t>之间缺乏序列同源性，但所有GPCR都具有共同的结构和信号转导机制。迄今为止最大的一类是A类，占GPCR基因的近85%。在 A </a:t>
            </a:r>
            <a:r>
              <a:rPr dirty="0" err="1">
                <a:sym typeface="+mn-ea"/>
              </a:rPr>
              <a:t>类GPCR中，预计其中一半以上成员编码嗅觉受体</a:t>
            </a:r>
            <a:r>
              <a:rPr dirty="0">
                <a:sym typeface="+mn-ea"/>
              </a:rPr>
              <a:t>。</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a:solidFill>
                  <a:schemeClr val="tx1"/>
                </a:solidFill>
                <a:latin typeface="+mn-lt"/>
                <a:ea typeface="+mn-ea"/>
                <a:cs typeface="+mn-cs"/>
              </a:rPr>
              <a:t>GPCR</a:t>
            </a:r>
            <a:r>
              <a:rPr lang="zh-CN" altLang="en-US" sz="1200" kern="1200" dirty="0">
                <a:solidFill>
                  <a:schemeClr val="tx1"/>
                </a:solidFill>
                <a:latin typeface="+mn-lt"/>
                <a:ea typeface="+mn-ea"/>
                <a:cs typeface="+mn-cs"/>
              </a:rPr>
              <a:t>正常情况下</a:t>
            </a:r>
            <a:r>
              <a:rPr lang="en-US" altLang="zh-CN" sz="1200" kern="1200" dirty="0" err="1">
                <a:solidFill>
                  <a:schemeClr val="tx1"/>
                </a:solidFill>
                <a:latin typeface="+mn-lt"/>
                <a:ea typeface="+mn-ea"/>
                <a:cs typeface="+mn-cs"/>
              </a:rPr>
              <a:t>参与多种生理过程</a:t>
            </a:r>
            <a:r>
              <a:rPr lang="zh-CN" altLang="en-US" sz="1200" kern="1200" dirty="0">
                <a:solidFill>
                  <a:schemeClr val="tx1"/>
                </a:solidFill>
                <a:latin typeface="+mn-lt"/>
                <a:ea typeface="+mn-ea"/>
                <a:cs typeface="+mn-cs"/>
              </a:rPr>
              <a:t>，</a:t>
            </a:r>
            <a:r>
              <a:rPr lang="en-US" altLang="zh-CN" sz="1200" kern="1200" dirty="0">
                <a:solidFill>
                  <a:schemeClr val="tx1"/>
                </a:solidFill>
                <a:latin typeface="+mn-lt"/>
                <a:ea typeface="+mn-ea"/>
                <a:cs typeface="+mn-cs"/>
              </a:rPr>
              <a:t>包括：1、视觉 2、味觉 3、嗅觉 4、行为和情绪</a:t>
            </a:r>
            <a:r>
              <a:rPr lang="zh-CN" altLang="en-US" sz="1200" kern="1200" dirty="0">
                <a:solidFill>
                  <a:schemeClr val="tx1"/>
                </a:solidFill>
                <a:latin typeface="+mn-lt"/>
                <a:ea typeface="+mn-ea"/>
                <a:cs typeface="+mn-cs"/>
              </a:rPr>
              <a:t>的</a:t>
            </a:r>
            <a:r>
              <a:rPr lang="en-US" altLang="zh-CN" sz="1200" kern="1200" dirty="0" err="1">
                <a:solidFill>
                  <a:schemeClr val="tx1"/>
                </a:solidFill>
                <a:latin typeface="+mn-lt"/>
                <a:ea typeface="+mn-ea"/>
                <a:cs typeface="+mn-cs"/>
              </a:rPr>
              <a:t>调节</a:t>
            </a:r>
            <a:r>
              <a:rPr lang="en-US" altLang="zh-CN" sz="1200" kern="1200" dirty="0">
                <a:solidFill>
                  <a:schemeClr val="tx1"/>
                </a:solidFill>
                <a:latin typeface="+mn-lt"/>
                <a:ea typeface="+mn-ea"/>
                <a:cs typeface="+mn-cs"/>
              </a:rPr>
              <a:t> 5、免疫系统活动和炎症的调节 6、自主神经系统</a:t>
            </a:r>
            <a:r>
              <a:rPr lang="zh-CN" altLang="en-US" sz="1200" kern="1200" dirty="0">
                <a:solidFill>
                  <a:schemeClr val="tx1"/>
                </a:solidFill>
                <a:latin typeface="+mn-lt"/>
                <a:ea typeface="+mn-ea"/>
                <a:cs typeface="+mn-cs"/>
              </a:rPr>
              <a:t>的调节</a:t>
            </a:r>
            <a:r>
              <a:rPr lang="en-US" altLang="zh-CN" sz="1200" kern="1200" dirty="0">
                <a:solidFill>
                  <a:schemeClr val="tx1"/>
                </a:solidFill>
                <a:latin typeface="+mn-lt"/>
                <a:ea typeface="+mn-ea"/>
                <a:cs typeface="+mn-cs"/>
              </a:rPr>
              <a:t>：</a:t>
            </a:r>
            <a:r>
              <a:rPr lang="en-US" altLang="zh-CN" sz="1200" kern="1200" dirty="0" err="1">
                <a:solidFill>
                  <a:schemeClr val="tx1"/>
                </a:solidFill>
                <a:latin typeface="+mn-lt"/>
                <a:ea typeface="+mn-ea"/>
                <a:cs typeface="+mn-cs"/>
              </a:rPr>
              <a:t>如血压、心率和消化过程</a:t>
            </a:r>
            <a:r>
              <a:rPr lang="zh-CN" altLang="en-US" sz="1200" kern="1200" dirty="0">
                <a:solidFill>
                  <a:schemeClr val="tx1"/>
                </a:solidFill>
                <a:latin typeface="+mn-lt"/>
                <a:ea typeface="+mn-ea"/>
                <a:cs typeface="+mn-cs"/>
              </a:rPr>
              <a:t>的调节</a:t>
            </a:r>
            <a:r>
              <a:rPr lang="en-US" altLang="zh-CN" sz="1200" kern="1200" dirty="0">
                <a:solidFill>
                  <a:schemeClr val="tx1"/>
                </a:solidFill>
                <a:latin typeface="+mn-lt"/>
                <a:ea typeface="+mn-ea"/>
                <a:cs typeface="+mn-cs"/>
              </a:rPr>
              <a:t>。</a:t>
            </a:r>
            <a:r>
              <a:rPr lang="en-US" sz="1200" kern="1200" dirty="0">
                <a:solidFill>
                  <a:schemeClr val="tx1"/>
                </a:solidFill>
                <a:latin typeface="+mn-lt"/>
                <a:ea typeface="+mn-ea"/>
                <a:cs typeface="+mn-cs"/>
              </a:rPr>
              <a:t>GPCR</a:t>
            </a:r>
            <a:r>
              <a:rPr lang="zh-CN" altLang="en-US" sz="1200" kern="1200" dirty="0">
                <a:solidFill>
                  <a:schemeClr val="tx1"/>
                </a:solidFill>
                <a:latin typeface="+mn-lt"/>
                <a:ea typeface="+mn-ea"/>
                <a:cs typeface="+mn-cs"/>
              </a:rPr>
              <a:t>是一类重要的蛋白类成药靶点，与许多疾病相关。</a:t>
            </a:r>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药物研发主要针对疾病有：阿尔兹海默症、糖尿病、高血压、自身免疫病、癌症等。</a:t>
            </a:r>
            <a:endParaRPr lang="zh-CN" altLang="en-US" sz="1200" kern="120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b="0" dirty="0"/>
              <a:t>下面我们一起</a:t>
            </a:r>
            <a:r>
              <a:rPr lang="zh-CN" altLang="en-US" b="0" dirty="0">
                <a:sym typeface="+mn-ea"/>
              </a:rPr>
              <a:t>来整体</a:t>
            </a:r>
            <a:r>
              <a:rPr lang="zh-CN" altLang="en-US" b="0" dirty="0"/>
              <a:t>了解一下</a:t>
            </a:r>
            <a:r>
              <a:rPr lang="en-US" altLang="zh-CN" b="0" dirty="0"/>
              <a:t>GPCR</a:t>
            </a:r>
            <a:r>
              <a:rPr lang="zh-CN" altLang="en-US" b="0" dirty="0"/>
              <a:t>相关药物的研发。</a:t>
            </a:r>
            <a:r>
              <a:rPr lang="zh-CN" altLang="en-US" sz="1200" kern="1200" dirty="0">
                <a:solidFill>
                  <a:schemeClr val="tx1"/>
                </a:solidFill>
                <a:latin typeface="+mn-lt"/>
                <a:ea typeface="+mn-ea"/>
                <a:cs typeface="+mn-cs"/>
              </a:rPr>
              <a:t>疾病靶点的发现和确定是另一门复杂严谨的工作。</a:t>
            </a:r>
            <a:r>
              <a:rPr lang="zh-CN" altLang="en-US" b="0" i="0" dirty="0">
                <a:solidFill>
                  <a:srgbClr val="3E3E3E"/>
                </a:solidFill>
                <a:effectLst/>
                <a:latin typeface="system-ui"/>
              </a:rPr>
              <a:t>生物体内的药物靶点的类型按物质类型分类的话，目前比较常见的有</a:t>
            </a:r>
            <a:r>
              <a:rPr lang="en-US" altLang="zh-CN" b="0" i="0" dirty="0">
                <a:solidFill>
                  <a:srgbClr val="3E3E3E"/>
                </a:solidFill>
                <a:effectLst/>
                <a:latin typeface="system-ui"/>
              </a:rPr>
              <a:t>5</a:t>
            </a:r>
            <a:r>
              <a:rPr lang="zh-CN" altLang="en-US" b="0" i="0" dirty="0">
                <a:solidFill>
                  <a:srgbClr val="3E3E3E"/>
                </a:solidFill>
                <a:effectLst/>
                <a:latin typeface="system-ui"/>
              </a:rPr>
              <a:t>种：</a:t>
            </a:r>
            <a:r>
              <a:rPr lang="en-US" altLang="zh-CN" b="0" i="0" dirty="0">
                <a:solidFill>
                  <a:srgbClr val="0052FF"/>
                </a:solidFill>
                <a:effectLst/>
                <a:latin typeface="system-ui"/>
              </a:rPr>
              <a:t>1 </a:t>
            </a:r>
            <a:r>
              <a:rPr lang="zh-CN" altLang="en-US" b="0" i="0" dirty="0">
                <a:solidFill>
                  <a:srgbClr val="0052FF"/>
                </a:solidFill>
                <a:effectLst/>
                <a:latin typeface="system-ui"/>
              </a:rPr>
              <a:t>基因靶点，</a:t>
            </a:r>
            <a:r>
              <a:rPr lang="en-US" altLang="zh-CN" b="0" i="0" dirty="0">
                <a:solidFill>
                  <a:srgbClr val="0052FF"/>
                </a:solidFill>
                <a:effectLst/>
                <a:latin typeface="system-ui"/>
              </a:rPr>
              <a:t>2</a:t>
            </a:r>
            <a:r>
              <a:rPr lang="zh-CN" altLang="en-US" b="0" i="0" dirty="0">
                <a:solidFill>
                  <a:srgbClr val="0052FF"/>
                </a:solidFill>
                <a:effectLst/>
                <a:latin typeface="system-ui"/>
              </a:rPr>
              <a:t> 蛋白质靶点，</a:t>
            </a:r>
            <a:r>
              <a:rPr lang="en-US" altLang="zh-CN" b="0" i="0" dirty="0">
                <a:solidFill>
                  <a:srgbClr val="0052FF"/>
                </a:solidFill>
                <a:effectLst/>
                <a:latin typeface="system-ui"/>
              </a:rPr>
              <a:t>3 </a:t>
            </a:r>
            <a:r>
              <a:rPr lang="zh-CN" altLang="en-US" b="0" i="0" dirty="0">
                <a:solidFill>
                  <a:srgbClr val="0052FF"/>
                </a:solidFill>
                <a:effectLst/>
                <a:latin typeface="system-ui"/>
              </a:rPr>
              <a:t>细胞信号转导靶点，</a:t>
            </a:r>
            <a:r>
              <a:rPr lang="en-US" altLang="zh-CN" b="0" i="0" dirty="0">
                <a:solidFill>
                  <a:srgbClr val="0052FF"/>
                </a:solidFill>
                <a:effectLst/>
                <a:latin typeface="system-ui"/>
              </a:rPr>
              <a:t>4 </a:t>
            </a:r>
            <a:r>
              <a:rPr lang="zh-CN" altLang="en-US" b="0" i="0" dirty="0">
                <a:solidFill>
                  <a:srgbClr val="0052FF"/>
                </a:solidFill>
                <a:effectLst/>
                <a:latin typeface="system-ui"/>
              </a:rPr>
              <a:t>免疫靶点，</a:t>
            </a:r>
            <a:r>
              <a:rPr lang="en-US" altLang="zh-CN" b="0" i="0" dirty="0">
                <a:solidFill>
                  <a:srgbClr val="0052FF"/>
                </a:solidFill>
                <a:effectLst/>
                <a:latin typeface="system-ui"/>
              </a:rPr>
              <a:t>5 </a:t>
            </a:r>
            <a:r>
              <a:rPr lang="zh-CN" altLang="en-US" b="0" i="0" dirty="0">
                <a:solidFill>
                  <a:srgbClr val="0052FF"/>
                </a:solidFill>
                <a:effectLst/>
                <a:latin typeface="system-ui"/>
              </a:rPr>
              <a:t>表观遗传学靶点。</a:t>
            </a:r>
            <a:r>
              <a:rPr lang="zh-CN" altLang="en-US" b="0" i="0" u="none" strike="noStrike" dirty="0">
                <a:solidFill>
                  <a:srgbClr val="0052FF"/>
                </a:solidFill>
                <a:effectLst/>
                <a:latin typeface="system-ui"/>
              </a:rPr>
              <a:t>蛋白质靶点也是目前成药性最强的靶点类型</a:t>
            </a:r>
            <a:r>
              <a:rPr lang="zh-CN" altLang="en-US" b="0" i="0" u="none" strike="noStrike" dirty="0">
                <a:solidFill>
                  <a:srgbClr val="3E3E3E"/>
                </a:solidFill>
                <a:effectLst/>
                <a:latin typeface="system-ui"/>
              </a:rPr>
              <a:t>，像</a:t>
            </a:r>
            <a:r>
              <a:rPr lang="en-US" altLang="zh-CN" b="0" i="0" u="none" strike="noStrike" dirty="0">
                <a:solidFill>
                  <a:srgbClr val="0052FF"/>
                </a:solidFill>
                <a:effectLst/>
                <a:latin typeface="system-ui"/>
              </a:rPr>
              <a:t>G</a:t>
            </a:r>
            <a:r>
              <a:rPr lang="zh-CN" altLang="en-US" b="0" i="0" u="none" strike="noStrike" dirty="0">
                <a:solidFill>
                  <a:srgbClr val="0052FF"/>
                </a:solidFill>
                <a:effectLst/>
                <a:latin typeface="system-ui"/>
              </a:rPr>
              <a:t>蛋白偶联受体、离子通道、激酶和核受体</a:t>
            </a:r>
            <a:r>
              <a:rPr lang="zh-CN" altLang="en-US" b="0" i="0" u="none" strike="noStrike" dirty="0">
                <a:solidFill>
                  <a:srgbClr val="3E3E3E"/>
                </a:solidFill>
                <a:effectLst/>
                <a:latin typeface="system-ui"/>
              </a:rPr>
              <a:t>等主流成药靶点都属于</a:t>
            </a:r>
            <a:r>
              <a:rPr lang="zh-CN" altLang="en-US" b="0" i="0" u="none" strike="noStrike" dirty="0" smtClean="0">
                <a:solidFill>
                  <a:srgbClr val="3E3E3E"/>
                </a:solidFill>
                <a:effectLst/>
                <a:latin typeface="system-ui"/>
              </a:rPr>
              <a:t>蛋白质这一类。</a:t>
            </a:r>
            <a:r>
              <a:rPr lang="zh-CN" altLang="en-US" b="0" dirty="0">
                <a:latin typeface="Poppins" panose="00000500000000000000" pitchFamily="2" charset="0"/>
                <a:ea typeface="思源黑体 CN Regular" panose="020B0500000000000000" pitchFamily="34" charset="-122"/>
              </a:rPr>
              <a:t>这四类靶点约占总</a:t>
            </a:r>
            <a:r>
              <a:rPr lang="zh-CN" altLang="en-US" dirty="0">
                <a:latin typeface="Poppins" panose="00000500000000000000" pitchFamily="2" charset="0"/>
                <a:ea typeface="思源黑体 CN Regular" panose="020B0500000000000000" pitchFamily="34" charset="-122"/>
                <a:sym typeface="+mn-ea"/>
              </a:rPr>
              <a:t>蛋白质</a:t>
            </a:r>
            <a:r>
              <a:rPr lang="zh-CN" altLang="en-US" b="0" dirty="0">
                <a:latin typeface="Poppins" panose="00000500000000000000" pitchFamily="2" charset="0"/>
                <a:ea typeface="思源黑体 CN Regular" panose="020B0500000000000000" pitchFamily="34" charset="-122"/>
              </a:rPr>
              <a:t>靶点数目的一半； 已获批靶向蛋白的小分子药物中，</a:t>
            </a:r>
            <a:r>
              <a:rPr lang="en-US" altLang="zh-CN" b="0" dirty="0">
                <a:latin typeface="Poppins" panose="00000500000000000000" pitchFamily="2" charset="0"/>
                <a:ea typeface="思源黑体 CN Regular" panose="020B0500000000000000" pitchFamily="34" charset="-122"/>
                <a:sym typeface="+mn-ea"/>
              </a:rPr>
              <a:t>70%</a:t>
            </a:r>
            <a:r>
              <a:rPr lang="zh-CN" altLang="en-US" b="0" dirty="0">
                <a:latin typeface="Poppins" panose="00000500000000000000" pitchFamily="2" charset="0"/>
                <a:ea typeface="思源黑体 CN Regular" panose="020B0500000000000000" pitchFamily="34" charset="-122"/>
                <a:sym typeface="+mn-ea"/>
              </a:rPr>
              <a:t>是</a:t>
            </a:r>
            <a:r>
              <a:rPr lang="zh-CN" altLang="en-US" b="0" dirty="0">
                <a:latin typeface="Poppins" panose="00000500000000000000" pitchFamily="2" charset="0"/>
                <a:ea typeface="思源黑体 CN Regular" panose="020B0500000000000000" pitchFamily="34" charset="-122"/>
              </a:rPr>
              <a:t>针对这四类靶点。</a:t>
            </a:r>
            <a:r>
              <a:rPr lang="zh-CN" altLang="en-US" dirty="0">
                <a:latin typeface="Poppins" panose="00000500000000000000" pitchFamily="2" charset="0"/>
                <a:ea typeface="思源黑体 CN Regular" panose="020B0500000000000000" pitchFamily="34" charset="-122"/>
              </a:rPr>
              <a:t>目前</a:t>
            </a:r>
            <a:r>
              <a:rPr lang="en-US" altLang="zh-CN" dirty="0">
                <a:latin typeface="Poppins" panose="00000500000000000000" pitchFamily="2" charset="0"/>
                <a:ea typeface="思源黑体 CN Regular" panose="020B0500000000000000" pitchFamily="34" charset="-122"/>
              </a:rPr>
              <a:t>GPCR</a:t>
            </a:r>
            <a:r>
              <a:rPr lang="zh-CN" altLang="en-US" dirty="0">
                <a:latin typeface="Poppins" panose="00000500000000000000" pitchFamily="2" charset="0"/>
                <a:ea typeface="思源黑体 CN Regular" panose="020B0500000000000000" pitchFamily="34" charset="-122"/>
              </a:rPr>
              <a:t>药物绝大部分形式也是小分子，生物药、尤其是抗体药的比例还很低，正处于飞速发展阶段。</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sym typeface="+mn-ea"/>
              </a:rPr>
              <a:t>接下来我们一起来了解一下</a:t>
            </a:r>
            <a:r>
              <a:rPr lang="en-US" altLang="zh-CN" dirty="0">
                <a:sym typeface="+mn-ea"/>
              </a:rPr>
              <a:t>GPCR</a:t>
            </a:r>
            <a:r>
              <a:rPr lang="zh-CN" altLang="en-US" dirty="0">
                <a:sym typeface="+mn-ea"/>
              </a:rPr>
              <a:t>的配体，</a:t>
            </a:r>
            <a:r>
              <a:rPr lang="en-US" altLang="zh-CN" dirty="0">
                <a:uFillTx/>
                <a:latin typeface="Poppins" panose="00000500000000000000" pitchFamily="2" charset="0"/>
                <a:ea typeface="思源黑体 CN Regular" panose="020B0500000000000000" pitchFamily="34" charset="-122"/>
                <a:sym typeface="+mn-ea"/>
              </a:rPr>
              <a:t>GPCR </a:t>
            </a:r>
            <a:r>
              <a:rPr lang="zh-CN" altLang="en-US" dirty="0">
                <a:uFillTx/>
                <a:latin typeface="Poppins" panose="00000500000000000000" pitchFamily="2" charset="0"/>
                <a:ea typeface="思源黑体 CN Regular" panose="020B0500000000000000" pitchFamily="34" charset="-122"/>
                <a:sym typeface="+mn-ea"/>
              </a:rPr>
              <a:t>的配体包括多种形式，如光子、小分子、激素、多肽、脂质以及蛋白分子等。配体根据其与</a:t>
            </a:r>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受体相互作用后对细胞产生的生物活性影响，主要分为两大类</a:t>
            </a:r>
            <a:r>
              <a:rPr lang="en-US" altLang="zh-CN" dirty="0">
                <a:uFillTx/>
                <a:latin typeface="Poppins" panose="00000500000000000000" pitchFamily="2" charset="0"/>
                <a:ea typeface="思源黑体 CN Regular" panose="020B0500000000000000" pitchFamily="34" charset="-122"/>
                <a:sym typeface="+mn-ea"/>
              </a:rPr>
              <a:t>: </a:t>
            </a:r>
            <a:r>
              <a:rPr lang="zh-CN" altLang="en-US" dirty="0">
                <a:uFillTx/>
                <a:latin typeface="Poppins" panose="00000500000000000000" pitchFamily="2" charset="0"/>
                <a:ea typeface="思源黑体 CN Regular" panose="020B0500000000000000" pitchFamily="34" charset="-122"/>
                <a:sym typeface="+mn-ea"/>
              </a:rPr>
              <a:t>激动剂和拮抗剂，其中激动剂又分为：完全激动剂，部分激动剂和弱激动剂；拮抗剂分为</a:t>
            </a:r>
            <a:r>
              <a:rPr lang="zh-CN" altLang="en-US" dirty="0" smtClean="0">
                <a:uFillTx/>
                <a:latin typeface="Poppins" panose="00000500000000000000" pitchFamily="2" charset="0"/>
                <a:ea typeface="思源黑体 CN Regular" panose="020B0500000000000000" pitchFamily="34" charset="-122"/>
                <a:sym typeface="+mn-ea"/>
              </a:rPr>
              <a:t>：拮抗</a:t>
            </a:r>
            <a:r>
              <a:rPr lang="zh-CN" altLang="en-US" dirty="0">
                <a:uFillTx/>
                <a:latin typeface="Poppins" panose="00000500000000000000" pitchFamily="2" charset="0"/>
                <a:ea typeface="思源黑体 CN Regular" panose="020B0500000000000000" pitchFamily="34" charset="-122"/>
                <a:sym typeface="+mn-ea"/>
              </a:rPr>
              <a:t>剂，反向激动剂。</a:t>
            </a:r>
          </a:p>
          <a:p>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indent="0">
              <a:lnSpc>
                <a:spcPct val="140000"/>
              </a:lnSpc>
              <a:buFont typeface="Wingdings" panose="05000000000000000000" pitchFamily="2" charset="2"/>
              <a:buNone/>
            </a:pPr>
            <a:r>
              <a:rPr lang="zh-CN" altLang="en-US" dirty="0">
                <a:sym typeface="+mn-ea"/>
              </a:rPr>
              <a:t>接下来我们一起来认识一下</a:t>
            </a:r>
            <a:r>
              <a:rPr lang="en-US" altLang="zh-CN" dirty="0">
                <a:sym typeface="+mn-ea"/>
              </a:rPr>
              <a:t>GPCR</a:t>
            </a:r>
            <a:r>
              <a:rPr lang="zh-CN" altLang="en-US" dirty="0">
                <a:sym typeface="+mn-ea"/>
              </a:rPr>
              <a:t>的动态结构，</a:t>
            </a:r>
          </a:p>
          <a:p>
            <a:pPr>
              <a:lnSpc>
                <a:spcPct val="140000"/>
              </a:lnSpc>
              <a:buFont typeface="Wingdings" panose="05000000000000000000" pitchFamily="2" charset="2"/>
              <a:buChar char="ü"/>
            </a:pPr>
            <a:r>
              <a:rPr lang="zh-CN" altLang="en-US" dirty="0">
                <a:uFillTx/>
                <a:latin typeface="Poppins" panose="00000500000000000000" pitchFamily="2" charset="0"/>
                <a:ea typeface="思源黑体 CN Regular" panose="020B0500000000000000" pitchFamily="34" charset="-122"/>
                <a:sym typeface="+mn-ea"/>
              </a:rPr>
              <a:t>大量研究表明，</a:t>
            </a:r>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的结构状态不能被描述为简单的双模 </a:t>
            </a:r>
            <a:r>
              <a:rPr lang="en-US" altLang="zh-CN" dirty="0">
                <a:uFillTx/>
                <a:latin typeface="Poppins" panose="00000500000000000000" pitchFamily="2" charset="0"/>
                <a:ea typeface="思源黑体 CN Regular" panose="020B0500000000000000" pitchFamily="34" charset="-122"/>
                <a:sym typeface="+mn-ea"/>
              </a:rPr>
              <a:t>“</a:t>
            </a:r>
            <a:r>
              <a:rPr lang="zh-CN" altLang="en-US" dirty="0">
                <a:uFillTx/>
                <a:latin typeface="Poppins" panose="00000500000000000000" pitchFamily="2" charset="0"/>
                <a:ea typeface="思源黑体 CN Regular" panose="020B0500000000000000" pitchFamily="34" charset="-122"/>
                <a:sym typeface="+mn-ea"/>
              </a:rPr>
              <a:t>开关</a:t>
            </a:r>
            <a:r>
              <a:rPr lang="en-US" altLang="zh-CN" dirty="0">
                <a:uFillTx/>
                <a:latin typeface="Poppins" panose="00000500000000000000" pitchFamily="2" charset="0"/>
                <a:ea typeface="思源黑体 CN Regular" panose="020B0500000000000000" pitchFamily="34" charset="-122"/>
                <a:sym typeface="+mn-ea"/>
              </a:rPr>
              <a:t>”</a:t>
            </a:r>
            <a:r>
              <a:rPr lang="zh-CN" altLang="en-US" dirty="0">
                <a:uFillTx/>
                <a:latin typeface="Poppins" panose="00000500000000000000" pitchFamily="2" charset="0"/>
                <a:ea typeface="思源黑体 CN Regular" panose="020B0500000000000000" pitchFamily="34" charset="-122"/>
                <a:sym typeface="+mn-ea"/>
              </a:rPr>
              <a:t>，而应被看作是高度动态的系统。</a:t>
            </a:r>
            <a:endParaRPr lang="zh-CN" altLang="en-US" dirty="0">
              <a:solidFill>
                <a:schemeClr val="tx1"/>
              </a:solidFill>
              <a:uFillTx/>
              <a:latin typeface="Poppins" panose="00000500000000000000" pitchFamily="2" charset="0"/>
              <a:ea typeface="思源黑体 CN Regular" panose="020B0500000000000000" pitchFamily="34" charset="-122"/>
            </a:endParaRPr>
          </a:p>
          <a:p>
            <a:pPr>
              <a:lnSpc>
                <a:spcPct val="140000"/>
              </a:lnSpc>
              <a:buFont typeface="Wingdings" panose="05000000000000000000" pitchFamily="2" charset="2"/>
              <a:buChar char="ü"/>
            </a:pPr>
            <a:r>
              <a:rPr lang="en-US" altLang="zh-CN" dirty="0">
                <a:uFillTx/>
                <a:latin typeface="Poppins" panose="00000500000000000000" pitchFamily="2" charset="0"/>
                <a:ea typeface="思源黑体 CN Regular" panose="020B0500000000000000" pitchFamily="34" charset="-122"/>
                <a:sym typeface="+mn-ea"/>
              </a:rPr>
              <a:t>配体可以通过</a:t>
            </a:r>
            <a:r>
              <a:rPr lang="zh-CN" altLang="en-US" dirty="0">
                <a:uFillTx/>
                <a:latin typeface="Poppins" panose="00000500000000000000" pitchFamily="2" charset="0"/>
                <a:ea typeface="思源黑体 CN Regular" panose="020B0500000000000000" pitchFamily="34" charset="-122"/>
                <a:sym typeface="+mn-ea"/>
              </a:rPr>
              <a:t>调节受体</a:t>
            </a:r>
            <a:r>
              <a:rPr lang="en-US" altLang="zh-CN" dirty="0">
                <a:uFillTx/>
                <a:latin typeface="Poppins" panose="00000500000000000000" pitchFamily="2" charset="0"/>
                <a:ea typeface="思源黑体 CN Regular" panose="020B0500000000000000" pitchFamily="34" charset="-122"/>
                <a:sym typeface="+mn-ea"/>
              </a:rPr>
              <a:t>的状态来调节受体的活性，从而改变整体信号反应的程度或导致信号传递的偏差。</a:t>
            </a:r>
            <a:endParaRPr lang="en-US" altLang="zh-CN" dirty="0">
              <a:solidFill>
                <a:schemeClr val="tx1"/>
              </a:solidFill>
              <a:uFillTx/>
              <a:latin typeface="Poppins" panose="00000500000000000000" pitchFamily="2" charset="0"/>
              <a:ea typeface="思源黑体 CN Regular" panose="020B0500000000000000" pitchFamily="34" charset="-122"/>
            </a:endParaRPr>
          </a:p>
          <a:p>
            <a:pPr>
              <a:lnSpc>
                <a:spcPct val="140000"/>
              </a:lnSpc>
              <a:buFont typeface="Wingdings" panose="05000000000000000000" pitchFamily="2" charset="2"/>
              <a:buChar char="ü"/>
            </a:pPr>
            <a:r>
              <a:rPr lang="zh-CN" altLang="en-US" dirty="0">
                <a:uFillTx/>
                <a:latin typeface="Poppins" panose="00000500000000000000" pitchFamily="2" charset="0"/>
                <a:ea typeface="思源黑体 CN Regular" panose="020B0500000000000000" pitchFamily="34" charset="-122"/>
                <a:sym typeface="+mn-ea"/>
              </a:rPr>
              <a:t>自由能</a:t>
            </a:r>
            <a:r>
              <a:rPr lang="en-US" altLang="zh-CN" dirty="0">
                <a:uFillTx/>
                <a:latin typeface="Poppins" panose="00000500000000000000" pitchFamily="2" charset="0"/>
                <a:ea typeface="思源黑体 CN Regular" panose="020B0500000000000000" pitchFamily="34" charset="-122"/>
                <a:sym typeface="+mn-ea"/>
              </a:rPr>
              <a:t>---</a:t>
            </a:r>
            <a:r>
              <a:rPr lang="zh-CN" altLang="en-US" dirty="0">
                <a:uFillTx/>
                <a:latin typeface="Poppins" panose="00000500000000000000" pitchFamily="2" charset="0"/>
                <a:ea typeface="思源黑体 CN Regular" panose="020B0500000000000000" pitchFamily="34" charset="-122"/>
                <a:sym typeface="+mn-ea"/>
              </a:rPr>
              <a:t>能垒</a:t>
            </a:r>
            <a:r>
              <a:rPr lang="zh-CN" altLang="en-US" dirty="0" smtClean="0">
                <a:uFillTx/>
                <a:latin typeface="Poppins" panose="00000500000000000000" pitchFamily="2" charset="0"/>
                <a:ea typeface="思源黑体 CN Regular" panose="020B0500000000000000" pitchFamily="34" charset="-122"/>
                <a:sym typeface="+mn-ea"/>
              </a:rPr>
              <a:t>图谱可以很好的用于</a:t>
            </a:r>
            <a:r>
              <a:rPr lang="zh-CN" altLang="en-US" dirty="0">
                <a:uFillTx/>
                <a:latin typeface="Poppins" panose="00000500000000000000" pitchFamily="2" charset="0"/>
                <a:ea typeface="思源黑体 CN Regular" panose="020B0500000000000000" pitchFamily="34" charset="-122"/>
                <a:sym typeface="+mn-ea"/>
              </a:rPr>
              <a:t>简化</a:t>
            </a:r>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的构象动态变化过程。</a:t>
            </a:r>
            <a:endParaRPr lang="en-US" altLang="zh-CN" dirty="0">
              <a:uFillTx/>
              <a:latin typeface="Poppins" panose="00000500000000000000" pitchFamily="2" charset="0"/>
              <a:ea typeface="思源黑体 CN Regular" panose="020B0500000000000000" pitchFamily="34" charset="-122"/>
              <a:sym typeface="+mn-ea"/>
            </a:endParaRPr>
          </a:p>
          <a:p>
            <a:pPr>
              <a:lnSpc>
                <a:spcPct val="140000"/>
              </a:lnSpc>
              <a:buFont typeface="Wingdings" panose="05000000000000000000" pitchFamily="2" charset="2"/>
              <a:buNone/>
            </a:pPr>
            <a:r>
              <a:rPr lang="zh-CN" altLang="en-US" dirty="0">
                <a:uFillTx/>
                <a:latin typeface="Poppins" panose="00000500000000000000" pitchFamily="2" charset="0"/>
                <a:ea typeface="思源黑体 CN Regular" panose="020B0500000000000000" pitchFamily="34" charset="-122"/>
                <a:sym typeface="+mn-ea"/>
              </a:rPr>
              <a:t>如图，在没有配体存在的情况下，</a:t>
            </a:r>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构象最多样，包括活性状态，其中</a:t>
            </a:r>
            <a:r>
              <a:rPr lang="en-US" altLang="zh-CN" dirty="0">
                <a:uFillTx/>
                <a:latin typeface="Poppins" panose="00000500000000000000" pitchFamily="2" charset="0"/>
                <a:ea typeface="思源黑体 CN Regular" panose="020B0500000000000000" pitchFamily="34" charset="-122"/>
                <a:sym typeface="+mn-ea"/>
              </a:rPr>
              <a:t>Inactive</a:t>
            </a:r>
            <a:r>
              <a:rPr lang="zh-CN" altLang="en-US" dirty="0">
                <a:uFillTx/>
                <a:latin typeface="Poppins" panose="00000500000000000000" pitchFamily="2" charset="0"/>
                <a:ea typeface="思源黑体 CN Regular" panose="020B0500000000000000" pitchFamily="34" charset="-122"/>
                <a:sym typeface="+mn-ea"/>
              </a:rPr>
              <a:t>状态蛋白能量最低，意味着这种状态的蛋白分子所占比例最高。加入激动剂后，蛋白构象相对稳定，中间态蛋白能量最低，分子所占比例理论上最多，中间态也不是某种固定的状态，而是相近的一系列状态。当再加入固定</a:t>
            </a:r>
            <a:r>
              <a:rPr lang="en-US" altLang="zh-CN" dirty="0">
                <a:uFillTx/>
                <a:latin typeface="Poppins" panose="00000500000000000000" pitchFamily="2" charset="0"/>
                <a:ea typeface="思源黑体 CN Regular" panose="020B0500000000000000" pitchFamily="34" charset="-122"/>
                <a:sym typeface="+mn-ea"/>
              </a:rPr>
              <a:t>GPCR active</a:t>
            </a:r>
            <a:r>
              <a:rPr lang="zh-CN" altLang="en-US" dirty="0">
                <a:uFillTx/>
                <a:latin typeface="Poppins" panose="00000500000000000000" pitchFamily="2" charset="0"/>
                <a:ea typeface="思源黑体 CN Regular" panose="020B0500000000000000" pitchFamily="34" charset="-122"/>
                <a:sym typeface="+mn-ea"/>
              </a:rPr>
              <a:t>状态的特异性纳米抗体后，</a:t>
            </a:r>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状态被固定在</a:t>
            </a:r>
            <a:r>
              <a:rPr lang="en-US" altLang="zh-CN" dirty="0">
                <a:uFillTx/>
                <a:latin typeface="Poppins" panose="00000500000000000000" pitchFamily="2" charset="0"/>
                <a:ea typeface="思源黑体 CN Regular" panose="020B0500000000000000" pitchFamily="34" charset="-122"/>
                <a:sym typeface="+mn-ea"/>
              </a:rPr>
              <a:t>active</a:t>
            </a:r>
            <a:r>
              <a:rPr lang="zh-CN" altLang="en-US" dirty="0">
                <a:uFillTx/>
                <a:latin typeface="Poppins" panose="00000500000000000000" pitchFamily="2" charset="0"/>
                <a:ea typeface="思源黑体 CN Regular" panose="020B0500000000000000" pitchFamily="34" charset="-122"/>
                <a:sym typeface="+mn-ea"/>
              </a:rPr>
              <a:t>状态，</a:t>
            </a:r>
            <a:r>
              <a:rPr lang="en-US" altLang="zh-CN" dirty="0">
                <a:uFillTx/>
                <a:latin typeface="Poppins" panose="00000500000000000000" pitchFamily="2" charset="0"/>
                <a:ea typeface="思源黑体 CN Regular" panose="020B0500000000000000" pitchFamily="34" charset="-122"/>
                <a:sym typeface="+mn-ea"/>
              </a:rPr>
              <a:t>active</a:t>
            </a:r>
            <a:r>
              <a:rPr lang="zh-CN" altLang="en-US" dirty="0">
                <a:uFillTx/>
                <a:latin typeface="Poppins" panose="00000500000000000000" pitchFamily="2" charset="0"/>
                <a:ea typeface="思源黑体 CN Regular" panose="020B0500000000000000" pitchFamily="34" charset="-122"/>
                <a:sym typeface="+mn-ea"/>
              </a:rPr>
              <a:t>状态下能量明显低于其他状态，意味着</a:t>
            </a:r>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构象相对十分固定下来</a:t>
            </a:r>
            <a:r>
              <a:rPr lang="zh-CN" altLang="en-US" dirty="0" smtClean="0">
                <a:uFillTx/>
                <a:latin typeface="Poppins" panose="00000500000000000000" pitchFamily="2" charset="0"/>
                <a:ea typeface="思源黑体 CN Regular" panose="020B0500000000000000" pitchFamily="34" charset="-122"/>
                <a:sym typeface="+mn-ea"/>
              </a:rPr>
              <a:t>。</a:t>
            </a:r>
            <a:endParaRPr lang="en-US" altLang="zh-CN" dirty="0">
              <a:uFillTx/>
              <a:latin typeface="Poppins" panose="00000500000000000000" pitchFamily="2" charset="0"/>
              <a:ea typeface="思源黑体 CN Regular" panose="020B0500000000000000" pitchFamily="34" charset="-122"/>
              <a:sym typeface="+mn-ea"/>
            </a:endParaRPr>
          </a:p>
          <a:p>
            <a:pPr>
              <a:lnSpc>
                <a:spcPct val="140000"/>
              </a:lnSpc>
              <a:buFont typeface="Wingdings" panose="05000000000000000000" pitchFamily="2" charset="2"/>
              <a:buNone/>
            </a:pPr>
            <a:endParaRPr lang="zh-CN" altLang="en-US" dirty="0">
              <a:uFillTx/>
              <a:latin typeface="Poppins" panose="00000500000000000000" pitchFamily="2" charset="0"/>
              <a:ea typeface="思源黑体 CN Regular" panose="020B0500000000000000" pitchFamily="34" charset="-122"/>
              <a:sym typeface="+mn-ea"/>
            </a:endParaRP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uFillTx/>
                <a:latin typeface="Poppins" panose="00000500000000000000" pitchFamily="2" charset="0"/>
                <a:ea typeface="思源黑体 CN Medium" panose="020B0600000000000000" pitchFamily="34" charset="-122"/>
                <a:sym typeface="+mn-ea"/>
              </a:rPr>
              <a:t>随着结构生物学技术的发展，科学家不断解析了大量处于非激活态到激活态的</a:t>
            </a:r>
            <a:r>
              <a:rPr lang="en-US" altLang="zh-CN" dirty="0">
                <a:uFillTx/>
                <a:latin typeface="Poppins" panose="00000500000000000000" pitchFamily="2" charset="0"/>
                <a:ea typeface="思源黑体 CN Medium" panose="020B0600000000000000" pitchFamily="34" charset="-122"/>
                <a:sym typeface="+mn-ea"/>
              </a:rPr>
              <a:t>GPCR</a:t>
            </a:r>
            <a:r>
              <a:rPr lang="zh-CN" altLang="en-US" dirty="0">
                <a:uFillTx/>
                <a:latin typeface="Poppins" panose="00000500000000000000" pitchFamily="2" charset="0"/>
                <a:ea typeface="思源黑体 CN Medium" panose="020B0600000000000000" pitchFamily="34" charset="-122"/>
                <a:sym typeface="+mn-ea"/>
              </a:rPr>
              <a:t>结构，为配体结合和受体激活提供了一个详细的分子框架。</a:t>
            </a:r>
          </a:p>
          <a:p>
            <a:r>
              <a:rPr lang="zh-CN" altLang="en-US" dirty="0">
                <a:uFillTx/>
                <a:latin typeface="Poppins" panose="00000500000000000000" pitchFamily="2" charset="0"/>
                <a:ea typeface="思源黑体 CN Regular" panose="020B0500000000000000" pitchFamily="34" charset="-122"/>
                <a:sym typeface="+mn-ea"/>
              </a:rPr>
              <a:t>前面介绍过，</a:t>
            </a:r>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激活过程中会呈现出多构象特征。这一系列特征有幸被结构生物学家捕获。当然也有其他方法研究</a:t>
            </a:r>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的构象状态，比如用探针标记的核磁共振波谱学，分子动力学模拟。</a:t>
            </a:r>
          </a:p>
          <a:p>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激活时，最典型特征是跨膜螺旋螺旋</a:t>
            </a:r>
            <a:r>
              <a:rPr lang="en-US" altLang="zh-CN" dirty="0">
                <a:uFillTx/>
                <a:latin typeface="Poppins" panose="00000500000000000000" pitchFamily="2" charset="0"/>
                <a:ea typeface="思源黑体 CN Regular" panose="020B0500000000000000" pitchFamily="34" charset="-122"/>
                <a:sym typeface="+mn-ea"/>
              </a:rPr>
              <a:t>6</a:t>
            </a:r>
            <a:r>
              <a:rPr lang="zh-CN" altLang="en-US" dirty="0">
                <a:uFillTx/>
                <a:latin typeface="Poppins" panose="00000500000000000000" pitchFamily="2" charset="0"/>
                <a:ea typeface="思源黑体 CN Regular" panose="020B0500000000000000" pitchFamily="34" charset="-122"/>
                <a:sym typeface="+mn-ea"/>
              </a:rPr>
              <a:t>的胞内侧向外移动。</a:t>
            </a:r>
            <a:r>
              <a:rPr lang="en-US" altLang="zh-CN" dirty="0">
                <a:uFillTx/>
                <a:latin typeface="Poppins" panose="00000500000000000000" pitchFamily="2" charset="0"/>
                <a:ea typeface="思源黑体 CN Regular" panose="020B0500000000000000" pitchFamily="34" charset="-122"/>
                <a:sym typeface="+mn-ea"/>
              </a:rPr>
              <a:t>TM6</a:t>
            </a:r>
            <a:r>
              <a:rPr lang="zh-CN" altLang="en-US" dirty="0">
                <a:uFillTx/>
                <a:latin typeface="Poppins" panose="00000500000000000000" pitchFamily="2" charset="0"/>
                <a:ea typeface="思源黑体 CN Regular" panose="020B0500000000000000" pitchFamily="34" charset="-122"/>
                <a:sym typeface="+mn-ea"/>
              </a:rPr>
              <a:t>螺旋的大幅外移，再加上其他螺旋的重新排列，暴露出一个细胞内的口袋，可以有效地吸引</a:t>
            </a:r>
            <a:r>
              <a:rPr lang="en-US" altLang="zh-CN" dirty="0">
                <a:uFillTx/>
                <a:latin typeface="Poppins" panose="00000500000000000000" pitchFamily="2" charset="0"/>
                <a:ea typeface="思源黑体 CN Regular" panose="020B0500000000000000" pitchFamily="34" charset="-122"/>
                <a:sym typeface="+mn-ea"/>
              </a:rPr>
              <a:t>G</a:t>
            </a:r>
            <a:r>
              <a:rPr lang="zh-CN" altLang="en-US" dirty="0">
                <a:uFillTx/>
                <a:latin typeface="Poppins" panose="00000500000000000000" pitchFamily="2" charset="0"/>
                <a:ea typeface="思源黑体 CN Regular" panose="020B0500000000000000" pitchFamily="34" charset="-122"/>
                <a:sym typeface="+mn-ea"/>
              </a:rPr>
              <a:t>蛋白、</a:t>
            </a:r>
            <a:r>
              <a:rPr lang="en-US" altLang="zh-CN" dirty="0">
                <a:uFillTx/>
                <a:latin typeface="Poppins" panose="00000500000000000000" pitchFamily="2" charset="0"/>
                <a:ea typeface="思源黑体 CN Regular" panose="020B0500000000000000" pitchFamily="34" charset="-122"/>
                <a:sym typeface="+mn-ea"/>
              </a:rPr>
              <a:t>GPCR</a:t>
            </a:r>
            <a:r>
              <a:rPr lang="zh-CN" altLang="en-US" dirty="0">
                <a:uFillTx/>
                <a:latin typeface="Poppins" panose="00000500000000000000" pitchFamily="2" charset="0"/>
                <a:ea typeface="思源黑体 CN Regular" panose="020B0500000000000000" pitchFamily="34" charset="-122"/>
                <a:sym typeface="+mn-ea"/>
              </a:rPr>
              <a:t>磷酸化激酶</a:t>
            </a:r>
            <a:r>
              <a:rPr lang="en-US" altLang="zh-CN" dirty="0">
                <a:uFillTx/>
                <a:latin typeface="Poppins" panose="00000500000000000000" pitchFamily="2" charset="0"/>
                <a:ea typeface="思源黑体 CN Regular" panose="020B0500000000000000" pitchFamily="34" charset="-122"/>
                <a:sym typeface="+mn-ea"/>
              </a:rPr>
              <a:t>GRKs</a:t>
            </a:r>
            <a:r>
              <a:rPr lang="zh-CN" altLang="en-US" dirty="0">
                <a:uFillTx/>
                <a:latin typeface="Poppins" panose="00000500000000000000" pitchFamily="2" charset="0"/>
                <a:ea typeface="思源黑体 CN Regular" panose="020B0500000000000000" pitchFamily="34" charset="-122"/>
                <a:sym typeface="+mn-ea"/>
              </a:rPr>
              <a:t>和</a:t>
            </a:r>
            <a:r>
              <a:rPr lang="en-US" altLang="zh-CN" dirty="0" err="1">
                <a:uFillTx/>
                <a:latin typeface="Poppins" panose="00000500000000000000" pitchFamily="2" charset="0"/>
                <a:ea typeface="思源黑体 CN Regular" panose="020B0500000000000000" pitchFamily="34" charset="-122"/>
                <a:sym typeface="+mn-ea"/>
              </a:rPr>
              <a:t>arrestin</a:t>
            </a:r>
            <a:r>
              <a:rPr lang="zh-CN" altLang="en-US" dirty="0">
                <a:uFillTx/>
                <a:latin typeface="Poppins" panose="00000500000000000000" pitchFamily="2" charset="0"/>
                <a:ea typeface="思源黑体 CN Regular" panose="020B0500000000000000" pitchFamily="34" charset="-122"/>
                <a:sym typeface="+mn-ea"/>
              </a:rPr>
              <a:t>，形成功能性信号复合体。</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smtClean="0">
                <a:sym typeface="+mn-ea"/>
              </a:rPr>
              <a:t>接下来介绍一下</a:t>
            </a:r>
            <a:r>
              <a:rPr lang="en-US" altLang="zh-CN" dirty="0">
                <a:sym typeface="+mn-ea"/>
              </a:rPr>
              <a:t>GPCR</a:t>
            </a:r>
            <a:r>
              <a:rPr lang="zh-CN" altLang="en-US" dirty="0">
                <a:sym typeface="+mn-ea"/>
              </a:rPr>
              <a:t>的下游信号通路。</a:t>
            </a:r>
            <a:r>
              <a:rPr lang="en-US" altLang="zh-CN" dirty="0">
                <a:latin typeface="Poppins" panose="00000500000000000000" pitchFamily="2" charset="0"/>
                <a:ea typeface="思源黑体 CN Regular" panose="020B0500000000000000" pitchFamily="34" charset="-122"/>
                <a:sym typeface="+mn-ea"/>
              </a:rPr>
              <a:t>GPCR</a:t>
            </a:r>
            <a:r>
              <a:rPr lang="zh-CN" altLang="en-US" dirty="0">
                <a:latin typeface="Poppins" panose="00000500000000000000" pitchFamily="2" charset="0"/>
                <a:ea typeface="思源黑体 CN Regular" panose="020B0500000000000000" pitchFamily="34" charset="-122"/>
                <a:sym typeface="+mn-ea"/>
              </a:rPr>
              <a:t>主要通过两种类型的转导器来协调不同的下游信号反应：异源三聚体</a:t>
            </a:r>
            <a:r>
              <a:rPr lang="en-US" altLang="zh-CN" dirty="0">
                <a:latin typeface="Poppins" panose="00000500000000000000" pitchFamily="2" charset="0"/>
                <a:ea typeface="思源黑体 CN Regular" panose="020B0500000000000000" pitchFamily="34" charset="-122"/>
                <a:sym typeface="+mn-ea"/>
              </a:rPr>
              <a:t>G</a:t>
            </a:r>
            <a:r>
              <a:rPr lang="zh-CN" altLang="en-US" dirty="0">
                <a:latin typeface="Poppins" panose="00000500000000000000" pitchFamily="2" charset="0"/>
                <a:ea typeface="思源黑体 CN Regular" panose="020B0500000000000000" pitchFamily="34" charset="-122"/>
                <a:sym typeface="+mn-ea"/>
              </a:rPr>
              <a:t>蛋白和抑制蛋白</a:t>
            </a:r>
            <a:r>
              <a:rPr lang="en-US" altLang="zh-CN" dirty="0" err="1">
                <a:latin typeface="Poppins" panose="00000500000000000000" pitchFamily="2" charset="0"/>
                <a:ea typeface="思源黑体 CN Regular" panose="020B0500000000000000" pitchFamily="34" charset="-122"/>
                <a:sym typeface="+mn-ea"/>
              </a:rPr>
              <a:t>Arrestin</a:t>
            </a:r>
            <a:r>
              <a:rPr lang="zh-CN" altLang="en-US" dirty="0">
                <a:latin typeface="Poppins" panose="00000500000000000000" pitchFamily="2" charset="0"/>
                <a:ea typeface="思源黑体 CN Regular" panose="020B0500000000000000" pitchFamily="34" charset="-122"/>
                <a:sym typeface="+mn-ea"/>
              </a:rPr>
              <a:t>。</a:t>
            </a:r>
            <a:endParaRPr lang="en-US" altLang="zh-CN" dirty="0">
              <a:latin typeface="Poppins" panose="00000500000000000000" pitchFamily="2" charset="0"/>
              <a:ea typeface="思源黑体 CN Regular" panose="020B0500000000000000"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最先发现，是</a:t>
            </a:r>
            <a:r>
              <a:rPr lang="en-US" altLang="zh-CN" dirty="0">
                <a:sym typeface="+mn-ea"/>
              </a:rPr>
              <a:t>G</a:t>
            </a:r>
            <a:r>
              <a:rPr lang="zh-CN" altLang="en-US" dirty="0">
                <a:sym typeface="+mn-ea"/>
              </a:rPr>
              <a:t>蛋白依赖的信号通路，也是最经典的通路，这也是</a:t>
            </a:r>
            <a:r>
              <a:rPr lang="en-US" altLang="zh-CN" dirty="0">
                <a:sym typeface="+mn-ea"/>
              </a:rPr>
              <a:t>GPCR G</a:t>
            </a:r>
            <a:r>
              <a:rPr lang="zh-CN" altLang="en-US" dirty="0">
                <a:sym typeface="+mn-ea"/>
              </a:rPr>
              <a:t>蛋白偶联受体名称的由来。</a:t>
            </a:r>
            <a:r>
              <a:rPr lang="en-US" dirty="0"/>
              <a:t>GPCR</a:t>
            </a:r>
            <a:r>
              <a:rPr lang="zh-CN" altLang="en-US" dirty="0"/>
              <a:t>偶联的</a:t>
            </a:r>
            <a:r>
              <a:rPr lang="en-US" dirty="0"/>
              <a:t>G</a:t>
            </a:r>
            <a:r>
              <a:rPr lang="zh-CN" altLang="en-US" dirty="0"/>
              <a:t>蛋白以</a:t>
            </a:r>
            <a:r>
              <a:rPr lang="zh-CN" altLang="en-US" dirty="0">
                <a:latin typeface="Poppins" panose="00000500000000000000" pitchFamily="2" charset="0"/>
                <a:ea typeface="思源黑体 CN Regular" panose="020B0500000000000000" pitchFamily="34" charset="-122"/>
                <a:sym typeface="+mn-ea"/>
              </a:rPr>
              <a:t>异源三聚体形式存在，包括α、β 和 γ 亚基。</a:t>
            </a:r>
            <a:r>
              <a:rPr dirty="0" err="1">
                <a:sym typeface="+mn-ea"/>
              </a:rPr>
              <a:t>以人类为例，G蛋白包括四个主要家族</a:t>
            </a:r>
            <a:r>
              <a:rPr dirty="0">
                <a:sym typeface="+mn-ea"/>
              </a:rPr>
              <a:t>(Gs, Gi/o, </a:t>
            </a:r>
            <a:r>
              <a:rPr dirty="0" err="1">
                <a:sym typeface="+mn-ea"/>
              </a:rPr>
              <a:t>Gq</a:t>
            </a:r>
            <a:r>
              <a:rPr dirty="0">
                <a:sym typeface="+mn-ea"/>
              </a:rPr>
              <a:t>/11, 和 G12/13)，有27个Gα、5个Gβ、13个Gγ</a:t>
            </a:r>
            <a:r>
              <a:rPr lang="zh-CN" dirty="0">
                <a:sym typeface="+mn-ea"/>
              </a:rPr>
              <a:t>，G蛋白三聚体的排列、理论组合数近千种。并且超过一半的GPCR激活两种或两种以上的G蛋白，每一种都表现出不同的功效和动力学特征。这种混杂偶联增加了GPCR信号传导的复杂性。</a:t>
            </a:r>
            <a:endParaRPr lang="en-US" altLang="zh-CN" dirty="0">
              <a:latin typeface="Poppins" panose="00000500000000000000" pitchFamily="2" charset="0"/>
              <a:ea typeface="思源黑体 CN Regular" panose="020B0500000000000000" pitchFamily="34" charset="-122"/>
            </a:endParaRPr>
          </a:p>
          <a:p>
            <a:r>
              <a:rPr lang="en-US" altLang="zh-CN" dirty="0"/>
              <a:t>GPCR</a:t>
            </a:r>
            <a:r>
              <a:rPr lang="zh-CN" altLang="en-US" dirty="0"/>
              <a:t>激活后，</a:t>
            </a:r>
            <a:r>
              <a:rPr lang="zh-CN" altLang="zh-CN" dirty="0"/>
              <a:t>为了阻止持续的信号传导，激活的GPCR也可能经历G蛋白偶联受体激酶(GRKs)促进的C端磷酸化。这种多</a:t>
            </a:r>
            <a:r>
              <a:rPr lang="zh-CN" altLang="zh-CN" dirty="0" smtClean="0"/>
              <a:t>位点磷酸</a:t>
            </a:r>
            <a:r>
              <a:rPr lang="zh-CN" altLang="zh-CN" dirty="0"/>
              <a:t>化决定了β-抑制蛋白的结合亲和力，</a:t>
            </a:r>
            <a:r>
              <a:rPr lang="zh-CN" altLang="zh-CN" dirty="0" smtClean="0"/>
              <a:t>并</a:t>
            </a:r>
            <a:r>
              <a:rPr lang="zh-CN" altLang="en-US" dirty="0" smtClean="0"/>
              <a:t>能够</a:t>
            </a:r>
            <a:r>
              <a:rPr lang="zh-CN" altLang="zh-CN" dirty="0" smtClean="0"/>
              <a:t>诱导</a:t>
            </a:r>
            <a:r>
              <a:rPr lang="zh-CN" altLang="zh-CN" dirty="0"/>
              <a:t>受体脱敏，随后是网格蛋白介导的内吞作用和受体的泛素化。</a:t>
            </a:r>
            <a:endParaRPr lang="en-US" altLang="zh-CN" dirty="0"/>
          </a:p>
          <a:p>
            <a:r>
              <a:rPr lang="zh-CN" altLang="zh-CN" dirty="0"/>
              <a:t>受体-抑制蛋白复合物</a:t>
            </a:r>
            <a:r>
              <a:rPr lang="zh-CN" altLang="zh-CN" dirty="0" smtClean="0"/>
              <a:t>还</a:t>
            </a:r>
            <a:r>
              <a:rPr lang="zh-CN" altLang="en-US" dirty="0" smtClean="0"/>
              <a:t>能够</a:t>
            </a:r>
            <a:r>
              <a:rPr lang="zh-CN" altLang="zh-CN" dirty="0" smtClean="0"/>
              <a:t>作为</a:t>
            </a:r>
            <a:r>
              <a:rPr lang="zh-CN" altLang="zh-CN" dirty="0"/>
              <a:t>超过20种不同激酶的支架，包括丝裂原活化蛋白(MAP)激酶、ERK1/2，进而激活独立</a:t>
            </a:r>
            <a:r>
              <a:rPr lang="zh-CN" altLang="en-US" dirty="0"/>
              <a:t>于</a:t>
            </a:r>
            <a:r>
              <a:rPr lang="zh-CN" altLang="zh-CN" dirty="0"/>
              <a:t>G蛋白的信号通路。</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下面我们来一起了解下</a:t>
            </a:r>
            <a:r>
              <a:rPr lang="en-US" altLang="zh-CN"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激活的新模式</a:t>
            </a:r>
            <a:endParaRPr lang="en-US" altLang="zh-CN" b="0" i="0" kern="1200" dirty="0">
              <a:solidFill>
                <a:schemeClr val="tx1"/>
              </a:solidFill>
              <a:latin typeface="+mn-lt"/>
              <a:ea typeface="+mn-ea"/>
              <a:cs typeface="+mn-cs"/>
            </a:endParaRPr>
          </a:p>
          <a:p>
            <a:r>
              <a:rPr lang="en-US" altLang="zh-CN" dirty="0" err="1">
                <a:sym typeface="+mn-ea"/>
              </a:rPr>
              <a:t>经典的激活模式</a:t>
            </a:r>
            <a:r>
              <a:rPr lang="zh-CN" altLang="en-US" dirty="0" err="1">
                <a:sym typeface="+mn-ea"/>
              </a:rPr>
              <a:t>是</a:t>
            </a:r>
            <a:r>
              <a:rPr lang="en-US" altLang="zh-CN" dirty="0" err="1">
                <a:sym typeface="+mn-ea"/>
              </a:rPr>
              <a:t>“GPCR-G蛋白”</a:t>
            </a:r>
            <a:r>
              <a:rPr lang="zh-CN" altLang="en-US" dirty="0" err="1">
                <a:sym typeface="+mn-ea"/>
              </a:rPr>
              <a:t>模式</a:t>
            </a:r>
            <a:r>
              <a:rPr lang="en-US" altLang="zh-CN" dirty="0">
                <a:sym typeface="+mn-ea"/>
              </a:rPr>
              <a:t>，</a:t>
            </a:r>
            <a:r>
              <a:rPr lang="zh-CN" altLang="en-US" dirty="0">
                <a:sym typeface="+mn-ea"/>
              </a:rPr>
              <a:t>后来</a:t>
            </a:r>
            <a:r>
              <a:rPr lang="en-US" altLang="zh-CN" dirty="0" err="1" smtClean="0">
                <a:sym typeface="+mn-ea"/>
              </a:rPr>
              <a:t>发现几种新的</a:t>
            </a:r>
            <a:r>
              <a:rPr lang="en-US" altLang="zh-CN" dirty="0" err="1">
                <a:sym typeface="+mn-ea"/>
              </a:rPr>
              <a:t>GPCR激活模式</a:t>
            </a:r>
            <a:r>
              <a:rPr lang="en-US" altLang="zh-CN" dirty="0" smtClean="0">
                <a:sym typeface="+mn-ea"/>
              </a:rPr>
              <a:t>。</a:t>
            </a:r>
            <a:r>
              <a:rPr lang="en-US" altLang="zh-CN" dirty="0" err="1" smtClean="0">
                <a:sym typeface="+mn-ea"/>
              </a:rPr>
              <a:t>GPCR</a:t>
            </a:r>
            <a:r>
              <a:rPr lang="en-US" altLang="zh-CN" dirty="0" err="1">
                <a:sym typeface="+mn-ea"/>
              </a:rPr>
              <a:t>可能偏向于G蛋白依赖的</a:t>
            </a:r>
            <a:r>
              <a:rPr lang="zh-CN" altLang="en-US" dirty="0">
                <a:sym typeface="+mn-ea"/>
              </a:rPr>
              <a:t>胞内信号转导</a:t>
            </a:r>
            <a:r>
              <a:rPr lang="en-US" altLang="zh-CN" dirty="0" err="1">
                <a:sym typeface="+mn-ea"/>
              </a:rPr>
              <a:t>途径或</a:t>
            </a:r>
            <a:r>
              <a:rPr lang="en-US" altLang="zh-CN" dirty="0">
                <a:sym typeface="+mn-ea"/>
              </a:rPr>
              <a:t>β-arrestin依赖的</a:t>
            </a:r>
            <a:r>
              <a:rPr lang="zh-CN" altLang="en-US" dirty="0">
                <a:sym typeface="+mn-ea"/>
              </a:rPr>
              <a:t>信号转导</a:t>
            </a:r>
            <a:r>
              <a:rPr lang="en-US" altLang="zh-CN" dirty="0" err="1">
                <a:sym typeface="+mn-ea"/>
              </a:rPr>
              <a:t>途径</a:t>
            </a:r>
            <a:r>
              <a:rPr lang="zh-CN" altLang="en-US" dirty="0">
                <a:sym typeface="+mn-ea"/>
              </a:rPr>
              <a:t>，</a:t>
            </a:r>
            <a:r>
              <a:rPr lang="en-US" altLang="zh-CN" dirty="0" err="1" smtClean="0">
                <a:sym typeface="+mn-ea"/>
              </a:rPr>
              <a:t>称为GPCR</a:t>
            </a:r>
            <a:r>
              <a:rPr lang="zh-CN" altLang="en-US" dirty="0" smtClean="0">
                <a:sym typeface="+mn-ea"/>
              </a:rPr>
              <a:t>的</a:t>
            </a:r>
            <a:r>
              <a:rPr lang="en-US" altLang="zh-CN" dirty="0" smtClean="0">
                <a:sym typeface="+mn-ea"/>
              </a:rPr>
              <a:t>“</a:t>
            </a:r>
            <a:r>
              <a:rPr lang="en-US" altLang="zh-CN" dirty="0" err="1">
                <a:sym typeface="+mn-ea"/>
              </a:rPr>
              <a:t>偏置激活</a:t>
            </a:r>
            <a:r>
              <a:rPr lang="en-US" altLang="zh-CN" dirty="0" smtClean="0">
                <a:sym typeface="+mn-ea"/>
              </a:rPr>
              <a:t>”。</a:t>
            </a:r>
            <a:r>
              <a:rPr lang="zh-CN" altLang="en-US" dirty="0" smtClean="0">
                <a:sym typeface="+mn-ea"/>
              </a:rPr>
              <a:t>也有可能两种通路激活程度一样。</a:t>
            </a:r>
            <a:endParaRPr lang="en-US" altLang="zh-CN" b="0" i="0" kern="1200" dirty="0">
              <a:solidFill>
                <a:schemeClr val="tx1"/>
              </a:solidFill>
              <a:latin typeface="+mn-lt"/>
              <a:ea typeface="+mn-ea"/>
              <a:cs typeface="+mn-cs"/>
            </a:endParaRPr>
          </a:p>
          <a:p>
            <a:r>
              <a:rPr lang="en-US" altLang="zh-CN" dirty="0" err="1">
                <a:sym typeface="+mn-ea"/>
              </a:rPr>
              <a:t>GPCR</a:t>
            </a:r>
            <a:r>
              <a:rPr lang="en-US" altLang="zh-CN" dirty="0" err="1" smtClean="0">
                <a:sym typeface="+mn-ea"/>
              </a:rPr>
              <a:t>曾被认为</a:t>
            </a:r>
            <a:r>
              <a:rPr lang="zh-CN" altLang="en-US" dirty="0" smtClean="0">
                <a:sym typeface="+mn-ea"/>
              </a:rPr>
              <a:t>只能在</a:t>
            </a:r>
            <a:r>
              <a:rPr lang="en-US" altLang="zh-CN" dirty="0" err="1" smtClean="0">
                <a:sym typeface="+mn-ea"/>
              </a:rPr>
              <a:t>细胞表面并被激活</a:t>
            </a:r>
            <a:r>
              <a:rPr lang="en-US" altLang="zh-CN" dirty="0" err="1">
                <a:sym typeface="+mn-ea"/>
              </a:rPr>
              <a:t>，但也发现了一些GPCR可以在细胞内被激活</a:t>
            </a:r>
            <a:r>
              <a:rPr lang="en-US" altLang="zh-CN" dirty="0" err="1" smtClean="0">
                <a:sym typeface="+mn-ea"/>
              </a:rPr>
              <a:t>，这种激活模式称为GPCR</a:t>
            </a:r>
            <a:r>
              <a:rPr lang="zh-CN" altLang="en-US" dirty="0" smtClean="0">
                <a:sym typeface="+mn-ea"/>
              </a:rPr>
              <a:t>的</a:t>
            </a:r>
            <a:r>
              <a:rPr lang="en-US" altLang="zh-CN" dirty="0" smtClean="0">
                <a:sym typeface="+mn-ea"/>
              </a:rPr>
              <a:t>“</a:t>
            </a:r>
            <a:r>
              <a:rPr lang="en-US" altLang="zh-CN" dirty="0" err="1">
                <a:sym typeface="+mn-ea"/>
              </a:rPr>
              <a:t>细胞内激活</a:t>
            </a:r>
            <a:r>
              <a:rPr lang="en-US" altLang="zh-CN" dirty="0">
                <a:sym typeface="+mn-ea"/>
              </a:rPr>
              <a:t>”。</a:t>
            </a:r>
            <a:endParaRPr lang="en-US" altLang="zh-CN" b="0" i="0" kern="1200" dirty="0">
              <a:solidFill>
                <a:schemeClr val="tx1"/>
              </a:solidFill>
              <a:latin typeface="+mn-lt"/>
              <a:ea typeface="+mn-ea"/>
              <a:cs typeface="+mn-cs"/>
            </a:endParaRPr>
          </a:p>
          <a:p>
            <a:r>
              <a:rPr lang="en-US" altLang="zh-CN" dirty="0" err="1">
                <a:sym typeface="+mn-ea"/>
              </a:rPr>
              <a:t>GPCR并不总是</a:t>
            </a:r>
            <a:r>
              <a:rPr lang="zh-CN" altLang="en-US" dirty="0">
                <a:sym typeface="+mn-ea"/>
              </a:rPr>
              <a:t>以</a:t>
            </a:r>
            <a:r>
              <a:rPr lang="en-US" altLang="zh-CN" dirty="0" err="1">
                <a:sym typeface="+mn-ea"/>
              </a:rPr>
              <a:t>单体</a:t>
            </a:r>
            <a:r>
              <a:rPr lang="zh-CN" altLang="en-US" dirty="0">
                <a:sym typeface="+mn-ea"/>
              </a:rPr>
              <a:t>的形式</a:t>
            </a:r>
            <a:r>
              <a:rPr lang="en-US" altLang="zh-CN" dirty="0" err="1">
                <a:sym typeface="+mn-ea"/>
              </a:rPr>
              <a:t>介导信号</a:t>
            </a:r>
            <a:r>
              <a:rPr lang="en-US" altLang="zh-CN" dirty="0" smtClean="0">
                <a:sym typeface="+mn-ea"/>
              </a:rPr>
              <a:t>，</a:t>
            </a:r>
            <a:r>
              <a:rPr lang="zh-CN" altLang="en-US" dirty="0" smtClean="0">
                <a:sym typeface="+mn-ea"/>
              </a:rPr>
              <a:t>有时</a:t>
            </a:r>
            <a:r>
              <a:rPr lang="en-US" altLang="zh-CN" dirty="0" err="1" smtClean="0">
                <a:sym typeface="+mn-ea"/>
              </a:rPr>
              <a:t>依赖于二聚化</a:t>
            </a:r>
            <a:r>
              <a:rPr lang="zh-CN" altLang="en-US" dirty="0" smtClean="0">
                <a:sym typeface="+mn-ea"/>
              </a:rPr>
              <a:t>，这种</a:t>
            </a:r>
            <a:r>
              <a:rPr lang="en-US" altLang="zh-CN" dirty="0" err="1" smtClean="0">
                <a:sym typeface="+mn-ea"/>
              </a:rPr>
              <a:t>激活</a:t>
            </a:r>
            <a:r>
              <a:rPr lang="zh-CN" altLang="en-US" dirty="0" smtClean="0">
                <a:sym typeface="+mn-ea"/>
              </a:rPr>
              <a:t>方式</a:t>
            </a:r>
            <a:r>
              <a:rPr lang="en-US" altLang="zh-CN" dirty="0" err="1" smtClean="0">
                <a:sym typeface="+mn-ea"/>
              </a:rPr>
              <a:t>称为GPCR</a:t>
            </a:r>
            <a:r>
              <a:rPr lang="zh-CN" altLang="en-US" dirty="0" smtClean="0">
                <a:sym typeface="+mn-ea"/>
              </a:rPr>
              <a:t>的</a:t>
            </a:r>
            <a:r>
              <a:rPr lang="en-US" altLang="zh-CN" dirty="0" smtClean="0">
                <a:sym typeface="+mn-ea"/>
              </a:rPr>
              <a:t>“</a:t>
            </a:r>
            <a:r>
              <a:rPr lang="en-US" altLang="zh-CN" dirty="0" err="1">
                <a:sym typeface="+mn-ea"/>
              </a:rPr>
              <a:t>二聚化激活</a:t>
            </a:r>
            <a:r>
              <a:rPr lang="en-US" altLang="zh-CN" dirty="0">
                <a:sym typeface="+mn-ea"/>
              </a:rPr>
              <a:t>”。</a:t>
            </a:r>
            <a:endParaRPr lang="en-US" altLang="zh-CN" b="0" i="0" kern="1200" dirty="0">
              <a:solidFill>
                <a:schemeClr val="tx1"/>
              </a:solidFill>
              <a:latin typeface="+mn-lt"/>
              <a:ea typeface="+mn-ea"/>
              <a:cs typeface="+mn-cs"/>
            </a:endParaRPr>
          </a:p>
          <a:p>
            <a:r>
              <a:rPr lang="en-US" altLang="zh-CN" dirty="0" err="1">
                <a:sym typeface="+mn-ea"/>
              </a:rPr>
              <a:t>研究还发现，GPCR</a:t>
            </a:r>
            <a:r>
              <a:rPr lang="zh-CN" altLang="en-US" dirty="0">
                <a:sym typeface="+mn-ea"/>
              </a:rPr>
              <a:t>的激活</a:t>
            </a:r>
            <a:r>
              <a:rPr lang="en-US" altLang="zh-CN" dirty="0" err="1">
                <a:sym typeface="+mn-ea"/>
              </a:rPr>
              <a:t>可以</a:t>
            </a:r>
            <a:r>
              <a:rPr lang="zh-CN" altLang="en-US" dirty="0">
                <a:sym typeface="+mn-ea"/>
              </a:rPr>
              <a:t>转</a:t>
            </a:r>
            <a:r>
              <a:rPr lang="en-US" altLang="zh-CN" dirty="0" err="1">
                <a:sym typeface="+mn-ea"/>
              </a:rPr>
              <a:t>激活另一种膜受体</a:t>
            </a:r>
            <a:r>
              <a:rPr lang="zh-CN" altLang="en-US" dirty="0">
                <a:sym typeface="+mn-ea"/>
              </a:rPr>
              <a:t>，如</a:t>
            </a:r>
            <a:r>
              <a:rPr lang="en-US" altLang="zh-CN" dirty="0">
                <a:sym typeface="+mn-ea"/>
              </a:rPr>
              <a:t>EGFR</a:t>
            </a:r>
            <a:r>
              <a:rPr lang="zh-CN" altLang="en-US" dirty="0">
                <a:sym typeface="+mn-ea"/>
              </a:rPr>
              <a:t>，</a:t>
            </a:r>
            <a:r>
              <a:rPr lang="en-US" altLang="zh-CN" dirty="0" err="1" smtClean="0">
                <a:sym typeface="+mn-ea"/>
              </a:rPr>
              <a:t>将这种激活</a:t>
            </a:r>
            <a:r>
              <a:rPr lang="zh-CN" altLang="en-US" dirty="0" smtClean="0">
                <a:sym typeface="+mn-ea"/>
              </a:rPr>
              <a:t>方式</a:t>
            </a:r>
            <a:r>
              <a:rPr lang="en-US" altLang="zh-CN" dirty="0" err="1" smtClean="0">
                <a:sym typeface="+mn-ea"/>
              </a:rPr>
              <a:t>称为GPCR的</a:t>
            </a:r>
            <a:r>
              <a:rPr lang="en-US" altLang="zh-CN" dirty="0">
                <a:sym typeface="+mn-ea"/>
              </a:rPr>
              <a:t>“</a:t>
            </a:r>
            <a:r>
              <a:rPr lang="zh-CN" altLang="en-US" dirty="0">
                <a:sym typeface="+mn-ea"/>
              </a:rPr>
              <a:t>转激活</a:t>
            </a:r>
            <a:r>
              <a:rPr lang="en-US" altLang="zh-CN" dirty="0">
                <a:sym typeface="+mn-ea"/>
              </a:rPr>
              <a:t>”</a:t>
            </a:r>
            <a:r>
              <a:rPr lang="zh-CN" altLang="en-US" dirty="0">
                <a:sym typeface="+mn-ea"/>
              </a:rPr>
              <a:t>或</a:t>
            </a:r>
            <a:r>
              <a:rPr lang="en-US" altLang="zh-CN" dirty="0">
                <a:sym typeface="+mn-ea"/>
              </a:rPr>
              <a:t>“</a:t>
            </a:r>
            <a:r>
              <a:rPr lang="en-US" altLang="zh-CN" dirty="0" err="1">
                <a:sym typeface="+mn-ea"/>
              </a:rPr>
              <a:t>反式激活</a:t>
            </a:r>
            <a:r>
              <a:rPr lang="en-US" altLang="zh-CN" dirty="0">
                <a:sym typeface="+mn-ea"/>
              </a:rPr>
              <a:t>”</a:t>
            </a:r>
            <a:r>
              <a:rPr lang="zh-CN" altLang="en-US" dirty="0">
                <a:sym typeface="+mn-ea"/>
              </a:rPr>
              <a:t>，</a:t>
            </a:r>
            <a:r>
              <a:rPr lang="en-US" altLang="zh-CN" dirty="0" smtClean="0">
                <a:sym typeface="+mn-ea"/>
              </a:rPr>
              <a:t>这</a:t>
            </a:r>
            <a:r>
              <a:rPr lang="zh-CN" altLang="en-US" dirty="0" smtClean="0">
                <a:sym typeface="+mn-ea"/>
              </a:rPr>
              <a:t>种激活方式</a:t>
            </a:r>
            <a:r>
              <a:rPr lang="en-US" altLang="zh-CN" dirty="0" err="1" smtClean="0">
                <a:sym typeface="+mn-ea"/>
              </a:rPr>
              <a:t>放大了</a:t>
            </a:r>
            <a:r>
              <a:rPr lang="en-US" altLang="zh-CN" dirty="0" err="1">
                <a:sym typeface="+mn-ea"/>
              </a:rPr>
              <a:t>GPCR信号传导和功能的范围</a:t>
            </a:r>
            <a:r>
              <a:rPr lang="en-US" altLang="zh-CN" dirty="0">
                <a:sym typeface="+mn-ea"/>
              </a:rPr>
              <a:t>。</a:t>
            </a:r>
            <a:endParaRPr lang="en-US" altLang="zh-CN" b="0" i="0" kern="1200" dirty="0">
              <a:solidFill>
                <a:schemeClr val="tx1"/>
              </a:solidFill>
              <a:latin typeface="+mn-lt"/>
              <a:ea typeface="+mn-ea"/>
              <a:cs typeface="+mn-cs"/>
            </a:endParaRPr>
          </a:p>
          <a:p>
            <a:r>
              <a:rPr lang="en-US" altLang="zh-CN" dirty="0">
                <a:sym typeface="+mn-ea"/>
              </a:rPr>
              <a:t>“</a:t>
            </a:r>
            <a:r>
              <a:rPr lang="en-US" altLang="zh-CN" dirty="0" err="1">
                <a:sym typeface="+mn-ea"/>
              </a:rPr>
              <a:t>双相激活”是GPCR的另一种独特的激活模式，有些GPCR可以在早期和晚期两个不同阶段被激活，两个阶段的信号具有不同的功能</a:t>
            </a:r>
            <a:r>
              <a:rPr lang="en-US" altLang="zh-CN" dirty="0">
                <a:sym typeface="+mn-ea"/>
              </a:rPr>
              <a:t>。</a:t>
            </a:r>
            <a:endParaRPr lang="zh-CN" altLang="en-US" dirty="0" smtClean="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这里着重介绍一下</a:t>
            </a:r>
            <a:r>
              <a:rPr lang="en-US" altLang="zh-CN" dirty="0"/>
              <a:t>GPCR</a:t>
            </a:r>
            <a:r>
              <a:rPr lang="zh-CN" altLang="en-US" dirty="0"/>
              <a:t>的</a:t>
            </a:r>
            <a:r>
              <a:rPr lang="zh-CN" altLang="en-US" sz="1200"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偏置激活</a:t>
            </a:r>
            <a:r>
              <a:rPr lang="zh-CN" altLang="en-US" sz="1200" b="0" dirty="0"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t>
            </a:r>
            <a:r>
              <a:rPr lang="zh-CN" altLang="en-US"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偏置激活就是</a:t>
            </a:r>
            <a:r>
              <a:rPr lang="en-US" altLang="zh-CN" b="1" dirty="0" err="1">
                <a:latin typeface="Poppins" panose="00000500000000000000" pitchFamily="2" charset="0"/>
                <a:ea typeface="思源黑体 CN Regular" panose="020B0500000000000000" pitchFamily="34" charset="-122"/>
                <a:cs typeface="Poppins" panose="00000500000000000000" pitchFamily="2" charset="0"/>
                <a:sym typeface="+mn-ea"/>
              </a:rPr>
              <a:t>偏向于</a:t>
            </a:r>
            <a:r>
              <a:rPr lang="zh-CN" altLang="en-US" b="1" dirty="0" err="1">
                <a:latin typeface="Poppins" panose="00000500000000000000" pitchFamily="2" charset="0"/>
                <a:ea typeface="思源黑体 CN Regular" panose="020B0500000000000000" pitchFamily="34" charset="-122"/>
                <a:cs typeface="Poppins" panose="00000500000000000000" pitchFamily="2" charset="0"/>
                <a:sym typeface="+mn-ea"/>
              </a:rPr>
              <a:t>激活</a:t>
            </a:r>
            <a:r>
              <a:rPr lang="en-US" altLang="zh-CN" b="1" dirty="0" err="1">
                <a:latin typeface="Poppins" panose="00000500000000000000" pitchFamily="2" charset="0"/>
                <a:ea typeface="思源黑体 CN Regular" panose="020B0500000000000000" pitchFamily="34" charset="-122"/>
                <a:cs typeface="Poppins" panose="00000500000000000000" pitchFamily="2" charset="0"/>
                <a:sym typeface="+mn-ea"/>
              </a:rPr>
              <a:t>G蛋白依赖的途径或</a:t>
            </a:r>
            <a:r>
              <a:rPr lang="zh-CN" altLang="en-US" b="1" dirty="0" err="1">
                <a:latin typeface="Poppins" panose="00000500000000000000" pitchFamily="2" charset="0"/>
                <a:ea typeface="思源黑体 CN Regular" panose="020B0500000000000000" pitchFamily="34" charset="-122"/>
                <a:cs typeface="Poppins" panose="00000500000000000000" pitchFamily="2" charset="0"/>
                <a:sym typeface="+mn-ea"/>
              </a:rPr>
              <a:t>激活</a:t>
            </a:r>
            <a:r>
              <a:rPr lang="en-US" altLang="zh-CN" b="1" dirty="0">
                <a:latin typeface="Poppins" panose="00000500000000000000" pitchFamily="2" charset="0"/>
                <a:ea typeface="思源黑体 CN Regular" panose="020B0500000000000000" pitchFamily="34" charset="-122"/>
                <a:cs typeface="Poppins" panose="00000500000000000000" pitchFamily="2" charset="0"/>
                <a:sym typeface="+mn-ea"/>
              </a:rPr>
              <a:t>β-arrestin依赖的途径</a:t>
            </a:r>
            <a:r>
              <a:rPr lang="zh-CN" altLang="en-US" b="1" dirty="0">
                <a:latin typeface="Poppins" panose="00000500000000000000" pitchFamily="2" charset="0"/>
                <a:ea typeface="思源黑体 CN Regular" panose="020B0500000000000000" pitchFamily="34" charset="-122"/>
                <a:cs typeface="Poppins" panose="00000500000000000000" pitchFamily="2" charset="0"/>
                <a:sym typeface="+mn-ea"/>
              </a:rPr>
              <a:t>。形成原因多种多样，</a:t>
            </a:r>
            <a:r>
              <a:rPr lang="zh-CN" altLang="en-US" sz="1200" b="0" dirty="0"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特异型</a:t>
            </a:r>
            <a:r>
              <a:rPr lang="zh-CN" altLang="en-US" dirty="0" smtClean="0"/>
              <a:t>配体</a:t>
            </a:r>
            <a:r>
              <a:rPr lang="zh-CN" altLang="en-US" dirty="0"/>
              <a:t>可以</a:t>
            </a:r>
            <a:r>
              <a:rPr lang="zh-CN" altLang="en-US" dirty="0" smtClean="0"/>
              <a:t>决定</a:t>
            </a:r>
            <a:r>
              <a:rPr lang="en-US" altLang="zh-CN" dirty="0" smtClean="0"/>
              <a:t>GPCR</a:t>
            </a:r>
            <a:r>
              <a:rPr lang="zh-CN" altLang="en-US" dirty="0" smtClean="0"/>
              <a:t>信号</a:t>
            </a:r>
            <a:r>
              <a:rPr lang="zh-CN" altLang="en-US" dirty="0"/>
              <a:t>偏置情况，如图</a:t>
            </a:r>
            <a:r>
              <a:rPr lang="en-US" altLang="zh-CN" dirty="0"/>
              <a:t>A B C</a:t>
            </a:r>
            <a:r>
              <a:rPr lang="zh-CN" altLang="en-US" dirty="0"/>
              <a:t>。</a:t>
            </a:r>
            <a:r>
              <a:rPr lang="en-US" altLang="zh-CN" dirty="0"/>
              <a:t>D</a:t>
            </a:r>
            <a:r>
              <a:rPr lang="zh-CN" altLang="en-US" dirty="0"/>
              <a:t>的情形是由于</a:t>
            </a:r>
            <a:r>
              <a:rPr lang="en-US" altLang="zh-CN" dirty="0"/>
              <a:t>GPCR</a:t>
            </a:r>
            <a:r>
              <a:rPr lang="zh-CN" altLang="en-US" dirty="0"/>
              <a:t>受体</a:t>
            </a:r>
            <a:r>
              <a:rPr lang="zh-CN" altLang="en-US" dirty="0">
                <a:uFillTx/>
                <a:latin typeface="Poppins" panose="00000500000000000000" pitchFamily="2" charset="0"/>
                <a:ea typeface="思源黑体 CN Regular" panose="020B0500000000000000" pitchFamily="34" charset="-122"/>
                <a:sym typeface="+mn-ea"/>
              </a:rPr>
              <a:t>胞内</a:t>
            </a:r>
            <a:r>
              <a:rPr lang="en-US" altLang="zh-CN" dirty="0">
                <a:uFillTx/>
                <a:latin typeface="Poppins" panose="00000500000000000000" pitchFamily="2" charset="0"/>
                <a:ea typeface="思源黑体 CN Regular" panose="020B0500000000000000" pitchFamily="34" charset="-122"/>
                <a:sym typeface="+mn-ea"/>
              </a:rPr>
              <a:t>C</a:t>
            </a:r>
            <a:r>
              <a:rPr lang="zh-CN" altLang="en-US" dirty="0">
                <a:uFillTx/>
                <a:latin typeface="Poppins" panose="00000500000000000000" pitchFamily="2" charset="0"/>
                <a:ea typeface="思源黑体 CN Regular" panose="020B0500000000000000" pitchFamily="34" charset="-122"/>
                <a:sym typeface="+mn-ea"/>
              </a:rPr>
              <a:t>端磷酸化的改变（磷酸化编码不同，结合抑制蛋白不同）或者</a:t>
            </a:r>
            <a:r>
              <a:rPr lang="en-US" altLang="zh-CN" dirty="0">
                <a:sym typeface="+mn-ea"/>
              </a:rPr>
              <a:t>GPCR</a:t>
            </a:r>
            <a:r>
              <a:rPr lang="zh-CN" altLang="en-US" dirty="0">
                <a:sym typeface="+mn-ea"/>
              </a:rPr>
              <a:t>受体本身的突变，引发信号偏置传递。</a:t>
            </a:r>
            <a:r>
              <a:rPr lang="en-US" altLang="zh-CN" dirty="0">
                <a:sym typeface="+mn-ea"/>
              </a:rPr>
              <a:t>E</a:t>
            </a:r>
            <a:r>
              <a:rPr lang="zh-CN" altLang="en-US" dirty="0">
                <a:sym typeface="+mn-ea"/>
              </a:rPr>
              <a:t>的情形是细胞本身胞内</a:t>
            </a:r>
            <a:r>
              <a:rPr lang="en-US" altLang="zh-CN" dirty="0">
                <a:uFillTx/>
                <a:latin typeface="Poppins" panose="00000500000000000000" pitchFamily="2" charset="0"/>
                <a:ea typeface="思源黑体 CN Regular" panose="020B0500000000000000" pitchFamily="34" charset="-122"/>
                <a:sym typeface="+mn-ea"/>
              </a:rPr>
              <a:t> β-</a:t>
            </a:r>
            <a:r>
              <a:rPr lang="en-US" altLang="zh-CN" dirty="0" err="1">
                <a:uFillTx/>
                <a:latin typeface="Poppins" panose="00000500000000000000" pitchFamily="2" charset="0"/>
                <a:ea typeface="思源黑体 CN Regular" panose="020B0500000000000000" pitchFamily="34" charset="-122"/>
                <a:sym typeface="+mn-ea"/>
              </a:rPr>
              <a:t>arrestin</a:t>
            </a:r>
            <a:r>
              <a:rPr lang="en-US" altLang="zh-CN" dirty="0">
                <a:uFillTx/>
                <a:latin typeface="Poppins" panose="00000500000000000000" pitchFamily="2" charset="0"/>
                <a:ea typeface="思源黑体 CN Regular" panose="020B0500000000000000" pitchFamily="34" charset="-122"/>
                <a:sym typeface="+mn-ea"/>
              </a:rPr>
              <a:t> </a:t>
            </a:r>
            <a:r>
              <a:rPr lang="zh-CN" altLang="en-US" dirty="0">
                <a:uFillTx/>
                <a:latin typeface="Poppins" panose="00000500000000000000" pitchFamily="2" charset="0"/>
                <a:ea typeface="思源黑体 CN Regular" panose="020B0500000000000000" pitchFamily="34" charset="-122"/>
                <a:sym typeface="+mn-ea"/>
              </a:rPr>
              <a:t>或</a:t>
            </a:r>
            <a:r>
              <a:rPr lang="en-US" altLang="zh-CN" dirty="0">
                <a:uFillTx/>
                <a:latin typeface="Poppins" panose="00000500000000000000" pitchFamily="2" charset="0"/>
                <a:ea typeface="思源黑体 CN Regular" panose="020B0500000000000000" pitchFamily="34" charset="-122"/>
                <a:sym typeface="+mn-ea"/>
              </a:rPr>
              <a:t>G</a:t>
            </a:r>
            <a:r>
              <a:rPr lang="zh-CN" altLang="en-US" dirty="0">
                <a:uFillTx/>
                <a:latin typeface="Poppins" panose="00000500000000000000" pitchFamily="2" charset="0"/>
                <a:ea typeface="思源黑体 CN Regular" panose="020B0500000000000000" pitchFamily="34" charset="-122"/>
                <a:sym typeface="+mn-ea"/>
              </a:rPr>
              <a:t>蛋白的表达</a:t>
            </a:r>
            <a:r>
              <a:rPr lang="zh-CN" altLang="en-US" dirty="0" smtClean="0">
                <a:uFillTx/>
                <a:latin typeface="Poppins" panose="00000500000000000000" pitchFamily="2" charset="0"/>
                <a:ea typeface="思源黑体 CN Regular" panose="020B0500000000000000" pitchFamily="34" charset="-122"/>
                <a:sym typeface="+mn-ea"/>
              </a:rPr>
              <a:t>差异，或</a:t>
            </a:r>
            <a:r>
              <a:rPr lang="zh-CN" altLang="en-US" dirty="0">
                <a:uFillTx/>
                <a:latin typeface="Poppins" panose="00000500000000000000" pitchFamily="2" charset="0"/>
                <a:ea typeface="思源黑体 CN Regular" panose="020B0500000000000000" pitchFamily="34" charset="-122"/>
                <a:sym typeface="+mn-ea"/>
              </a:rPr>
              <a:t>功能改变，造成</a:t>
            </a:r>
            <a:r>
              <a:rPr lang="zh-CN" altLang="en-US" dirty="0">
                <a:sym typeface="+mn-ea"/>
              </a:rPr>
              <a:t>信号偏置传递。还有一些</a:t>
            </a:r>
            <a:r>
              <a:rPr lang="en-US" altLang="zh-CN" dirty="0">
                <a:sym typeface="+mn-ea"/>
              </a:rPr>
              <a:t>GPCR</a:t>
            </a:r>
            <a:r>
              <a:rPr lang="zh-CN" altLang="en-US" dirty="0">
                <a:sym typeface="+mn-ea"/>
              </a:rPr>
              <a:t>受体只有</a:t>
            </a:r>
            <a:r>
              <a:rPr lang="zh-CN" altLang="en-US" dirty="0" smtClean="0">
                <a:sym typeface="+mn-ea"/>
              </a:rPr>
              <a:t>在人体内某些特殊部位才能被激活</a:t>
            </a:r>
            <a:r>
              <a:rPr lang="zh-CN" altLang="en-US" dirty="0">
                <a:sym typeface="+mn-ea"/>
              </a:rPr>
              <a:t>，比如说某些特定的组织，细胞内某些特定亚</a:t>
            </a:r>
            <a:r>
              <a:rPr lang="zh-CN" altLang="en-US" dirty="0" smtClean="0">
                <a:sym typeface="+mn-ea"/>
              </a:rPr>
              <a:t>区域，这叫位置偏置。</a:t>
            </a:r>
            <a:endParaRPr lang="zh-CN" altLang="en-US" dirty="0">
              <a:sym typeface="+mn-ea"/>
            </a:endParaRP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sym typeface="+mn-ea"/>
              </a:rPr>
              <a:t>越来越多的研究表明，偏置激动能够更精确的调节GPCR的功能，增强治疗功效，</a:t>
            </a:r>
            <a:r>
              <a:rPr lang="zh-CN" altLang="en-US" dirty="0" smtClean="0">
                <a:sym typeface="+mn-ea"/>
              </a:rPr>
              <a:t>减少不良</a:t>
            </a:r>
            <a:r>
              <a:rPr lang="zh-CN" altLang="en-US" dirty="0">
                <a:sym typeface="+mn-ea"/>
              </a:rPr>
              <a:t>副作用。我们来看一个例子，</a:t>
            </a:r>
            <a:r>
              <a:rPr lang="en-US" altLang="zh-CN"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偏置激活上市药物</a:t>
            </a:r>
            <a:r>
              <a:rPr lang="en-US" altLang="zh-CN"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 </a:t>
            </a:r>
            <a:r>
              <a:rPr lang="en-US" altLang="zh-CN" b="0" noProof="0" dirty="0" err="1">
                <a:ln>
                  <a:noFill/>
                </a:ln>
                <a:solidFill>
                  <a:srgbClr val="000000"/>
                </a:solidFill>
                <a:effectLst/>
                <a:uLnTx/>
                <a:uFillTx/>
                <a:latin typeface="Poppins" panose="00000500000000000000" pitchFamily="2" charset="0"/>
                <a:ea typeface="思源黑体 CN Normal" panose="020B0400000000000000" charset="-122"/>
                <a:cs typeface="+mj-cs"/>
                <a:sym typeface="+mn-ea"/>
              </a:rPr>
              <a:t>奥赛利定</a:t>
            </a:r>
            <a:r>
              <a:rPr lang="zh-CN" altLang="en-US" b="0" noProof="0" dirty="0" smtClean="0">
                <a:ln>
                  <a:noFill/>
                </a:ln>
                <a:solidFill>
                  <a:srgbClr val="000000"/>
                </a:solidFill>
                <a:effectLst/>
                <a:uLnTx/>
                <a:uFillTx/>
                <a:latin typeface="Poppins" panose="00000500000000000000" pitchFamily="2" charset="0"/>
                <a:ea typeface="思源黑体 CN Normal" panose="020B0400000000000000" charset="-122"/>
                <a:cs typeface="+mj-cs"/>
                <a:sym typeface="+mn-ea"/>
              </a:rPr>
              <a:t>，作用于</a:t>
            </a:r>
            <a:r>
              <a:rPr kumimoji="0" lang="en-US" altLang="zh-CN" sz="1200" b="0" i="0" u="none" strike="noStrike" kern="1200" cap="none" spc="0" normalizeH="0" noProof="0" dirty="0" smtClean="0">
                <a:ln>
                  <a:noFill/>
                </a:ln>
                <a:solidFill>
                  <a:srgbClr val="000000"/>
                </a:solidFill>
                <a:effectLst/>
                <a:uLnTx/>
                <a:uFillTx/>
                <a:latin typeface="Poppins" panose="00000500000000000000" pitchFamily="2" charset="0"/>
                <a:ea typeface="思源黑体 CN Normal" panose="020B0400000000000000" charset="-122"/>
                <a:cs typeface="+mn-cs"/>
              </a:rPr>
              <a:t>μ-</a:t>
            </a:r>
            <a:r>
              <a:rPr kumimoji="0" lang="zh-CN" altLang="en-US" sz="1200" b="0" i="0" u="none" strike="noStrike" kern="1200" cap="none" spc="0" normalizeH="0" noProof="0" dirty="0" smtClean="0">
                <a:ln>
                  <a:noFill/>
                </a:ln>
                <a:solidFill>
                  <a:srgbClr val="000000"/>
                </a:solidFill>
                <a:effectLst/>
                <a:uLnTx/>
                <a:uFillTx/>
                <a:latin typeface="Poppins" panose="00000500000000000000" pitchFamily="2" charset="0"/>
                <a:ea typeface="思源黑体 CN Normal" panose="020B0400000000000000" charset="-122"/>
                <a:cs typeface="+mn-cs"/>
              </a:rPr>
              <a:t>阿片受体，</a:t>
            </a:r>
            <a:r>
              <a:rPr lang="en-US" altLang="zh-CN" b="0" noProof="0" dirty="0" smtClean="0">
                <a:ln>
                  <a:noFill/>
                </a:ln>
                <a:solidFill>
                  <a:srgbClr val="000000"/>
                </a:solidFill>
                <a:effectLst/>
                <a:uLnTx/>
                <a:uFillTx/>
                <a:latin typeface="Poppins" panose="00000500000000000000" pitchFamily="2" charset="0"/>
                <a:ea typeface="思源黑体 CN Normal" panose="020B0400000000000000" charset="-122"/>
                <a:cs typeface="+mj-cs"/>
                <a:sym typeface="+mn-ea"/>
              </a:rPr>
              <a:t>2020</a:t>
            </a:r>
            <a:r>
              <a:rPr lang="zh-CN" altLang="en-US" b="0" noProof="0" dirty="0">
                <a:ln>
                  <a:noFill/>
                </a:ln>
                <a:solidFill>
                  <a:srgbClr val="000000"/>
                </a:solidFill>
                <a:effectLst/>
                <a:uLnTx/>
                <a:uFillTx/>
                <a:latin typeface="Poppins" panose="00000500000000000000" pitchFamily="2" charset="0"/>
                <a:ea typeface="思源黑体 CN Normal" panose="020B0400000000000000" charset="-122"/>
                <a:cs typeface="+mj-cs"/>
                <a:sym typeface="+mn-ea"/>
              </a:rPr>
              <a:t>年在美国获批上市。</a:t>
            </a:r>
            <a:r>
              <a:rPr lang="zh-CN" altLang="en-US" dirty="0">
                <a:latin typeface="Poppins" panose="00000500000000000000" pitchFamily="2" charset="0"/>
                <a:ea typeface="思源黑体 CN Regular" panose="020B0500000000000000" pitchFamily="34" charset="-122"/>
                <a:sym typeface="+mn-ea"/>
              </a:rPr>
              <a:t>传统的阿片类受体激动</a:t>
            </a:r>
            <a:r>
              <a:rPr lang="zh-CN" altLang="en-US" dirty="0" smtClean="0">
                <a:latin typeface="Poppins" panose="00000500000000000000" pitchFamily="2" charset="0"/>
                <a:ea typeface="思源黑体 CN Regular" panose="020B0500000000000000" pitchFamily="34" charset="-122"/>
                <a:sym typeface="+mn-ea"/>
              </a:rPr>
              <a:t>剂同时激活</a:t>
            </a:r>
            <a:r>
              <a:rPr lang="en-US" altLang="zh-CN" dirty="0" smtClean="0">
                <a:latin typeface="Poppins" panose="00000500000000000000" pitchFamily="2" charset="0"/>
                <a:ea typeface="思源黑体 CN Regular" panose="020B0500000000000000" pitchFamily="34" charset="-122"/>
                <a:sym typeface="+mn-ea"/>
              </a:rPr>
              <a:t>G</a:t>
            </a:r>
            <a:r>
              <a:rPr lang="zh-CN" altLang="en-US" dirty="0" smtClean="0">
                <a:latin typeface="Poppins" panose="00000500000000000000" pitchFamily="2" charset="0"/>
                <a:ea typeface="思源黑体 CN Regular" panose="020B0500000000000000" pitchFamily="34" charset="-122"/>
                <a:sym typeface="+mn-ea"/>
              </a:rPr>
              <a:t>蛋白</a:t>
            </a:r>
            <a:r>
              <a:rPr lang="zh-CN" altLang="en-US" dirty="0" smtClean="0">
                <a:uFillTx/>
                <a:latin typeface="Poppins" panose="00000500000000000000" pitchFamily="2" charset="0"/>
                <a:ea typeface="思源黑体 CN Regular" panose="020B0500000000000000" pitchFamily="34" charset="-122"/>
                <a:sym typeface="+mn-ea"/>
              </a:rPr>
              <a:t>信号通路</a:t>
            </a:r>
            <a:r>
              <a:rPr lang="zh-CN" altLang="en-US" dirty="0" smtClean="0">
                <a:latin typeface="Poppins" panose="00000500000000000000" pitchFamily="2" charset="0"/>
                <a:ea typeface="思源黑体 CN Regular" panose="020B0500000000000000" pitchFamily="34" charset="-122"/>
                <a:sym typeface="+mn-ea"/>
              </a:rPr>
              <a:t>和</a:t>
            </a:r>
            <a:r>
              <a:rPr lang="en-US" altLang="zh-CN" dirty="0" smtClean="0">
                <a:uFillTx/>
                <a:latin typeface="Poppins" panose="00000500000000000000" pitchFamily="2" charset="0"/>
                <a:ea typeface="思源黑体 CN Regular" panose="020B0500000000000000" pitchFamily="34" charset="-122"/>
                <a:sym typeface="+mn-ea"/>
              </a:rPr>
              <a:t>β-</a:t>
            </a:r>
            <a:r>
              <a:rPr lang="en-US" altLang="zh-CN" dirty="0" err="1" smtClean="0">
                <a:uFillTx/>
                <a:latin typeface="Poppins" panose="00000500000000000000" pitchFamily="2" charset="0"/>
                <a:ea typeface="思源黑体 CN Regular" panose="020B0500000000000000" pitchFamily="34" charset="-122"/>
                <a:sym typeface="+mn-ea"/>
              </a:rPr>
              <a:t>arrestin</a:t>
            </a:r>
            <a:r>
              <a:rPr lang="zh-CN" altLang="en-US" dirty="0" smtClean="0">
                <a:uFillTx/>
                <a:latin typeface="Poppins" panose="00000500000000000000" pitchFamily="2" charset="0"/>
                <a:ea typeface="思源黑体 CN Regular" panose="020B0500000000000000" pitchFamily="34" charset="-122"/>
                <a:sym typeface="+mn-ea"/>
              </a:rPr>
              <a:t>的信号通路，镇痛作用是通过</a:t>
            </a:r>
            <a:r>
              <a:rPr lang="en-US" altLang="zh-CN" dirty="0" smtClean="0">
                <a:latin typeface="Poppins" panose="00000500000000000000" pitchFamily="2" charset="0"/>
                <a:ea typeface="思源黑体 CN Regular" panose="020B0500000000000000" pitchFamily="34" charset="-122"/>
                <a:sym typeface="+mn-ea"/>
              </a:rPr>
              <a:t>G</a:t>
            </a:r>
            <a:r>
              <a:rPr lang="zh-CN" altLang="en-US" dirty="0" smtClean="0">
                <a:latin typeface="Poppins" panose="00000500000000000000" pitchFamily="2" charset="0"/>
                <a:ea typeface="思源黑体 CN Regular" panose="020B0500000000000000" pitchFamily="34" charset="-122"/>
                <a:sym typeface="+mn-ea"/>
              </a:rPr>
              <a:t>蛋白信号通路实现，而</a:t>
            </a:r>
            <a:r>
              <a:rPr lang="en-US" altLang="zh-CN" dirty="0" smtClean="0">
                <a:uFillTx/>
                <a:latin typeface="Poppins" panose="00000500000000000000" pitchFamily="2" charset="0"/>
                <a:ea typeface="思源黑体 CN Regular" panose="020B0500000000000000" pitchFamily="34" charset="-122"/>
                <a:sym typeface="+mn-ea"/>
              </a:rPr>
              <a:t>β-</a:t>
            </a:r>
            <a:r>
              <a:rPr lang="en-US" altLang="zh-CN" dirty="0" err="1" smtClean="0">
                <a:uFillTx/>
                <a:latin typeface="Poppins" panose="00000500000000000000" pitchFamily="2" charset="0"/>
                <a:ea typeface="思源黑体 CN Regular" panose="020B0500000000000000" pitchFamily="34" charset="-122"/>
                <a:sym typeface="+mn-ea"/>
              </a:rPr>
              <a:t>arrestin</a:t>
            </a:r>
            <a:r>
              <a:rPr lang="zh-CN" altLang="en-US" dirty="0" smtClean="0">
                <a:uFillTx/>
                <a:latin typeface="Poppins" panose="00000500000000000000" pitchFamily="2" charset="0"/>
                <a:ea typeface="思源黑体 CN Regular" panose="020B0500000000000000" pitchFamily="34" charset="-122"/>
                <a:sym typeface="+mn-ea"/>
              </a:rPr>
              <a:t>信号通路会带来严重副反应</a:t>
            </a:r>
            <a:r>
              <a:rPr lang="zh-CN" altLang="en-US" dirty="0" smtClean="0">
                <a:latin typeface="Poppins" panose="00000500000000000000" pitchFamily="2" charset="0"/>
                <a:ea typeface="思源黑体 CN Regular" panose="020B0500000000000000" pitchFamily="34" charset="-122"/>
                <a:sym typeface="+mn-ea"/>
              </a:rPr>
              <a:t>，包括呼吸和中枢神经系统抑制</a:t>
            </a:r>
            <a:r>
              <a:rPr lang="zh-CN" altLang="en-US" dirty="0" smtClean="0">
                <a:uFillTx/>
                <a:latin typeface="Poppins" panose="00000500000000000000" pitchFamily="2" charset="0"/>
                <a:ea typeface="思源黑体 CN Regular" panose="020B0500000000000000" pitchFamily="34" charset="-122"/>
                <a:sym typeface="+mn-ea"/>
              </a:rPr>
              <a:t>。</a:t>
            </a:r>
            <a:r>
              <a:rPr lang="zh-CN" altLang="en-US" dirty="0" smtClean="0">
                <a:latin typeface="Poppins" panose="00000500000000000000" pitchFamily="2" charset="0"/>
                <a:ea typeface="思源黑体 CN Regular" panose="020B0500000000000000" pitchFamily="34" charset="-122"/>
                <a:sym typeface="+mn-ea"/>
              </a:rPr>
              <a:t>传统的阿片类受体激动剂，通过剂量调整，可以提供</a:t>
            </a:r>
            <a:r>
              <a:rPr lang="zh-CN" altLang="en-US" dirty="0">
                <a:latin typeface="Poppins" panose="00000500000000000000" pitchFamily="2" charset="0"/>
                <a:ea typeface="思源黑体 CN Regular" panose="020B0500000000000000" pitchFamily="34" charset="-122"/>
                <a:sym typeface="+mn-ea"/>
              </a:rPr>
              <a:t>足够的镇痛效果，</a:t>
            </a:r>
            <a:r>
              <a:rPr lang="zh-CN" altLang="en-US" dirty="0" smtClean="0">
                <a:latin typeface="Poppins" panose="00000500000000000000" pitchFamily="2" charset="0"/>
                <a:ea typeface="思源黑体 CN Regular" panose="020B0500000000000000" pitchFamily="34" charset="-122"/>
                <a:sym typeface="+mn-ea"/>
              </a:rPr>
              <a:t>但往往会同时</a:t>
            </a:r>
            <a:r>
              <a:rPr lang="zh-CN" altLang="en-US" dirty="0" smtClean="0">
                <a:uFillTx/>
                <a:latin typeface="Poppins" panose="00000500000000000000" pitchFamily="2" charset="0"/>
                <a:ea typeface="思源黑体 CN Regular" panose="020B0500000000000000" pitchFamily="34" charset="-122"/>
                <a:sym typeface="+mn-ea"/>
              </a:rPr>
              <a:t>带来严重的</a:t>
            </a:r>
            <a:r>
              <a:rPr lang="zh-CN" altLang="en-US" dirty="0" smtClean="0">
                <a:latin typeface="Poppins" panose="00000500000000000000" pitchFamily="2" charset="0"/>
                <a:ea typeface="思源黑体 CN Regular" panose="020B0500000000000000" pitchFamily="34" charset="-122"/>
                <a:sym typeface="+mn-ea"/>
              </a:rPr>
              <a:t>不良反应，</a:t>
            </a:r>
            <a:r>
              <a:rPr lang="zh-CN" altLang="en-US" dirty="0">
                <a:latin typeface="Poppins" panose="00000500000000000000" pitchFamily="2" charset="0"/>
                <a:ea typeface="思源黑体 CN Regular" panose="020B0500000000000000" pitchFamily="34" charset="-122"/>
                <a:sym typeface="+mn-ea"/>
              </a:rPr>
              <a:t>包括呼吸和中枢神经系统抑制。奥赛利</a:t>
            </a:r>
            <a:r>
              <a:rPr lang="zh-CN" altLang="en-US" dirty="0" smtClean="0">
                <a:latin typeface="Poppins" panose="00000500000000000000" pitchFamily="2" charset="0"/>
                <a:ea typeface="思源黑体 CN Regular" panose="020B0500000000000000" pitchFamily="34" charset="-122"/>
                <a:sym typeface="+mn-ea"/>
              </a:rPr>
              <a:t>定能够偏向</a:t>
            </a:r>
            <a:r>
              <a:rPr lang="zh-CN" altLang="en-US" dirty="0">
                <a:latin typeface="Poppins" panose="00000500000000000000" pitchFamily="2" charset="0"/>
                <a:ea typeface="思源黑体 CN Regular" panose="020B0500000000000000" pitchFamily="34" charset="-122"/>
                <a:sym typeface="+mn-ea"/>
              </a:rPr>
              <a:t>性激活下游</a:t>
            </a:r>
            <a:r>
              <a:rPr lang="en-US" altLang="zh-CN" dirty="0">
                <a:latin typeface="Poppins" panose="00000500000000000000" pitchFamily="2" charset="0"/>
                <a:ea typeface="思源黑体 CN Regular" panose="020B0500000000000000" pitchFamily="34" charset="-122"/>
                <a:sym typeface="+mn-ea"/>
              </a:rPr>
              <a:t>G</a:t>
            </a:r>
            <a:r>
              <a:rPr lang="zh-CN" altLang="en-US" dirty="0">
                <a:latin typeface="Poppins" panose="00000500000000000000" pitchFamily="2" charset="0"/>
                <a:ea typeface="思源黑体 CN Regular" panose="020B0500000000000000" pitchFamily="34" charset="-122"/>
                <a:sym typeface="+mn-ea"/>
              </a:rPr>
              <a:t>蛋白信号通路，具有更低的副作用。通过结构解析，发现奥赛利定引发的</a:t>
            </a:r>
            <a:r>
              <a:rPr lang="en-US" altLang="zh-CN" dirty="0" err="1">
                <a:solidFill>
                  <a:srgbClr val="000000"/>
                </a:solidFill>
                <a:latin typeface="Poppins" panose="00000500000000000000" pitchFamily="2" charset="0"/>
                <a:ea typeface="思源黑体 CN Regular" panose="020B0500000000000000" pitchFamily="34" charset="-122"/>
                <a:sym typeface="+mn-ea"/>
              </a:rPr>
              <a:t>μ</a:t>
            </a:r>
            <a:r>
              <a:rPr lang="zh-CN" altLang="en-US" dirty="0">
                <a:latin typeface="Poppins" panose="00000500000000000000" pitchFamily="2" charset="0"/>
                <a:ea typeface="思源黑体 CN Regular" panose="020B0500000000000000" pitchFamily="34" charset="-122"/>
                <a:sym typeface="+mn-ea"/>
              </a:rPr>
              <a:t>阿片类受体胞内区口袋能更加有效地与</a:t>
            </a:r>
            <a:r>
              <a:rPr lang="en-US" altLang="zh-CN" dirty="0">
                <a:latin typeface="Poppins" panose="00000500000000000000" pitchFamily="2" charset="0"/>
                <a:ea typeface="思源黑体 CN Regular" panose="020B0500000000000000" pitchFamily="34" charset="-122"/>
                <a:sym typeface="+mn-ea"/>
              </a:rPr>
              <a:t>G</a:t>
            </a:r>
            <a:r>
              <a:rPr lang="zh-CN" altLang="en-US" dirty="0">
                <a:latin typeface="Poppins" panose="00000500000000000000" pitchFamily="2" charset="0"/>
                <a:ea typeface="思源黑体 CN Regular" panose="020B0500000000000000" pitchFamily="34" charset="-122"/>
                <a:sym typeface="+mn-ea"/>
              </a:rPr>
              <a:t>蛋白进行结合</a:t>
            </a:r>
            <a:r>
              <a:rPr lang="zh-CN" altLang="en-US" dirty="0">
                <a:latin typeface="Poppins" panose="00000500000000000000" pitchFamily="2" charset="0"/>
                <a:ea typeface="思源黑体 CN Regular" panose="020B0500000000000000" pitchFamily="34" charset="-122"/>
              </a:rPr>
              <a:t>。</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a:solidFill>
                  <a:schemeClr val="tx1"/>
                </a:solidFill>
                <a:latin typeface="+mn-lt"/>
                <a:ea typeface="+mn-ea"/>
                <a:cs typeface="+mn-cs"/>
              </a:rPr>
              <a:t>还有更多的偏置配体药物研发案例：</a:t>
            </a:r>
          </a:p>
          <a:p>
            <a:r>
              <a:rPr lang="zh-CN" altLang="en-US" sz="1200" b="0" i="0" kern="1200" dirty="0">
                <a:solidFill>
                  <a:schemeClr val="tx1"/>
                </a:solidFill>
                <a:latin typeface="+mn-lt"/>
                <a:ea typeface="+mn-ea"/>
                <a:cs typeface="+mn-cs"/>
              </a:rPr>
              <a:t>卡维地洛是一种针对</a:t>
            </a:r>
            <a:r>
              <a:rPr lang="en-US" altLang="zh-CN" b="0" dirty="0">
                <a:sym typeface="+mn-ea"/>
              </a:rPr>
              <a:t>β-</a:t>
            </a:r>
            <a:r>
              <a:rPr lang="zh-CN" altLang="en-US" b="0" dirty="0">
                <a:sym typeface="+mn-ea"/>
              </a:rPr>
              <a:t>肾上腺素能受体</a:t>
            </a:r>
            <a:r>
              <a:rPr lang="en-US" altLang="zh-CN" b="0" dirty="0">
                <a:sym typeface="+mn-ea"/>
              </a:rPr>
              <a:t>(β-ARs)</a:t>
            </a:r>
            <a:r>
              <a:rPr lang="zh-CN" altLang="en-US" sz="1200" b="0" i="0" kern="1200" dirty="0">
                <a:solidFill>
                  <a:schemeClr val="tx1"/>
                </a:solidFill>
                <a:latin typeface="+mn-lt"/>
                <a:ea typeface="+mn-ea"/>
                <a:cs typeface="+mn-cs"/>
              </a:rPr>
              <a:t>的</a:t>
            </a:r>
            <a:r>
              <a:rPr lang="en-US" altLang="zh-CN" sz="1200" b="0" i="0" kern="1200" dirty="0">
                <a:solidFill>
                  <a:schemeClr val="tx1"/>
                </a:solidFill>
                <a:latin typeface="+mn-lt"/>
                <a:ea typeface="+mn-ea"/>
                <a:cs typeface="+mn-cs"/>
              </a:rPr>
              <a:t>β-</a:t>
            </a:r>
            <a:r>
              <a:rPr lang="en-US" altLang="zh-CN" sz="1200" b="0" i="0" kern="1200" dirty="0" err="1">
                <a:solidFill>
                  <a:schemeClr val="tx1"/>
                </a:solidFill>
                <a:latin typeface="+mn-lt"/>
                <a:ea typeface="+mn-ea"/>
                <a:cs typeface="+mn-cs"/>
              </a:rPr>
              <a:t>arrestin</a:t>
            </a:r>
            <a:r>
              <a:rPr lang="zh-CN" altLang="en-US" sz="1200" b="0" i="0" kern="1200" dirty="0">
                <a:solidFill>
                  <a:schemeClr val="tx1"/>
                </a:solidFill>
                <a:latin typeface="+mn-lt"/>
                <a:ea typeface="+mn-ea"/>
                <a:cs typeface="+mn-cs"/>
              </a:rPr>
              <a:t>偏置激动剂，大规模临床试验表明</a:t>
            </a:r>
            <a:r>
              <a:rPr lang="zh-CN" altLang="en-US" sz="1200" b="0" i="0" kern="1200" dirty="0" smtClean="0">
                <a:solidFill>
                  <a:schemeClr val="tx1"/>
                </a:solidFill>
                <a:latin typeface="+mn-lt"/>
                <a:ea typeface="+mn-ea"/>
                <a:cs typeface="+mn-cs"/>
              </a:rPr>
              <a:t>，</a:t>
            </a:r>
            <a:r>
              <a:rPr lang="zh-CN" altLang="en-US" sz="1200" b="0" dirty="0" smtClean="0">
                <a:solidFill>
                  <a:schemeClr val="tx1"/>
                </a:solidFill>
                <a:uFillTx/>
                <a:latin typeface="Poppins" panose="00000500000000000000" pitchFamily="2" charset="0"/>
                <a:ea typeface="思源黑体 CN Normal" panose="020B0400000000000000" charset="-122"/>
                <a:sym typeface="+mn-ea"/>
              </a:rPr>
              <a:t>与其他非偏置</a:t>
            </a:r>
            <a:r>
              <a:rPr lang="en-US" altLang="zh-CN" sz="1200" b="0" dirty="0" smtClean="0">
                <a:latin typeface="Poppins" panose="00000500000000000000" pitchFamily="2" charset="0"/>
                <a:ea typeface="思源黑体 CN Normal" panose="020B0400000000000000" charset="-122"/>
                <a:sym typeface="+mn-ea"/>
              </a:rPr>
              <a:t>β</a:t>
            </a:r>
            <a:r>
              <a:rPr lang="zh-CN" altLang="en-US" sz="1200" b="0" dirty="0" smtClean="0">
                <a:latin typeface="Poppins" panose="00000500000000000000" pitchFamily="2" charset="0"/>
                <a:ea typeface="思源黑体 CN Normal" panose="020B0400000000000000" charset="-122"/>
                <a:sym typeface="+mn-ea"/>
              </a:rPr>
              <a:t>受体</a:t>
            </a:r>
            <a:r>
              <a:rPr lang="zh-CN" altLang="en-US" sz="1200" b="0" dirty="0" smtClean="0"/>
              <a:t>阻滞剂</a:t>
            </a:r>
            <a:r>
              <a:rPr lang="zh-CN" altLang="en-US" sz="1200" b="0" dirty="0" smtClean="0">
                <a:solidFill>
                  <a:schemeClr val="tx1"/>
                </a:solidFill>
                <a:uFillTx/>
                <a:latin typeface="Poppins" panose="00000500000000000000" pitchFamily="2" charset="0"/>
                <a:ea typeface="思源黑体 CN Normal" panose="020B0400000000000000" charset="-122"/>
                <a:sym typeface="+mn-ea"/>
              </a:rPr>
              <a:t>相比</a:t>
            </a:r>
            <a:r>
              <a:rPr lang="zh-CN" altLang="en-US" sz="1200" b="0" i="0" kern="1200" dirty="0" smtClean="0">
                <a:solidFill>
                  <a:schemeClr val="tx1"/>
                </a:solidFill>
                <a:latin typeface="+mn-lt"/>
                <a:ea typeface="+mn-ea"/>
                <a:cs typeface="+mn-cs"/>
              </a:rPr>
              <a:t>，</a:t>
            </a:r>
            <a:r>
              <a:rPr lang="zh-CN" altLang="en-US" b="0" dirty="0">
                <a:sym typeface="+mn-ea"/>
              </a:rPr>
              <a:t>卡维地洛</a:t>
            </a:r>
            <a:r>
              <a:rPr lang="zh-CN" altLang="en-US" sz="1200" b="0" i="0" kern="1200" dirty="0">
                <a:solidFill>
                  <a:schemeClr val="tx1"/>
                </a:solidFill>
                <a:latin typeface="+mn-lt"/>
                <a:ea typeface="+mn-ea"/>
                <a:cs typeface="+mn-cs"/>
              </a:rPr>
              <a:t>可显著提高心力衰竭患者的生存率。</a:t>
            </a:r>
            <a:endParaRPr lang="en-US" altLang="zh-CN"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i="0" kern="1200" dirty="0">
                <a:solidFill>
                  <a:schemeClr val="dk1"/>
                </a:solidFill>
                <a:latin typeface="+mn-lt"/>
                <a:ea typeface="+mn-ea"/>
                <a:cs typeface="+mn-cs"/>
              </a:rPr>
              <a:t>β-</a:t>
            </a:r>
            <a:r>
              <a:rPr lang="en-US" altLang="zh-CN" sz="1200" b="0" i="0" kern="1200" dirty="0" err="1">
                <a:solidFill>
                  <a:schemeClr val="dk1"/>
                </a:solidFill>
                <a:latin typeface="+mn-lt"/>
                <a:ea typeface="+mn-ea"/>
                <a:cs typeface="+mn-cs"/>
              </a:rPr>
              <a:t>arrestin</a:t>
            </a:r>
            <a:r>
              <a:rPr lang="zh-CN" altLang="en-US" sz="1200" b="0" i="0" kern="1200" dirty="0">
                <a:solidFill>
                  <a:schemeClr val="dk1"/>
                </a:solidFill>
                <a:latin typeface="+mn-lt"/>
                <a:ea typeface="+mn-ea"/>
                <a:cs typeface="+mn-cs"/>
              </a:rPr>
              <a:t>偏向</a:t>
            </a:r>
            <a:r>
              <a:rPr lang="zh-CN" altLang="en-US" sz="1200" b="0" i="0" kern="1200" dirty="0" smtClean="0">
                <a:solidFill>
                  <a:schemeClr val="dk1"/>
                </a:solidFill>
                <a:latin typeface="+mn-lt"/>
                <a:ea typeface="+mn-ea"/>
                <a:cs typeface="+mn-cs"/>
              </a:rPr>
              <a:t>的，</a:t>
            </a:r>
            <a:r>
              <a:rPr lang="zh-CN" altLang="en-US" b="0" dirty="0" smtClean="0">
                <a:solidFill>
                  <a:schemeClr val="dk1"/>
                </a:solidFill>
                <a:sym typeface="+mn-ea"/>
              </a:rPr>
              <a:t>血管紧张素</a:t>
            </a:r>
            <a:r>
              <a:rPr lang="en-US" altLang="zh-CN" b="0" dirty="0">
                <a:solidFill>
                  <a:schemeClr val="dk1"/>
                </a:solidFill>
                <a:sym typeface="+mn-ea"/>
              </a:rPr>
              <a:t>II 1</a:t>
            </a:r>
            <a:r>
              <a:rPr lang="zh-CN" altLang="en-US" b="0" dirty="0">
                <a:solidFill>
                  <a:schemeClr val="dk1"/>
                </a:solidFill>
                <a:sym typeface="+mn-ea"/>
              </a:rPr>
              <a:t>型受体</a:t>
            </a:r>
            <a:r>
              <a:rPr lang="en-US" altLang="zh-CN" b="0" dirty="0">
                <a:solidFill>
                  <a:schemeClr val="dk1"/>
                </a:solidFill>
                <a:sym typeface="+mn-ea"/>
              </a:rPr>
              <a:t>AT1R</a:t>
            </a:r>
            <a:r>
              <a:rPr lang="zh-CN" altLang="en-US" sz="1200" b="0" i="0" kern="1200" dirty="0">
                <a:solidFill>
                  <a:schemeClr val="dk1"/>
                </a:solidFill>
                <a:latin typeface="+mn-lt"/>
                <a:ea typeface="+mn-ea"/>
                <a:cs typeface="+mn-cs"/>
              </a:rPr>
              <a:t>激动剂的开发，用于治疗高血压和心力衰竭。</a:t>
            </a:r>
            <a:endParaRPr lang="zh-CN" altLang="en-US" b="0"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dk1"/>
                </a:solidFill>
                <a:latin typeface="+mn-lt"/>
                <a:ea typeface="+mn-ea"/>
                <a:cs typeface="+mn-cs"/>
              </a:rPr>
              <a:t>组胺受体</a:t>
            </a:r>
            <a:r>
              <a:rPr lang="zh-CN" sz="1200" b="0" i="0" kern="1200" dirty="0">
                <a:solidFill>
                  <a:schemeClr val="dk1"/>
                </a:solidFill>
                <a:latin typeface="+mn-lt"/>
                <a:ea typeface="+mn-ea"/>
                <a:cs typeface="+mn-cs"/>
              </a:rPr>
              <a:t>的药物，</a:t>
            </a:r>
            <a:r>
              <a:rPr lang="zh-CN" altLang="en-US" sz="1200" b="0" i="0" kern="1200" dirty="0">
                <a:solidFill>
                  <a:schemeClr val="dk1"/>
                </a:solidFill>
                <a:latin typeface="+mn-lt"/>
                <a:ea typeface="+mn-ea"/>
                <a:cs typeface="+mn-cs"/>
              </a:rPr>
              <a:t>以前通过常规</a:t>
            </a:r>
            <a:r>
              <a:rPr lang="en-US" altLang="zh-CN" sz="1200" b="0" i="0" kern="1200" dirty="0">
                <a:solidFill>
                  <a:schemeClr val="dk1"/>
                </a:solidFill>
                <a:latin typeface="+mn-lt"/>
                <a:ea typeface="+mn-ea"/>
                <a:cs typeface="+mn-cs"/>
              </a:rPr>
              <a:t>G</a:t>
            </a:r>
            <a:r>
              <a:rPr lang="zh-CN" altLang="en-US" sz="1200" b="0" i="0" kern="1200" dirty="0">
                <a:solidFill>
                  <a:schemeClr val="dk1"/>
                </a:solidFill>
                <a:latin typeface="+mn-lt"/>
                <a:ea typeface="+mn-ea"/>
                <a:cs typeface="+mn-cs"/>
              </a:rPr>
              <a:t>蛋白测定，被认为是拮抗剂或反向激动剂，</a:t>
            </a:r>
            <a:r>
              <a:rPr lang="zh-CN" altLang="en-US" b="0" dirty="0">
                <a:solidFill>
                  <a:schemeClr val="dk1"/>
                </a:solidFill>
                <a:latin typeface="Poppins" panose="00000500000000000000" pitchFamily="2" charset="0"/>
                <a:ea typeface="思源黑体 CN Regular" panose="020B0500000000000000" pitchFamily="34" charset="-122"/>
                <a:sym typeface="+mn-ea"/>
              </a:rPr>
              <a:t>后来的研究表明它们可以具有受</a:t>
            </a:r>
            <a:r>
              <a:rPr lang="en-US" altLang="zh-CN" b="0" dirty="0">
                <a:solidFill>
                  <a:schemeClr val="dk1"/>
                </a:solidFill>
                <a:latin typeface="Poppins" panose="00000500000000000000" pitchFamily="2" charset="0"/>
                <a:ea typeface="思源黑体 CN Regular" panose="020B0500000000000000" pitchFamily="34" charset="-122"/>
                <a:sym typeface="+mn-ea"/>
              </a:rPr>
              <a:t>β-arrestin</a:t>
            </a:r>
            <a:r>
              <a:rPr lang="zh-CN" altLang="en-US" b="0" dirty="0">
                <a:solidFill>
                  <a:schemeClr val="dk1"/>
                </a:solidFill>
                <a:latin typeface="Poppins" panose="00000500000000000000" pitchFamily="2" charset="0"/>
                <a:ea typeface="思源黑体 CN Regular" panose="020B0500000000000000" pitchFamily="34" charset="-122"/>
                <a:sym typeface="+mn-ea"/>
              </a:rPr>
              <a:t>介导的受体脱敏和内化的积极功效。</a:t>
            </a:r>
            <a:endParaRPr lang="zh-CN" altLang="en-US" b="0" dirty="0">
              <a:solidFill>
                <a:schemeClr val="dk1"/>
              </a:solidFill>
              <a:latin typeface="Poppins" panose="00000500000000000000" pitchFamily="2" charset="0"/>
              <a:ea typeface="思源黑体 CN Regular" panose="020B0500000000000000"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dk1"/>
                </a:solidFill>
                <a:latin typeface="+mn-lt"/>
                <a:ea typeface="+mn-ea"/>
                <a:cs typeface="+mn-cs"/>
              </a:rPr>
              <a:t>某一趋化因子受体，往往可以和多种细胞因子作用，可以用不同</a:t>
            </a:r>
            <a:r>
              <a:rPr lang="zh-CN" altLang="en-US" sz="1200" b="0" i="0" kern="1200" dirty="0">
                <a:solidFill>
                  <a:schemeClr val="tx1"/>
                </a:solidFill>
                <a:latin typeface="+mn-lt"/>
                <a:ea typeface="+mn-ea"/>
                <a:cs typeface="+mn-cs"/>
              </a:rPr>
              <a:t>趋化因子在同一趋化因子受体上具有偏向激活的</a:t>
            </a:r>
            <a:r>
              <a:rPr lang="zh-CN" altLang="en-US" sz="1200" b="0" i="0" kern="1200" dirty="0" smtClean="0">
                <a:solidFill>
                  <a:schemeClr val="tx1"/>
                </a:solidFill>
                <a:latin typeface="+mn-lt"/>
                <a:ea typeface="+mn-ea"/>
                <a:cs typeface="+mn-cs"/>
              </a:rPr>
              <a:t>特性、并且</a:t>
            </a:r>
            <a:r>
              <a:rPr lang="zh-CN" altLang="en-US" sz="1200" b="0" i="0" kern="1200" dirty="0">
                <a:solidFill>
                  <a:schemeClr val="tx1"/>
                </a:solidFill>
                <a:latin typeface="+mn-lt"/>
                <a:ea typeface="+mn-ea"/>
                <a:cs typeface="+mn-cs"/>
              </a:rPr>
              <a:t>激活的程度也不同，</a:t>
            </a:r>
            <a:r>
              <a:rPr lang="zh-CN" sz="1200" b="0" i="0" kern="1200" dirty="0">
                <a:solidFill>
                  <a:schemeClr val="tx1"/>
                </a:solidFill>
                <a:latin typeface="+mn-lt"/>
                <a:ea typeface="+mn-ea"/>
                <a:cs typeface="+mn-cs"/>
              </a:rPr>
              <a:t>来解释这种情况存在的必要性。</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b="0" dirty="0" smtClean="0">
                <a:sym typeface="+mn-ea"/>
              </a:rPr>
              <a:t>GPCR</a:t>
            </a:r>
            <a:r>
              <a:rPr lang="zh-CN" altLang="en-US" b="0" dirty="0" smtClean="0">
                <a:sym typeface="+mn-ea"/>
              </a:rPr>
              <a:t>的</a:t>
            </a:r>
            <a:r>
              <a:rPr lang="zh-CN" altLang="en-US" b="0" dirty="0">
                <a:sym typeface="+mn-ea"/>
              </a:rPr>
              <a:t>配体根据其结合位点位置差异可以分为正构配体和别</a:t>
            </a:r>
            <a:r>
              <a:rPr lang="zh-CN" altLang="en-US" b="0" dirty="0" smtClean="0">
                <a:sym typeface="+mn-ea"/>
              </a:rPr>
              <a:t>构调节剂。</a:t>
            </a:r>
            <a:r>
              <a:rPr lang="zh-CN" altLang="en-US" b="0" dirty="0">
                <a:sym typeface="+mn-ea"/>
              </a:rPr>
              <a:t>正构配体结合在经典的内源性配体结合位置，而别</a:t>
            </a:r>
            <a:r>
              <a:rPr lang="zh-CN" altLang="en-US" b="0" dirty="0" smtClean="0">
                <a:sym typeface="+mn-ea"/>
              </a:rPr>
              <a:t>构调节剂结合在正</a:t>
            </a:r>
            <a:r>
              <a:rPr lang="zh-CN" altLang="en-US" b="0" dirty="0">
                <a:sym typeface="+mn-ea"/>
              </a:rPr>
              <a:t>构</a:t>
            </a:r>
            <a:r>
              <a:rPr lang="zh-CN" altLang="en-US" b="0" dirty="0" smtClean="0">
                <a:sym typeface="+mn-ea"/>
              </a:rPr>
              <a:t>配体结合位点之外的部位。</a:t>
            </a:r>
            <a:endParaRPr lang="en-US" altLang="zh-CN" b="0" i="0" kern="1200" dirty="0">
              <a:solidFill>
                <a:schemeClr val="tx1"/>
              </a:solidFill>
              <a:latin typeface="+mn-lt"/>
              <a:ea typeface="+mn-ea"/>
              <a:cs typeface="+mn-cs"/>
            </a:endParaRPr>
          </a:p>
          <a:p>
            <a:r>
              <a:rPr lang="zh-CN" altLang="en-US" b="0" dirty="0">
                <a:sym typeface="+mn-ea"/>
              </a:rPr>
              <a:t>正构配体的结合口袋</a:t>
            </a:r>
            <a:r>
              <a:rPr lang="en-US" altLang="zh-CN" b="0" dirty="0">
                <a:sym typeface="+mn-ea"/>
              </a:rPr>
              <a:t>---</a:t>
            </a:r>
            <a:r>
              <a:rPr lang="zh-CN" altLang="en-US" b="0" dirty="0">
                <a:sym typeface="+mn-ea"/>
              </a:rPr>
              <a:t>正构位点</a:t>
            </a:r>
            <a:r>
              <a:rPr lang="en-US" altLang="zh-CN" b="0" dirty="0">
                <a:sym typeface="+mn-ea"/>
              </a:rPr>
              <a:t>---</a:t>
            </a:r>
            <a:r>
              <a:rPr lang="zh-CN" altLang="en-US" b="0" dirty="0">
                <a:sym typeface="+mn-ea"/>
              </a:rPr>
              <a:t>相对比较保守，通常位于</a:t>
            </a:r>
            <a:r>
              <a:rPr lang="en-US" altLang="zh-CN" b="0" dirty="0">
                <a:sym typeface="+mn-ea"/>
              </a:rPr>
              <a:t>7</a:t>
            </a:r>
            <a:r>
              <a:rPr lang="zh-CN" altLang="en-US" b="0" dirty="0">
                <a:sym typeface="+mn-ea"/>
              </a:rPr>
              <a:t>次跨膜螺旋内部、靠近胞外一侧，与正构位点在空间和形状不同的结合位点称为别构位点</a:t>
            </a:r>
            <a:r>
              <a:rPr lang="zh-CN" altLang="en-US" b="0" dirty="0" smtClean="0">
                <a:sym typeface="+mn-ea"/>
              </a:rPr>
              <a:t>，别构位点位置多种多样。前面</a:t>
            </a:r>
            <a:r>
              <a:rPr lang="zh-CN" altLang="en-US" b="0" dirty="0">
                <a:sym typeface="+mn-ea"/>
              </a:rPr>
              <a:t>我们介绍的小分子配体都是正构配体，包括拮抗剂，激动剂（偏置激动剂）</a:t>
            </a:r>
            <a:endParaRPr lang="en-US" altLang="zh-CN" b="0" dirty="0">
              <a:sym typeface="+mn-ea"/>
            </a:endParaRPr>
          </a:p>
          <a:p>
            <a:r>
              <a:rPr lang="zh-CN" altLang="en-US">
                <a:latin typeface="Poppins" panose="00000500000000000000" pitchFamily="2" charset="0"/>
                <a:ea typeface="思源黑体 CN Regular" panose="020B0500000000000000" pitchFamily="34" charset="-122"/>
                <a:sym typeface="+mn-ea"/>
              </a:rPr>
              <a:t>别构配体能够在允许正构分子共结合的同时，通过微调 </a:t>
            </a:r>
            <a:r>
              <a:rPr lang="en-US" altLang="zh-CN">
                <a:latin typeface="Poppins" panose="00000500000000000000" pitchFamily="2" charset="0"/>
                <a:ea typeface="思源黑体 CN Regular" panose="020B0500000000000000" pitchFamily="34" charset="-122"/>
                <a:sym typeface="+mn-ea"/>
              </a:rPr>
              <a:t>GPCR </a:t>
            </a:r>
            <a:r>
              <a:rPr lang="zh-CN" altLang="en-US">
                <a:latin typeface="Poppins" panose="00000500000000000000" pitchFamily="2" charset="0"/>
                <a:ea typeface="思源黑体 CN Regular" panose="020B0500000000000000" pitchFamily="34" charset="-122"/>
                <a:sym typeface="+mn-ea"/>
              </a:rPr>
              <a:t>的构象来调节正构配体的活性。</a:t>
            </a:r>
            <a:r>
              <a:rPr lang="zh-CN" altLang="en-US" b="0" dirty="0" smtClean="0">
                <a:sym typeface="+mn-ea"/>
              </a:rPr>
              <a:t>根据别构调节剂</a:t>
            </a:r>
            <a:r>
              <a:rPr lang="zh-CN" altLang="en-US" b="0" dirty="0">
                <a:sym typeface="+mn-ea"/>
              </a:rPr>
              <a:t>功能的不同，别构调节剂又分成促进激动剂激活效应的正向别构调节剂和抑制激动剂</a:t>
            </a:r>
            <a:r>
              <a:rPr lang="zh-CN" altLang="en-US" dirty="0">
                <a:sym typeface="+mn-ea"/>
              </a:rPr>
              <a:t>激活</a:t>
            </a:r>
            <a:r>
              <a:rPr lang="zh-CN" altLang="en-US" b="0" dirty="0">
                <a:sym typeface="+mn-ea"/>
              </a:rPr>
              <a:t>效应的反向别构调节剂。</a:t>
            </a:r>
            <a:endParaRPr lang="en-US" altLang="zh-CN" b="0" dirty="0">
              <a:sym typeface="+mn-ea"/>
            </a:endParaRPr>
          </a:p>
          <a:p>
            <a:r>
              <a:rPr lang="zh-CN" altLang="en-US" b="0" dirty="0">
                <a:sym typeface="+mn-ea"/>
              </a:rPr>
              <a:t>正向变构调节剂可以增加激动剂信号强度以达到最大疗效，而负向变构调节剂可以降低激动剂的信号强度。</a:t>
            </a:r>
            <a:endParaRPr lang="zh-CN" altLang="en-US" b="0" dirty="0"/>
          </a:p>
          <a:p>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sym typeface="+mn-ea"/>
              </a:rPr>
              <a:t>有研究发现，</a:t>
            </a:r>
            <a:r>
              <a:rPr lang="zh-CN" altLang="en-US" dirty="0">
                <a:uFillTx/>
                <a:latin typeface="Poppins" panose="00000500000000000000" pitchFamily="2" charset="0"/>
                <a:ea typeface="思源黑体 CN Regular" panose="020B0500000000000000" pitchFamily="34" charset="-122"/>
                <a:sym typeface="+mn-ea"/>
              </a:rPr>
              <a:t>正向别构调节剂也有增强偏置激活的作用。例如，</a:t>
            </a:r>
            <a:r>
              <a:rPr lang="en-US" altLang="zh-CN" b="1" dirty="0">
                <a:sym typeface="+mn-ea"/>
              </a:rPr>
              <a:t>β2-AR</a:t>
            </a:r>
            <a:r>
              <a:rPr lang="zh-CN" altLang="en-US" b="1" dirty="0">
                <a:sym typeface="+mn-ea"/>
              </a:rPr>
              <a:t>中，别构调节剂</a:t>
            </a:r>
            <a:r>
              <a:rPr lang="en-US" altLang="zh-CN" b="1" dirty="0">
                <a:sym typeface="+mn-ea"/>
              </a:rPr>
              <a:t>DFPQ</a:t>
            </a:r>
            <a:r>
              <a:rPr lang="zh-CN" altLang="en-US" b="1" dirty="0" smtClean="0">
                <a:sym typeface="+mn-ea"/>
              </a:rPr>
              <a:t>能够增强</a:t>
            </a:r>
            <a:r>
              <a:rPr lang="en-US" altLang="zh-CN" b="1" dirty="0" smtClean="0">
                <a:sym typeface="+mn-ea"/>
              </a:rPr>
              <a:t>β2-AR</a:t>
            </a:r>
            <a:r>
              <a:rPr lang="zh-CN" altLang="en-US" b="1" dirty="0" smtClean="0">
                <a:sym typeface="+mn-ea"/>
              </a:rPr>
              <a:t>偏向激活</a:t>
            </a:r>
            <a:r>
              <a:rPr lang="en-US" altLang="zh-CN" b="1" dirty="0" smtClean="0">
                <a:sym typeface="+mn-ea"/>
              </a:rPr>
              <a:t>G</a:t>
            </a:r>
            <a:r>
              <a:rPr lang="zh-CN" altLang="en-US" b="1" dirty="0">
                <a:sym typeface="+mn-ea"/>
              </a:rPr>
              <a:t>蛋白信号通路，</a:t>
            </a:r>
            <a:r>
              <a:rPr lang="en-US" altLang="zh-CN" b="1" dirty="0">
                <a:sym typeface="+mn-ea"/>
              </a:rPr>
              <a:t>CMPD-6</a:t>
            </a:r>
            <a:r>
              <a:rPr lang="zh-CN" altLang="en-US" b="1" dirty="0">
                <a:sym typeface="+mn-ea"/>
              </a:rPr>
              <a:t>能够同时等效程度的增强</a:t>
            </a:r>
            <a:r>
              <a:rPr lang="en-US" altLang="zh-CN" b="1" dirty="0">
                <a:sym typeface="+mn-ea"/>
              </a:rPr>
              <a:t>β2-AR</a:t>
            </a:r>
            <a:r>
              <a:rPr lang="zh-CN" altLang="en-US" b="1" dirty="0">
                <a:sym typeface="+mn-ea"/>
              </a:rPr>
              <a:t>下游</a:t>
            </a:r>
            <a:r>
              <a:rPr lang="en-US" altLang="zh-CN" b="1" dirty="0">
                <a:sym typeface="+mn-ea"/>
              </a:rPr>
              <a:t>G</a:t>
            </a:r>
            <a:r>
              <a:rPr lang="zh-CN" altLang="en-US" b="1" dirty="0">
                <a:sym typeface="+mn-ea"/>
              </a:rPr>
              <a:t>蛋白和</a:t>
            </a:r>
            <a:r>
              <a:rPr lang="en-US" altLang="zh-CN" b="1" dirty="0" err="1">
                <a:sym typeface="+mn-ea"/>
              </a:rPr>
              <a:t>Arrestin</a:t>
            </a:r>
            <a:r>
              <a:rPr lang="zh-CN" altLang="en-US" b="1" dirty="0">
                <a:sym typeface="+mn-ea"/>
              </a:rPr>
              <a:t>信号通路，而</a:t>
            </a:r>
            <a:r>
              <a:rPr lang="en-US" altLang="zh-CN" b="1" dirty="0">
                <a:sym typeface="+mn-ea"/>
              </a:rPr>
              <a:t>CMPD-6</a:t>
            </a:r>
            <a:r>
              <a:rPr lang="zh-CN" altLang="en-US" b="1" dirty="0">
                <a:sym typeface="+mn-ea"/>
              </a:rPr>
              <a:t>类似物能够通过别构调节增强</a:t>
            </a:r>
            <a:r>
              <a:rPr lang="en-US" altLang="zh-CN" b="1" dirty="0">
                <a:sym typeface="+mn-ea"/>
              </a:rPr>
              <a:t>β2-AR</a:t>
            </a:r>
            <a:r>
              <a:rPr lang="zh-CN" altLang="en-US" b="1" dirty="0">
                <a:sym typeface="+mn-ea"/>
              </a:rPr>
              <a:t>偏向激活</a:t>
            </a:r>
            <a:r>
              <a:rPr lang="en-US" altLang="zh-CN" dirty="0">
                <a:sym typeface="+mn-ea"/>
              </a:rPr>
              <a:t>β-</a:t>
            </a:r>
            <a:r>
              <a:rPr lang="en-US" altLang="zh-CN" dirty="0" err="1">
                <a:sym typeface="+mn-ea"/>
              </a:rPr>
              <a:t>arrestin</a:t>
            </a:r>
            <a:r>
              <a:rPr lang="zh-CN" altLang="en-US" b="1" dirty="0">
                <a:sym typeface="+mn-ea"/>
              </a:rPr>
              <a:t>信号通路。</a:t>
            </a:r>
            <a:endParaRPr lang="en-US" altLang="zh-CN" dirty="0">
              <a:solidFill>
                <a:schemeClr val="tx1"/>
              </a:solidFill>
              <a:uFillTx/>
              <a:latin typeface="Poppins" panose="00000500000000000000" pitchFamily="2" charset="0"/>
              <a:ea typeface="思源黑体 CN Regular" panose="020B0500000000000000" pitchFamily="34" charset="-122"/>
            </a:endParaRPr>
          </a:p>
          <a:p>
            <a:r>
              <a:rPr lang="zh-CN" altLang="en-US" dirty="0" smtClean="0"/>
              <a:t>别</a:t>
            </a:r>
            <a:r>
              <a:rPr lang="zh-CN" altLang="en-US" dirty="0"/>
              <a:t>构调节剂的优点：</a:t>
            </a:r>
          </a:p>
          <a:p>
            <a:pPr indent="0" algn="l" fontAlgn="auto">
              <a:lnSpc>
                <a:spcPct val="120000"/>
              </a:lnSpc>
              <a:spcBef>
                <a:spcPts val="600"/>
              </a:spcBef>
              <a:buClrTx/>
              <a:buSzTx/>
              <a:buFont typeface="Wingdings" panose="05000000000000000000" pitchFamily="2" charset="2"/>
              <a:buChar char="ü"/>
            </a:pPr>
            <a:r>
              <a:rPr lang="zh-CN" altLang="en-US" sz="1200" dirty="0">
                <a:solidFill>
                  <a:schemeClr val="tx1"/>
                </a:solidFill>
                <a:uFillTx/>
                <a:latin typeface="Poppins" panose="00000500000000000000" pitchFamily="2" charset="0"/>
                <a:ea typeface="思源黑体 CN Regular" panose="020B0500000000000000" pitchFamily="34" charset="-122"/>
                <a:sym typeface="+mn-ea"/>
              </a:rPr>
              <a:t>更好的靶向选择性：别构位点的氨基酸保守程度较低，别构调控剂可以更容易选择性结合在一个GPCR 亚型而不是其他亚型。</a:t>
            </a:r>
          </a:p>
          <a:p>
            <a:pPr indent="0" algn="l" fontAlgn="auto">
              <a:lnSpc>
                <a:spcPct val="120000"/>
              </a:lnSpc>
              <a:spcBef>
                <a:spcPts val="600"/>
              </a:spcBef>
              <a:buClrTx/>
              <a:buSzTx/>
              <a:buFont typeface="Wingdings" panose="05000000000000000000" pitchFamily="2" charset="2"/>
              <a:buChar char="ü"/>
            </a:pPr>
            <a:r>
              <a:rPr lang="zh-CN" altLang="en-US" sz="1200" dirty="0">
                <a:solidFill>
                  <a:schemeClr val="tx1"/>
                </a:solidFill>
                <a:uFillTx/>
                <a:latin typeface="Poppins" panose="00000500000000000000" pitchFamily="2" charset="0"/>
                <a:ea typeface="思源黑体 CN Regular" panose="020B0500000000000000" pitchFamily="34" charset="-122"/>
                <a:sym typeface="+mn-ea"/>
              </a:rPr>
              <a:t>低毒性：别构调节剂不会影响内源性配体与活性位点的结合，不会完全封闭靶蛋白的功能，这比使用正构药物安全的多。</a:t>
            </a:r>
          </a:p>
          <a:p>
            <a:pPr indent="0" algn="l" fontAlgn="auto">
              <a:lnSpc>
                <a:spcPct val="120000"/>
              </a:lnSpc>
              <a:spcBef>
                <a:spcPts val="600"/>
              </a:spcBef>
              <a:buClrTx/>
              <a:buSzTx/>
              <a:buFont typeface="Wingdings" panose="05000000000000000000" pitchFamily="2" charset="2"/>
              <a:buChar char="ü"/>
            </a:pPr>
            <a:r>
              <a:rPr lang="zh-CN" altLang="en-US" sz="1200" dirty="0">
                <a:solidFill>
                  <a:schemeClr val="tx1"/>
                </a:solidFill>
                <a:uFillTx/>
                <a:latin typeface="Poppins" panose="00000500000000000000" pitchFamily="2" charset="0"/>
                <a:ea typeface="思源黑体 CN Regular" panose="020B0500000000000000" pitchFamily="34" charset="-122"/>
                <a:sym typeface="+mn-ea"/>
              </a:rPr>
              <a:t>更有效地调节受体活性：别构配体可以实现更好的和正构配体协同作用，更加准确、精细、有效地调控受体的功能。从药效来讲，相较于正构激动剂，别构激动剂更不容易诱导蛋白产生激活后的脱敏</a:t>
            </a:r>
            <a:r>
              <a:rPr lang="zh-CN" altLang="en-US" sz="1200" dirty="0" smtClean="0">
                <a:solidFill>
                  <a:schemeClr val="tx1"/>
                </a:solidFill>
                <a:uFillTx/>
                <a:latin typeface="Poppins" panose="00000500000000000000" pitchFamily="2" charset="0"/>
                <a:ea typeface="思源黑体 CN Regular" panose="020B0500000000000000" pitchFamily="34" charset="-122"/>
                <a:sym typeface="+mn-ea"/>
              </a:rPr>
              <a:t>。</a:t>
            </a:r>
            <a:endParaRPr lang="en-US" altLang="zh-CN" sz="1200" dirty="0" smtClean="0">
              <a:solidFill>
                <a:schemeClr val="tx1"/>
              </a:solidFill>
              <a:uFillTx/>
              <a:latin typeface="Poppins" panose="00000500000000000000" pitchFamily="2" charset="0"/>
              <a:ea typeface="思源黑体 CN Regular" panose="020B0500000000000000" pitchFamily="34" charset="-122"/>
              <a:sym typeface="+mn-ea"/>
            </a:endParaRPr>
          </a:p>
          <a:p>
            <a:pPr marL="0" marR="0" indent="0" algn="l" defTabSz="914400" rtl="0" eaLnBrk="1" fontAlgn="auto" latinLnBrk="0" hangingPunct="1">
              <a:lnSpc>
                <a:spcPct val="120000"/>
              </a:lnSpc>
              <a:spcBef>
                <a:spcPts val="600"/>
              </a:spcBef>
              <a:spcAft>
                <a:spcPts val="0"/>
              </a:spcAft>
              <a:buClrTx/>
              <a:buSzTx/>
              <a:buFont typeface="Wingdings" panose="05000000000000000000" pitchFamily="2" charset="2"/>
              <a:buNone/>
              <a:defRPr/>
            </a:pPr>
            <a:r>
              <a:rPr lang="zh-CN" altLang="en-US" dirty="0" smtClean="0">
                <a:sym typeface="+mn-ea"/>
              </a:rPr>
              <a:t>目前上市阶段的GPCR药物大部分为拮抗剂（antagonist）和激动剂（agonist），比例高达95%。拮抗剂和激动剂的作用位点均为靶向GPCR结构中的正构位点。靶向正构位点导致的非特异性、毒性等问题，有望通过独特的GPCR别构调节剂、特异性地调节正构配体的活性来解决。</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uFillTx/>
                <a:latin typeface="Poppins" panose="00000500000000000000" pitchFamily="2" charset="0"/>
                <a:ea typeface="思源黑体 CN Normal" panose="020B0400000000000000" charset="-122"/>
                <a:sym typeface="+mn-ea"/>
              </a:rPr>
              <a:t>我们再来一起了解一下</a:t>
            </a:r>
            <a:r>
              <a:rPr lang="en-US" altLang="zh-CN" dirty="0">
                <a:uFillTx/>
                <a:latin typeface="Poppins" panose="00000500000000000000" pitchFamily="2" charset="0"/>
                <a:ea typeface="思源黑体 CN Normal" panose="020B0400000000000000" charset="-122"/>
                <a:sym typeface="+mn-ea"/>
              </a:rPr>
              <a:t>GPCR</a:t>
            </a:r>
            <a:r>
              <a:rPr lang="zh-CN" altLang="en-US" dirty="0">
                <a:uFillTx/>
                <a:latin typeface="Poppins" panose="00000500000000000000" pitchFamily="2" charset="0"/>
                <a:ea typeface="思源黑体 CN Normal" panose="020B0400000000000000" charset="-122"/>
                <a:sym typeface="+mn-ea"/>
              </a:rPr>
              <a:t>小分子药物研发的另一个新方向，</a:t>
            </a:r>
            <a:r>
              <a:rPr lang="zh-CN" altLang="en-US" sz="12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双头配体和两价配体。</a:t>
            </a:r>
            <a:r>
              <a:rPr lang="zh-CN" altLang="en-US" dirty="0">
                <a:uFillTx/>
                <a:latin typeface="Poppins" panose="00000500000000000000" pitchFamily="2" charset="0"/>
                <a:ea typeface="思源黑体 CN Normal" panose="020B0400000000000000" charset="-122"/>
                <a:sym typeface="+mn-ea"/>
              </a:rPr>
              <a:t>正构配体往往结合力强而亚型之间的选择性差，别构配体选择性好但结合力一般较弱，于是有科学家提出双头配体的药物研发思路。双头配体连接的是同一个</a:t>
            </a:r>
            <a:r>
              <a:rPr lang="en-US" altLang="zh-CN" dirty="0">
                <a:uFillTx/>
                <a:latin typeface="Poppins" panose="00000500000000000000" pitchFamily="2" charset="0"/>
                <a:ea typeface="思源黑体 CN Normal" panose="020B0400000000000000" charset="-122"/>
                <a:sym typeface="+mn-ea"/>
              </a:rPr>
              <a:t>GPCR</a:t>
            </a:r>
            <a:r>
              <a:rPr lang="zh-CN" altLang="en-US" dirty="0">
                <a:uFillTx/>
                <a:latin typeface="Poppins" panose="00000500000000000000" pitchFamily="2" charset="0"/>
                <a:ea typeface="思源黑体 CN Normal" panose="020B0400000000000000" charset="-122"/>
                <a:sym typeface="+mn-ea"/>
              </a:rPr>
              <a:t>的正构和别构药效团，这种组合获得了许多优势，一般情况下具有</a:t>
            </a:r>
            <a:r>
              <a:rPr lang="zh-CN" altLang="en-US" b="1" dirty="0">
                <a:uFillTx/>
                <a:latin typeface="思源黑体 CN Medium" panose="020B0600000000000000" pitchFamily="34" charset="-122"/>
                <a:ea typeface="思源黑体 CN Medium" panose="020B0600000000000000" pitchFamily="34" charset="-122"/>
                <a:sym typeface="+mn-ea"/>
              </a:rPr>
              <a:t>更强的结合力</a:t>
            </a:r>
            <a:r>
              <a:rPr lang="zh-CN" altLang="en-US" dirty="0">
                <a:uFillTx/>
                <a:latin typeface="Poppins" panose="00000500000000000000" pitchFamily="2" charset="0"/>
                <a:ea typeface="思源黑体 CN Normal" panose="020B0400000000000000" charset="-122"/>
                <a:sym typeface="+mn-ea"/>
              </a:rPr>
              <a:t>、更高的活性、更低的解离速率和</a:t>
            </a:r>
            <a:r>
              <a:rPr lang="zh-CN" altLang="en-US" b="1" dirty="0">
                <a:uFillTx/>
                <a:latin typeface="思源黑体 CN Medium" panose="020B0600000000000000" pitchFamily="34" charset="-122"/>
                <a:ea typeface="思源黑体 CN Medium" panose="020B0600000000000000" pitchFamily="34" charset="-122"/>
                <a:sym typeface="+mn-ea"/>
              </a:rPr>
              <a:t>较好的选择性</a:t>
            </a:r>
            <a:r>
              <a:rPr lang="zh-CN" altLang="en-US" dirty="0">
                <a:uFillTx/>
                <a:latin typeface="Poppins" panose="00000500000000000000" pitchFamily="2" charset="0"/>
                <a:ea typeface="思源黑体 CN Normal" panose="020B0400000000000000" charset="-122"/>
                <a:sym typeface="+mn-ea"/>
              </a:rPr>
              <a:t>。</a:t>
            </a:r>
          </a:p>
          <a:p>
            <a:r>
              <a:rPr lang="zh-CN" altLang="en-US" dirty="0"/>
              <a:t>针对</a:t>
            </a:r>
            <a:r>
              <a:rPr lang="en-US" altLang="zh-CN" dirty="0"/>
              <a:t>GPCR</a:t>
            </a:r>
            <a:r>
              <a:rPr lang="zh-CN" altLang="en-US" dirty="0"/>
              <a:t>二聚体，科学家也提出两价配体的概念，</a:t>
            </a:r>
            <a:r>
              <a:rPr lang="zh-CN" altLang="en-US" dirty="0">
                <a:sym typeface="+mn-ea"/>
              </a:rPr>
              <a:t>两价配体的两个药效基团都是正构有效基团。目前也有很多双头配体和两价配体的研发工作。</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还有有一个有意思的现象需要提到</a:t>
            </a:r>
            <a:r>
              <a:rPr lang="zh-CN" altLang="en-US" dirty="0" smtClean="0"/>
              <a:t>，</a:t>
            </a:r>
            <a:r>
              <a:rPr lang="en-US" altLang="zh-CN" sz="1200" b="0" i="0" kern="1200" dirty="0" smtClean="0">
                <a:solidFill>
                  <a:schemeClr val="tx1"/>
                </a:solidFill>
                <a:latin typeface="+mn-lt"/>
                <a:ea typeface="+mn-ea"/>
                <a:cs typeface="+mn-cs"/>
              </a:rPr>
              <a:t>1980</a:t>
            </a:r>
            <a:r>
              <a:rPr lang="zh-CN" altLang="en-US" sz="1200" b="0" i="0" kern="1200" dirty="0" smtClean="0">
                <a:solidFill>
                  <a:schemeClr val="tx1"/>
                </a:solidFill>
                <a:latin typeface="+mn-lt"/>
                <a:ea typeface="+mn-ea"/>
                <a:cs typeface="+mn-cs"/>
              </a:rPr>
              <a:t>年，研究人员从过敏性鼻炎和哮喘病人血清中分离获得的抗</a:t>
            </a:r>
            <a:r>
              <a:rPr lang="en-US" altLang="zh-CN" sz="1200" b="0" i="0" kern="1200" dirty="0" smtClean="0">
                <a:solidFill>
                  <a:schemeClr val="tx1"/>
                </a:solidFill>
                <a:latin typeface="+mn-lt"/>
                <a:ea typeface="+mn-ea"/>
                <a:cs typeface="+mn-cs"/>
              </a:rPr>
              <a:t>β2AR </a:t>
            </a:r>
            <a:r>
              <a:rPr lang="zh-CN" altLang="en-US" sz="1200" b="0" i="0" kern="1200" dirty="0" smtClean="0">
                <a:solidFill>
                  <a:schemeClr val="tx1"/>
                </a:solidFill>
                <a:latin typeface="+mn-lt"/>
                <a:ea typeface="+mn-ea"/>
                <a:cs typeface="+mn-cs"/>
              </a:rPr>
              <a:t>的自身抗体。此后，大量抗</a:t>
            </a:r>
            <a:r>
              <a:rPr lang="en-US" altLang="zh-CN" sz="1200" b="0" i="0" kern="1200" dirty="0" smtClean="0">
                <a:solidFill>
                  <a:schemeClr val="tx1"/>
                </a:solidFill>
                <a:latin typeface="+mn-lt"/>
                <a:ea typeface="+mn-ea"/>
                <a:cs typeface="+mn-cs"/>
              </a:rPr>
              <a:t>GPCR</a:t>
            </a:r>
            <a:r>
              <a:rPr lang="zh-CN" altLang="en-US" sz="1200" b="0" i="0" kern="1200" dirty="0" smtClean="0">
                <a:solidFill>
                  <a:schemeClr val="tx1"/>
                </a:solidFill>
                <a:latin typeface="+mn-lt"/>
                <a:ea typeface="+mn-ea"/>
                <a:cs typeface="+mn-cs"/>
              </a:rPr>
              <a:t>与疾病相关的自身抗体被研究报道，包括肾上腺素、血管紧张素和代谢型谷氨酸家族的成员等。</a:t>
            </a:r>
            <a:endParaRPr lang="en-US" altLang="zh-CN" dirty="0" smtClean="0"/>
          </a:p>
          <a:p>
            <a:r>
              <a:rPr lang="zh-CN" altLang="en-US" dirty="0" smtClean="0"/>
              <a:t>在健康</a:t>
            </a:r>
            <a:r>
              <a:rPr lang="zh-CN" altLang="en-US" dirty="0"/>
              <a:t>的</a:t>
            </a:r>
            <a:r>
              <a:rPr lang="zh-CN" altLang="en-US" dirty="0" smtClean="0"/>
              <a:t>人体内，也发现</a:t>
            </a:r>
            <a:r>
              <a:rPr lang="en-US" altLang="zh-CN" dirty="0" smtClean="0"/>
              <a:t>GPCR</a:t>
            </a:r>
            <a:r>
              <a:rPr lang="zh-CN" altLang="en-US" dirty="0" smtClean="0"/>
              <a:t>自身抗体。</a:t>
            </a:r>
            <a:r>
              <a:rPr lang="zh-CN" altLang="en-US" dirty="0"/>
              <a:t>科学家推测</a:t>
            </a:r>
            <a:r>
              <a:rPr lang="zh-CN" altLang="en-US" dirty="0">
                <a:latin typeface="Poppins" panose="00000500000000000000" pitchFamily="2" charset="0"/>
                <a:ea typeface="思源黑体 CN Regular" panose="020B0500000000000000" pitchFamily="34" charset="-122"/>
                <a:sym typeface="+mn-ea"/>
              </a:rPr>
              <a:t>大部分的</a:t>
            </a:r>
            <a:r>
              <a:rPr lang="en-US" altLang="zh-CN" dirty="0">
                <a:latin typeface="Poppins" panose="00000500000000000000" pitchFamily="2" charset="0"/>
                <a:ea typeface="思源黑体 CN Regular" panose="020B0500000000000000" pitchFamily="34" charset="-122"/>
                <a:sym typeface="+mn-ea"/>
              </a:rPr>
              <a:t>GPCR</a:t>
            </a:r>
            <a:r>
              <a:rPr lang="zh-CN" altLang="en-US" dirty="0">
                <a:latin typeface="Poppins" panose="00000500000000000000" pitchFamily="2" charset="0"/>
                <a:ea typeface="思源黑体 CN Regular" panose="020B0500000000000000" pitchFamily="34" charset="-122"/>
                <a:sym typeface="+mn-ea"/>
              </a:rPr>
              <a:t>自身抗体在体内起到别构调节的作用。</a:t>
            </a:r>
            <a:endParaRPr lang="en-US" altLang="zh-CN" dirty="0">
              <a:solidFill>
                <a:schemeClr val="tx1"/>
              </a:solidFill>
              <a:uFillTx/>
              <a:latin typeface="Poppins" panose="00000500000000000000" pitchFamily="2" charset="0"/>
              <a:ea typeface="思源黑体 CN Regular" panose="020B0500000000000000" pitchFamily="34" charset="-122"/>
              <a:sym typeface="+mn-ea"/>
            </a:endParaRPr>
          </a:p>
          <a:p>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还有纳米抗体在</a:t>
            </a:r>
            <a:r>
              <a:rPr lang="en-US" altLang="zh-CN" dirty="0"/>
              <a:t>GPCR</a:t>
            </a:r>
            <a:r>
              <a:rPr lang="zh-CN" altLang="en-US" dirty="0"/>
              <a:t>药物研发中的使用。纳米抗体能够稳定GPCR构象，用于构象特异性药物筛选。</a:t>
            </a:r>
          </a:p>
          <a:p>
            <a:r>
              <a:rPr lang="zh-CN" altLang="en-US" dirty="0"/>
              <a:t>纳米</a:t>
            </a:r>
            <a:r>
              <a:rPr lang="zh-CN" altLang="en-US" dirty="0" smtClean="0"/>
              <a:t>抗体也可以用来调节</a:t>
            </a:r>
            <a:r>
              <a:rPr lang="zh-CN" altLang="en-US" dirty="0"/>
              <a:t>GPCR功能，膜外纳米抗体与GPCR结合，能够展示出激动</a:t>
            </a:r>
            <a:r>
              <a:rPr lang="zh-CN" altLang="en-US" dirty="0" smtClean="0"/>
              <a:t>剂、拮抗剂、反向</a:t>
            </a:r>
            <a:r>
              <a:rPr lang="zh-CN" altLang="en-US" dirty="0"/>
              <a:t>激动剂作用</a:t>
            </a:r>
            <a:r>
              <a:rPr lang="zh-CN" altLang="en-US" dirty="0" smtClean="0"/>
              <a:t>，以及别</a:t>
            </a:r>
            <a:r>
              <a:rPr lang="zh-CN" altLang="en-US" dirty="0"/>
              <a:t>构调节作用。</a:t>
            </a:r>
          </a:p>
          <a:p>
            <a:r>
              <a:rPr lang="zh-CN" altLang="en-US" dirty="0"/>
              <a:t>另外</a:t>
            </a:r>
            <a:r>
              <a:rPr lang="en-US" altLang="zh-CN" dirty="0"/>
              <a:t>GPCR</a:t>
            </a:r>
            <a:r>
              <a:rPr lang="zh-CN" altLang="en-US" dirty="0"/>
              <a:t>纳米抗体也能够用于针对特定</a:t>
            </a:r>
            <a:r>
              <a:rPr lang="en-US" altLang="zh-CN" dirty="0"/>
              <a:t>GPCR</a:t>
            </a:r>
            <a:r>
              <a:rPr lang="zh-CN" altLang="en-US" dirty="0"/>
              <a:t>的诊断，以及用于</a:t>
            </a:r>
            <a:r>
              <a:rPr lang="en-US" altLang="zh-CN" dirty="0"/>
              <a:t>GPCR</a:t>
            </a:r>
            <a:r>
              <a:rPr lang="zh-CN" altLang="en-US" dirty="0"/>
              <a:t>结构的解析。</a:t>
            </a: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a:lnSpc>
                <a:spcPct val="120000"/>
              </a:lnSpc>
            </a:pPr>
            <a:r>
              <a:rPr lang="zh-CN" altLang="en-US" dirty="0"/>
              <a:t>下面我们来一起学习下</a:t>
            </a:r>
            <a:r>
              <a:rPr lang="en-US" altLang="zh-CN" sz="12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12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的突变与疾病。</a:t>
            </a:r>
            <a:r>
              <a:rPr lang="en-US" altLang="zh-CN" sz="1200" dirty="0">
                <a:solidFill>
                  <a:schemeClr val="tx1"/>
                </a:solidFill>
                <a:uFillTx/>
                <a:latin typeface="Poppins" panose="00000500000000000000" pitchFamily="2" charset="0"/>
                <a:ea typeface="思源黑体 CN Normal" panose="020B0400000000000000" charset="-122"/>
              </a:rPr>
              <a:t>GPCR</a:t>
            </a:r>
            <a:r>
              <a:rPr lang="zh-CN" altLang="en-US" sz="1200" dirty="0">
                <a:solidFill>
                  <a:schemeClr val="tx1"/>
                </a:solidFill>
                <a:uFillTx/>
                <a:latin typeface="Poppins" panose="00000500000000000000" pitchFamily="2" charset="0"/>
                <a:ea typeface="思源黑体 CN Normal" panose="020B0400000000000000" charset="-122"/>
              </a:rPr>
              <a:t>突变的影响可分为功能获得和功能丧失</a:t>
            </a:r>
            <a:r>
              <a:rPr lang="zh-CN" altLang="en-US" sz="1200" dirty="0">
                <a:latin typeface="Poppins" panose="00000500000000000000" pitchFamily="2" charset="0"/>
                <a:ea typeface="思源黑体 CN Normal" panose="020B0400000000000000" charset="-122"/>
              </a:rPr>
              <a:t>。</a:t>
            </a:r>
            <a:endParaRPr lang="en-US" altLang="zh-CN" sz="1200" dirty="0">
              <a:latin typeface="Poppins" panose="00000500000000000000" pitchFamily="2" charset="0"/>
              <a:ea typeface="思源黑体 CN Normal" panose="020B0400000000000000" charset="-122"/>
            </a:endParaRPr>
          </a:p>
          <a:p>
            <a:pPr>
              <a:lnSpc>
                <a:spcPct val="120000"/>
              </a:lnSpc>
            </a:pPr>
            <a:r>
              <a:rPr lang="zh-CN" altLang="en-US" sz="1200" dirty="0">
                <a:solidFill>
                  <a:schemeClr val="tx1"/>
                </a:solidFill>
                <a:uFillTx/>
                <a:latin typeface="Poppins" panose="00000500000000000000" pitchFamily="2" charset="0"/>
                <a:ea typeface="思源黑体 CN Normal" panose="020B0400000000000000" charset="-122"/>
              </a:rPr>
              <a:t>与野生型</a:t>
            </a:r>
            <a:r>
              <a:rPr lang="en-US" altLang="zh-CN" sz="1200" dirty="0">
                <a:solidFill>
                  <a:schemeClr val="tx1"/>
                </a:solidFill>
                <a:uFillTx/>
                <a:latin typeface="Poppins" panose="00000500000000000000" pitchFamily="2" charset="0"/>
                <a:ea typeface="思源黑体 CN Normal" panose="020B0400000000000000" charset="-122"/>
              </a:rPr>
              <a:t>GPCR</a:t>
            </a:r>
            <a:r>
              <a:rPr lang="zh-CN" altLang="en-US" sz="1200" dirty="0">
                <a:solidFill>
                  <a:schemeClr val="tx1"/>
                </a:solidFill>
                <a:uFillTx/>
                <a:latin typeface="Poppins" panose="00000500000000000000" pitchFamily="2" charset="0"/>
                <a:ea typeface="思源黑体 CN Normal" panose="020B0400000000000000" charset="-122"/>
              </a:rPr>
              <a:t>激活相比，突变激活和灭活的常见药理学机制有三个方面：</a:t>
            </a:r>
            <a:endParaRPr lang="en-US" altLang="zh-CN" sz="1200" dirty="0">
              <a:solidFill>
                <a:schemeClr val="tx1"/>
              </a:solidFill>
              <a:uFillTx/>
              <a:latin typeface="Poppins" panose="00000500000000000000" pitchFamily="2" charset="0"/>
              <a:ea typeface="思源黑体 CN Normal" panose="020B0400000000000000" charset="-122"/>
            </a:endParaRPr>
          </a:p>
          <a:p>
            <a:pPr>
              <a:lnSpc>
                <a:spcPct val="120000"/>
              </a:lnSpc>
              <a:buFont typeface="Wingdings" panose="05000000000000000000" pitchFamily="2" charset="2"/>
              <a:buChar char="ü"/>
            </a:pPr>
            <a:r>
              <a:rPr lang="zh-CN" altLang="en-US" sz="1200" dirty="0">
                <a:solidFill>
                  <a:schemeClr val="tx1"/>
                </a:solidFill>
                <a:uFillTx/>
                <a:latin typeface="Poppins" panose="00000500000000000000" pitchFamily="2" charset="0"/>
                <a:ea typeface="思源黑体 CN Normal" panose="020B0400000000000000" charset="-122"/>
              </a:rPr>
              <a:t> </a:t>
            </a:r>
            <a:r>
              <a:rPr lang="zh-CN" altLang="en-US" dirty="0">
                <a:uFillTx/>
                <a:latin typeface="Poppins" panose="00000500000000000000" pitchFamily="2" charset="0"/>
                <a:ea typeface="思源黑体 CN Normal" panose="020B0400000000000000" charset="-122"/>
                <a:sym typeface="+mn-ea"/>
              </a:rPr>
              <a:t>一些</a:t>
            </a:r>
            <a:r>
              <a:rPr lang="zh-CN" altLang="en-US" sz="1200" dirty="0">
                <a:solidFill>
                  <a:schemeClr val="tx1"/>
                </a:solidFill>
                <a:uFillTx/>
                <a:latin typeface="Poppins" panose="00000500000000000000" pitchFamily="2" charset="0"/>
                <a:ea typeface="思源黑体 CN Normal" panose="020B0400000000000000" charset="-122"/>
              </a:rPr>
              <a:t>突变改变受体内的微开关级联，诱导活性</a:t>
            </a:r>
            <a:r>
              <a:rPr lang="en-US" altLang="zh-CN" sz="1200" dirty="0">
                <a:solidFill>
                  <a:schemeClr val="tx1"/>
                </a:solidFill>
                <a:uFillTx/>
                <a:latin typeface="Poppins" panose="00000500000000000000" pitchFamily="2" charset="0"/>
                <a:ea typeface="思源黑体 CN Normal" panose="020B0400000000000000" charset="-122"/>
              </a:rPr>
              <a:t>/</a:t>
            </a:r>
            <a:r>
              <a:rPr lang="zh-CN" altLang="en-US" sz="1200" dirty="0">
                <a:solidFill>
                  <a:schemeClr val="tx1"/>
                </a:solidFill>
                <a:uFillTx/>
                <a:latin typeface="Poppins" panose="00000500000000000000" pitchFamily="2" charset="0"/>
                <a:ea typeface="思源黑体 CN Normal" panose="020B0400000000000000" charset="-122"/>
              </a:rPr>
              <a:t>非活性构象，改变</a:t>
            </a:r>
            <a:r>
              <a:rPr lang="en-US" altLang="zh-CN" sz="1200" dirty="0">
                <a:solidFill>
                  <a:schemeClr val="tx1"/>
                </a:solidFill>
                <a:uFillTx/>
                <a:latin typeface="Poppins" panose="00000500000000000000" pitchFamily="2" charset="0"/>
                <a:ea typeface="思源黑体 CN Normal" panose="020B0400000000000000" charset="-122"/>
              </a:rPr>
              <a:t>GPCR</a:t>
            </a:r>
            <a:r>
              <a:rPr lang="zh-CN" altLang="en-US" sz="1200" dirty="0">
                <a:solidFill>
                  <a:schemeClr val="tx1"/>
                </a:solidFill>
                <a:uFillTx/>
                <a:latin typeface="Poppins" panose="00000500000000000000" pitchFamily="2" charset="0"/>
                <a:ea typeface="思源黑体 CN Normal" panose="020B0400000000000000" charset="-122"/>
              </a:rPr>
              <a:t>的组成活性，影响下游效应物的募集；</a:t>
            </a:r>
          </a:p>
          <a:p>
            <a:pPr>
              <a:lnSpc>
                <a:spcPct val="120000"/>
              </a:lnSpc>
              <a:buFont typeface="Wingdings" panose="05000000000000000000" pitchFamily="2" charset="2"/>
              <a:buChar char="ü"/>
            </a:pPr>
            <a:r>
              <a:rPr lang="zh-CN" altLang="en-US" sz="1200" dirty="0">
                <a:solidFill>
                  <a:schemeClr val="tx1"/>
                </a:solidFill>
                <a:uFillTx/>
                <a:latin typeface="Poppins" panose="00000500000000000000" pitchFamily="2" charset="0"/>
                <a:ea typeface="思源黑体 CN Normal" panose="020B0400000000000000" charset="-122"/>
              </a:rPr>
              <a:t> </a:t>
            </a:r>
            <a:r>
              <a:rPr lang="zh-CN" altLang="en-US" dirty="0">
                <a:uFillTx/>
                <a:latin typeface="Poppins" panose="00000500000000000000" pitchFamily="2" charset="0"/>
                <a:ea typeface="思源黑体 CN Normal" panose="020B0400000000000000" charset="-122"/>
                <a:sym typeface="+mn-ea"/>
              </a:rPr>
              <a:t>一些</a:t>
            </a:r>
            <a:r>
              <a:rPr lang="zh-CN" altLang="en-US" sz="1200" dirty="0">
                <a:solidFill>
                  <a:schemeClr val="tx1"/>
                </a:solidFill>
                <a:uFillTx/>
                <a:latin typeface="Poppins" panose="00000500000000000000" pitchFamily="2" charset="0"/>
                <a:ea typeface="思源黑体 CN Normal" panose="020B0400000000000000" charset="-122"/>
              </a:rPr>
              <a:t>突变直接或间接影响受体表达，增加或减少受体在细胞内的转运、降解和再循环；</a:t>
            </a:r>
          </a:p>
          <a:p>
            <a:pPr>
              <a:lnSpc>
                <a:spcPct val="120000"/>
              </a:lnSpc>
              <a:buFont typeface="Wingdings" panose="05000000000000000000" pitchFamily="2" charset="2"/>
              <a:buChar char="ü"/>
            </a:pPr>
            <a:r>
              <a:rPr lang="zh-CN" altLang="en-US" sz="1200" dirty="0">
                <a:solidFill>
                  <a:schemeClr val="tx1"/>
                </a:solidFill>
                <a:uFillTx/>
                <a:latin typeface="Poppins" panose="00000500000000000000" pitchFamily="2" charset="0"/>
                <a:ea typeface="思源黑体 CN Normal" panose="020B0400000000000000" charset="-122"/>
              </a:rPr>
              <a:t> 一些突变会影响配体的效力、特异性，通过改变构象、重新分配下游偶联或改变受体二聚化来发挥调节功能。</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solidFill>
                  <a:schemeClr val="tx1"/>
                </a:solidFill>
                <a:uFillTx/>
                <a:latin typeface="Poppins" panose="00000500000000000000" pitchFamily="2" charset="0"/>
                <a:ea typeface="思源黑体 CN Normal" panose="020B0400000000000000" charset="-122"/>
              </a:rPr>
              <a:t>GPCR</a:t>
            </a:r>
            <a:r>
              <a:rPr lang="zh-CN" altLang="en-US" dirty="0">
                <a:solidFill>
                  <a:schemeClr val="tx1"/>
                </a:solidFill>
                <a:uFillTx/>
                <a:latin typeface="Poppins" panose="00000500000000000000" pitchFamily="2" charset="0"/>
                <a:ea typeface="思源黑体 CN Normal" panose="020B0400000000000000" charset="-122"/>
              </a:rPr>
              <a:t>病理学的治疗方法主要包括</a:t>
            </a:r>
            <a:r>
              <a:rPr lang="zh-CN" altLang="en-US" b="1" dirty="0">
                <a:solidFill>
                  <a:srgbClr val="008A70"/>
                </a:solidFill>
                <a:uFillTx/>
                <a:latin typeface="Poppins" panose="00000500000000000000" pitchFamily="2" charset="0"/>
                <a:ea typeface="思源黑体 CN Normal" panose="020B0400000000000000" charset="-122"/>
              </a:rPr>
              <a:t>对症治疗和病因治疗</a:t>
            </a:r>
            <a:r>
              <a:rPr lang="zh-CN" altLang="en-US" dirty="0">
                <a:solidFill>
                  <a:schemeClr val="tx1"/>
                </a:solidFill>
                <a:uFillTx/>
                <a:latin typeface="Poppins" panose="00000500000000000000" pitchFamily="2" charset="0"/>
                <a:ea typeface="思源黑体 CN Normal" panose="020B0400000000000000" charset="-122"/>
              </a:rPr>
              <a:t>。我们很多疾病也还是对症治疗。更先进的治疗是针对病因治疗，</a:t>
            </a:r>
            <a:r>
              <a:rPr lang="zh-CN" altLang="en-US" dirty="0">
                <a:uFillTx/>
                <a:latin typeface="Poppins" panose="00000500000000000000" pitchFamily="2" charset="0"/>
                <a:ea typeface="思源黑体 CN Normal" panose="020B0400000000000000" charset="-122"/>
                <a:sym typeface="+mn-ea"/>
              </a:rPr>
              <a:t>对于由无义突变或移码突变导致的受体截断，</a:t>
            </a:r>
            <a:r>
              <a:rPr lang="en-US" altLang="zh-CN" dirty="0">
                <a:uFillTx/>
                <a:latin typeface="Poppins" panose="00000500000000000000" pitchFamily="2" charset="0"/>
                <a:ea typeface="思源黑体 CN Normal" panose="020B0400000000000000" charset="-122"/>
                <a:sym typeface="+mn-ea"/>
              </a:rPr>
              <a:t>RNA</a:t>
            </a:r>
            <a:r>
              <a:rPr lang="zh-CN" altLang="en-US" dirty="0">
                <a:uFillTx/>
                <a:latin typeface="Poppins" panose="00000500000000000000" pitchFamily="2" charset="0"/>
                <a:ea typeface="思源黑体 CN Normal" panose="020B0400000000000000" charset="-122"/>
                <a:sym typeface="+mn-ea"/>
              </a:rPr>
              <a:t>干扰、基因替换和基因组编辑可以保证受体完整性。</a:t>
            </a:r>
            <a:r>
              <a:rPr lang="en-US" altLang="zh-CN" dirty="0">
                <a:solidFill>
                  <a:schemeClr val="tx1"/>
                </a:solidFill>
                <a:uFillTx/>
                <a:latin typeface="Poppins" panose="00000500000000000000" pitchFamily="2" charset="0"/>
                <a:ea typeface="思源黑体 CN Normal" panose="020B0400000000000000" charset="-122"/>
              </a:rPr>
              <a:t>GPCR</a:t>
            </a:r>
            <a:r>
              <a:rPr lang="zh-CN" altLang="en-US" dirty="0">
                <a:solidFill>
                  <a:schemeClr val="tx1"/>
                </a:solidFill>
                <a:uFillTx/>
                <a:latin typeface="Poppins" panose="00000500000000000000" pitchFamily="2" charset="0"/>
                <a:ea typeface="思源黑体 CN Normal" panose="020B0400000000000000" charset="-122"/>
              </a:rPr>
              <a:t>中的错义突变可误导蛋白质折叠和翻译后修饰，从而导致转运改变，所以可以用分子伴侣来治疗。（靶向</a:t>
            </a:r>
            <a:r>
              <a:rPr lang="en-US" altLang="zh-CN" dirty="0">
                <a:solidFill>
                  <a:schemeClr val="tx1"/>
                </a:solidFill>
                <a:uFillTx/>
                <a:latin typeface="Poppins" panose="00000500000000000000" pitchFamily="2" charset="0"/>
                <a:ea typeface="思源黑体 CN Normal" panose="020B0400000000000000" charset="-122"/>
              </a:rPr>
              <a:t>GPCR</a:t>
            </a:r>
            <a:r>
              <a:rPr lang="zh-CN" altLang="en-US" dirty="0">
                <a:solidFill>
                  <a:schemeClr val="tx1"/>
                </a:solidFill>
                <a:uFillTx/>
                <a:latin typeface="Poppins" panose="00000500000000000000" pitchFamily="2" charset="0"/>
                <a:ea typeface="思源黑体 CN Normal" panose="020B0400000000000000" charset="-122"/>
              </a:rPr>
              <a:t>基因和蛋白表达过程）</a:t>
            </a:r>
            <a:r>
              <a:rPr lang="zh-CN" altLang="en-US" dirty="0">
                <a:uFillTx/>
                <a:latin typeface="Poppins" panose="00000500000000000000" pitchFamily="2" charset="0"/>
                <a:ea typeface="思源黑体 CN Normal" panose="020B0400000000000000" charset="-122"/>
                <a:sym typeface="+mn-ea"/>
              </a:rPr>
              <a:t>。</a:t>
            </a:r>
            <a:r>
              <a:rPr lang="zh-CN" altLang="en-US" b="1" dirty="0">
                <a:latin typeface="Poppins" panose="00000500000000000000" pitchFamily="2" charset="0"/>
                <a:ea typeface="思源黑体 CN Bold" panose="020B0800000000000000" pitchFamily="34" charset="-122"/>
              </a:rPr>
              <a:t>靶向</a:t>
            </a:r>
            <a:r>
              <a:rPr lang="en-US" altLang="zh-CN" b="1" dirty="0">
                <a:latin typeface="Poppins" panose="00000500000000000000" pitchFamily="2" charset="0"/>
                <a:ea typeface="思源黑体 CN Bold" panose="020B0800000000000000" pitchFamily="34" charset="-122"/>
              </a:rPr>
              <a:t>GPCR</a:t>
            </a:r>
            <a:r>
              <a:rPr lang="zh-CN" altLang="en-US" b="1" dirty="0">
                <a:latin typeface="Poppins" panose="00000500000000000000" pitchFamily="2" charset="0"/>
                <a:ea typeface="思源黑体 CN Bold" panose="020B0800000000000000" pitchFamily="34" charset="-122"/>
              </a:rPr>
              <a:t>蛋白本身，</a:t>
            </a:r>
            <a:r>
              <a:rPr lang="zh-CN" altLang="en-US" dirty="0">
                <a:latin typeface="Poppins" panose="00000500000000000000" pitchFamily="2" charset="0"/>
                <a:ea typeface="思源黑体 CN Bold" panose="020B0800000000000000" pitchFamily="34" charset="-122"/>
              </a:rPr>
              <a:t>绝大部分是小分子药物，目前抗体和多肽形式的药物迎来新的发展。</a:t>
            </a: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solidFill>
                <a:schemeClr val="tx1"/>
              </a:solidFill>
              <a:uFillTx/>
              <a:latin typeface="Poppins" panose="00000500000000000000" pitchFamily="2" charset="0"/>
              <a:ea typeface="思源黑体 CN Normal" panose="020B0400000000000000"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solidFill>
                <a:schemeClr val="tx1"/>
              </a:solidFill>
              <a:uFillTx/>
              <a:latin typeface="Poppins" panose="00000500000000000000" pitchFamily="2" charset="0"/>
              <a:ea typeface="思源黑体 CN Normal" panose="020B0400000000000000" charset="-122"/>
            </a:endParaRPr>
          </a:p>
          <a:p>
            <a:endParaRPr lang="en-US" altLang="zh-CN" dirty="0">
              <a:uFillTx/>
              <a:latin typeface="Poppins" panose="00000500000000000000" pitchFamily="2" charset="0"/>
              <a:ea typeface="思源黑体 CN Normal" panose="020B0400000000000000" charset="-122"/>
              <a:sym typeface="+mn-ea"/>
            </a:endParaRP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下面我们一起了解一下</a:t>
            </a:r>
            <a:r>
              <a:rPr lang="en-US" altLang="zh-CN" sz="1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GPCR</a:t>
            </a:r>
            <a:r>
              <a:rPr lang="zh-CN" altLang="en-US" sz="1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抗体药开发的潜力和难点。</a:t>
            </a:r>
            <a:endParaRPr lang="en-US" altLang="zh-CN" sz="1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a:p>
            <a:endParaRPr lang="en-US" dirty="0"/>
          </a:p>
        </p:txBody>
      </p:sp>
      <p:sp>
        <p:nvSpPr>
          <p:cNvPr id="4" name="灯片编号占位符 3"/>
          <p:cNvSpPr>
            <a:spLocks noGrp="1"/>
          </p:cNvSpPr>
          <p:nvPr>
            <p:ph type="sldNum" sz="quarter" idx="5"/>
          </p:nvPr>
        </p:nvSpPr>
        <p:spPr/>
        <p:txBody>
          <a:bodyPr/>
          <a:lstStyle/>
          <a:p>
            <a:fld id="{AE2CCFB4-8662-4A8D-8C6B-CF5C6D2D6756}" type="slidenum">
              <a:rPr lang="zh-CN" altLang="en-US" smtClean="0"/>
              <a:pPr/>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a:uFillTx/>
                <a:latin typeface="Poppins" panose="00000500000000000000" pitchFamily="2" charset="0"/>
                <a:ea typeface="思源黑体 CN Normal" panose="020B0400000000000000" charset="-122"/>
                <a:sym typeface="+mn-ea"/>
              </a:rPr>
              <a:t>2020</a:t>
            </a:r>
            <a:r>
              <a:rPr lang="zh-CN" altLang="en-US" dirty="0">
                <a:uFillTx/>
                <a:latin typeface="Poppins" panose="00000500000000000000" pitchFamily="2" charset="0"/>
                <a:ea typeface="思源黑体 CN Normal" panose="020B0400000000000000" charset="-122"/>
                <a:sym typeface="+mn-ea"/>
              </a:rPr>
              <a:t>年发现，有超过</a:t>
            </a:r>
            <a:r>
              <a:rPr lang="en-US" altLang="zh-CN" dirty="0">
                <a:uFillTx/>
                <a:latin typeface="Poppins" panose="00000500000000000000" pitchFamily="2" charset="0"/>
                <a:ea typeface="思源黑体 CN Normal" panose="020B0400000000000000" charset="-122"/>
                <a:sym typeface="+mn-ea"/>
              </a:rPr>
              <a:t>200</a:t>
            </a:r>
            <a:r>
              <a:rPr lang="zh-CN" altLang="en-US" dirty="0">
                <a:uFillTx/>
                <a:latin typeface="Poppins" panose="00000500000000000000" pitchFamily="2" charset="0"/>
                <a:ea typeface="思源黑体 CN Normal" panose="020B0400000000000000" charset="-122"/>
                <a:sym typeface="+mn-ea"/>
              </a:rPr>
              <a:t>个</a:t>
            </a:r>
            <a:r>
              <a:rPr lang="en-US" altLang="zh-CN" dirty="0">
                <a:uFillTx/>
                <a:latin typeface="Poppins" panose="00000500000000000000" pitchFamily="2" charset="0"/>
                <a:ea typeface="思源黑体 CN Normal" panose="020B0400000000000000" charset="-122"/>
                <a:sym typeface="+mn-ea"/>
              </a:rPr>
              <a:t>GPCR</a:t>
            </a:r>
            <a:r>
              <a:rPr lang="zh-CN" altLang="en-US" dirty="0">
                <a:uFillTx/>
                <a:latin typeface="Poppins" panose="00000500000000000000" pitchFamily="2" charset="0"/>
                <a:ea typeface="思源黑体 CN Normal" panose="020B0400000000000000" charset="-122"/>
                <a:sym typeface="+mn-ea"/>
              </a:rPr>
              <a:t>靶点适合开发抗体药，治疗的疾病主要在肿瘤、炎症、自身免疫和代谢性疾病领域。</a:t>
            </a:r>
          </a:p>
          <a:p>
            <a:r>
              <a:rPr lang="zh-CN" altLang="en-US" dirty="0">
                <a:uFillTx/>
                <a:latin typeface="Poppins" panose="00000500000000000000" pitchFamily="2" charset="0"/>
                <a:ea typeface="思源黑体 CN Normal" panose="020B0400000000000000" charset="-122"/>
                <a:sym typeface="+mn-ea"/>
              </a:rPr>
              <a:t>近年来，</a:t>
            </a:r>
            <a:r>
              <a:rPr lang="en-US" altLang="zh-CN" dirty="0">
                <a:uFillTx/>
                <a:latin typeface="Poppins" panose="00000500000000000000" pitchFamily="2" charset="0"/>
                <a:ea typeface="思源黑体 CN Normal" panose="020B0400000000000000" charset="-122"/>
                <a:sym typeface="+mn-ea"/>
              </a:rPr>
              <a:t>GPCR</a:t>
            </a:r>
            <a:r>
              <a:rPr lang="zh-CN" altLang="en-US" dirty="0">
                <a:uFillTx/>
                <a:latin typeface="Poppins" panose="00000500000000000000" pitchFamily="2" charset="0"/>
                <a:ea typeface="思源黑体 CN Normal" panose="020B0400000000000000" charset="-122"/>
                <a:sym typeface="+mn-ea"/>
              </a:rPr>
              <a:t>抗体药研发</a:t>
            </a:r>
            <a:r>
              <a:rPr lang="zh-CN" altLang="en-US" dirty="0" smtClean="0">
                <a:uFillTx/>
                <a:latin typeface="Poppins" panose="00000500000000000000" pitchFamily="2" charset="0"/>
                <a:ea typeface="思源黑体 CN Normal" panose="020B0400000000000000" charset="-122"/>
                <a:sym typeface="+mn-ea"/>
              </a:rPr>
              <a:t>项目也在不断</a:t>
            </a:r>
            <a:r>
              <a:rPr lang="zh-CN" altLang="en-US" dirty="0">
                <a:uFillTx/>
                <a:latin typeface="Poppins" panose="00000500000000000000" pitchFamily="2" charset="0"/>
                <a:ea typeface="思源黑体 CN Normal" panose="020B0400000000000000" charset="-122"/>
                <a:sym typeface="+mn-ea"/>
              </a:rPr>
              <a:t>增长。</a:t>
            </a:r>
            <a:r>
              <a:rPr lang="en-US" altLang="zh-CN" dirty="0">
                <a:uFillTx/>
                <a:latin typeface="Poppins" panose="00000500000000000000" pitchFamily="2" charset="0"/>
                <a:ea typeface="思源黑体 CN Normal" panose="020B0400000000000000" charset="-122"/>
                <a:sym typeface="+mn-ea"/>
              </a:rPr>
              <a:t>GPCR</a:t>
            </a:r>
            <a:r>
              <a:rPr lang="zh-CN" altLang="en-US" dirty="0">
                <a:uFillTx/>
                <a:latin typeface="Poppins" panose="00000500000000000000" pitchFamily="2" charset="0"/>
                <a:ea typeface="思源黑体 CN Normal" panose="020B0400000000000000" charset="-122"/>
                <a:sym typeface="+mn-ea"/>
              </a:rPr>
              <a:t>抗体药研发项目，超过三分之二是针对</a:t>
            </a:r>
            <a:r>
              <a:rPr lang="en-US" altLang="zh-CN" dirty="0">
                <a:uFillTx/>
                <a:latin typeface="Poppins" panose="00000500000000000000" pitchFamily="2" charset="0"/>
                <a:ea typeface="思源黑体 CN Normal" panose="020B0400000000000000" charset="-122"/>
                <a:sym typeface="+mn-ea"/>
              </a:rPr>
              <a:t>A</a:t>
            </a:r>
            <a:r>
              <a:rPr lang="zh-CN" altLang="en-US" dirty="0">
                <a:uFillTx/>
                <a:latin typeface="Poppins" panose="00000500000000000000" pitchFamily="2" charset="0"/>
                <a:ea typeface="思源黑体 CN Normal" panose="020B0400000000000000" charset="-122"/>
                <a:sym typeface="+mn-ea"/>
              </a:rPr>
              <a:t>族</a:t>
            </a:r>
            <a:r>
              <a:rPr lang="en-US" altLang="zh-CN" dirty="0">
                <a:uFillTx/>
                <a:latin typeface="Poppins" panose="00000500000000000000" pitchFamily="2" charset="0"/>
                <a:ea typeface="思源黑体 CN Normal" panose="020B0400000000000000" charset="-122"/>
                <a:sym typeface="+mn-ea"/>
              </a:rPr>
              <a:t>GPCR</a:t>
            </a:r>
            <a:r>
              <a:rPr lang="zh-CN" altLang="en-US" dirty="0">
                <a:uFillTx/>
                <a:latin typeface="Poppins" panose="00000500000000000000" pitchFamily="2" charset="0"/>
                <a:ea typeface="思源黑体 CN Normal" panose="020B0400000000000000" charset="-122"/>
                <a:sym typeface="+mn-ea"/>
              </a:rPr>
              <a:t>的，其中大约一半的项目又是靶向趋化因子</a:t>
            </a:r>
            <a:r>
              <a:rPr lang="zh-CN" altLang="en-US" dirty="0" smtClean="0">
                <a:uFillTx/>
                <a:latin typeface="Poppins" panose="00000500000000000000" pitchFamily="2" charset="0"/>
                <a:ea typeface="思源黑体 CN Normal" panose="020B0400000000000000" charset="-122"/>
                <a:sym typeface="+mn-ea"/>
              </a:rPr>
              <a:t>受体；</a:t>
            </a:r>
            <a:r>
              <a:rPr lang="en-US" altLang="zh-CN" dirty="0" smtClean="0">
                <a:uFillTx/>
                <a:latin typeface="Poppins" panose="00000500000000000000" pitchFamily="2" charset="0"/>
                <a:ea typeface="思源黑体 CN Normal" panose="020B0400000000000000" charset="-122"/>
                <a:sym typeface="+mn-ea"/>
              </a:rPr>
              <a:t>B</a:t>
            </a:r>
            <a:r>
              <a:rPr lang="zh-CN" altLang="en-US" dirty="0">
                <a:uFillTx/>
                <a:latin typeface="Poppins" panose="00000500000000000000" pitchFamily="2" charset="0"/>
                <a:ea typeface="思源黑体 CN Normal" panose="020B0400000000000000" charset="-122"/>
                <a:sym typeface="+mn-ea"/>
              </a:rPr>
              <a:t>族</a:t>
            </a:r>
            <a:r>
              <a:rPr lang="en-US" altLang="zh-CN" dirty="0">
                <a:uFillTx/>
                <a:latin typeface="Poppins" panose="00000500000000000000" pitchFamily="2" charset="0"/>
                <a:ea typeface="思源黑体 CN Normal" panose="020B0400000000000000" charset="-122"/>
                <a:sym typeface="+mn-ea"/>
              </a:rPr>
              <a:t>GPCRs</a:t>
            </a:r>
            <a:r>
              <a:rPr lang="zh-CN" altLang="en-US" dirty="0">
                <a:uFillTx/>
                <a:latin typeface="Poppins" panose="00000500000000000000" pitchFamily="2" charset="0"/>
                <a:ea typeface="思源黑体 CN Normal" panose="020B0400000000000000" charset="-122"/>
                <a:sym typeface="+mn-ea"/>
              </a:rPr>
              <a:t>次之。</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抗体的作用机制理论上与小</a:t>
            </a:r>
            <a:r>
              <a:rPr lang="zh-CN" altLang="en-US" b="0" dirty="0"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分子一致</a:t>
            </a:r>
            <a:r>
              <a:rPr lang="en-US" altLang="zh-CN"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 </a:t>
            </a:r>
            <a:r>
              <a:rPr lang="zh-CN" altLang="en-US"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理论上可以结合正构位点、别构位点，也可以具有</a:t>
            </a:r>
            <a:r>
              <a:rPr lang="zh-CN" altLang="en-US" b="0" dirty="0"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构象选择性</a:t>
            </a:r>
            <a:r>
              <a:rPr lang="zh-CN" altLang="en-US"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，甚至可以特异性识别</a:t>
            </a:r>
            <a:r>
              <a:rPr lang="en-US" altLang="zh-CN"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二聚体。但需要指出的是</a:t>
            </a:r>
            <a:r>
              <a:rPr lang="zh-CN" altLang="en-US" b="0" dirty="0"/>
              <a:t>GPCR的正构位点往往空间比较狭小，最适合结合小分子药物，传统抗体</a:t>
            </a:r>
            <a:r>
              <a:rPr lang="zh-CN" altLang="en-US" b="0" dirty="0" smtClean="0"/>
              <a:t>药物主要结合于靶蛋白更</a:t>
            </a:r>
            <a:r>
              <a:rPr lang="zh-CN" altLang="en-US" b="0" dirty="0"/>
              <a:t>表面的区域，</a:t>
            </a:r>
            <a:r>
              <a:rPr lang="zh-CN" altLang="en-US" b="0" dirty="0" smtClean="0"/>
              <a:t>难以到达</a:t>
            </a:r>
            <a:r>
              <a:rPr lang="zh-CN" altLang="en-US" b="0" dirty="0" smtClean="0">
                <a:sym typeface="+mn-ea"/>
              </a:rPr>
              <a:t>正</a:t>
            </a:r>
            <a:r>
              <a:rPr lang="zh-CN" altLang="en-US" b="0" dirty="0">
                <a:sym typeface="+mn-ea"/>
              </a:rPr>
              <a:t>构位点，纳米抗体可能更适合结合到正构位点。抗体引起</a:t>
            </a:r>
            <a:r>
              <a:rPr lang="zh-CN" altLang="en-US" b="0" dirty="0" smtClean="0">
                <a:sym typeface="+mn-ea"/>
              </a:rPr>
              <a:t>的功能效应，理论上也和</a:t>
            </a:r>
            <a:r>
              <a:rPr lang="zh-CN" altLang="en-US" b="0" dirty="0">
                <a:sym typeface="+mn-ea"/>
              </a:rPr>
              <a:t>小分子一致，</a:t>
            </a:r>
            <a:r>
              <a:rPr lang="zh-CN" altLang="en-US" b="0" dirty="0" smtClean="0">
                <a:sym typeface="+mn-ea"/>
              </a:rPr>
              <a:t>激动，拮抗，</a:t>
            </a:r>
            <a:r>
              <a:rPr lang="zh-CN" altLang="en-US" b="0" dirty="0">
                <a:sym typeface="+mn-ea"/>
              </a:rPr>
              <a:t>偏向激动，别构</a:t>
            </a:r>
            <a:r>
              <a:rPr lang="zh-CN" altLang="en-US" b="0" dirty="0" smtClean="0">
                <a:sym typeface="+mn-ea"/>
              </a:rPr>
              <a:t>调节等。</a:t>
            </a:r>
            <a:r>
              <a:rPr lang="zh-CN" altLang="en-US" b="0" dirty="0">
                <a:sym typeface="+mn-ea"/>
              </a:rPr>
              <a:t>目前上市及研发</a:t>
            </a:r>
            <a:r>
              <a:rPr lang="zh-CN" altLang="en-US" b="0" dirty="0" smtClean="0">
                <a:sym typeface="+mn-ea"/>
              </a:rPr>
              <a:t>的</a:t>
            </a:r>
            <a:r>
              <a:rPr lang="en-US" altLang="zh-CN" b="0" dirty="0" smtClean="0">
                <a:sym typeface="+mn-ea"/>
              </a:rPr>
              <a:t>GPCR</a:t>
            </a:r>
            <a:r>
              <a:rPr lang="zh-CN" altLang="en-US" b="0" dirty="0" smtClean="0">
                <a:sym typeface="+mn-ea"/>
              </a:rPr>
              <a:t>抗体</a:t>
            </a:r>
            <a:r>
              <a:rPr lang="zh-CN" altLang="en-US" b="0" dirty="0">
                <a:sym typeface="+mn-ea"/>
              </a:rPr>
              <a:t>药多是基于特异性</a:t>
            </a:r>
            <a:r>
              <a:rPr lang="zh-CN" altLang="en-US" b="0" dirty="0" smtClean="0">
                <a:sym typeface="+mn-ea"/>
              </a:rPr>
              <a:t>识别和阻断激活。</a:t>
            </a:r>
            <a:endParaRPr lang="zh-CN" altLang="en-US" b="0"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lvl="1"/>
            <a:r>
              <a:rPr lang="en-US" altLang="zh-CN"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抗体药的作用机制，如表，</a:t>
            </a:r>
            <a:r>
              <a:rPr lang="zh-CN" altLang="en-US" dirty="0">
                <a:uFillTx/>
                <a:latin typeface="Poppins" panose="00000500000000000000" pitchFamily="2" charset="0"/>
                <a:ea typeface="思源黑体 CN Medium" panose="020B0600000000000000" pitchFamily="34" charset="-122"/>
                <a:sym typeface="+mn-ea"/>
              </a:rPr>
              <a:t>主要是</a:t>
            </a:r>
            <a:r>
              <a:rPr lang="en-US" altLang="zh-CN" dirty="0">
                <a:uFillTx/>
                <a:latin typeface="Poppins" panose="00000500000000000000" pitchFamily="2" charset="0"/>
                <a:ea typeface="思源黑体 CN Medium" panose="020B0600000000000000" pitchFamily="34" charset="-122"/>
                <a:sym typeface="+mn-ea"/>
              </a:rPr>
              <a:t> </a:t>
            </a:r>
            <a:r>
              <a:rPr lang="zh-CN" altLang="en-US" dirty="0">
                <a:uFillTx/>
                <a:latin typeface="Poppins" panose="00000500000000000000" pitchFamily="2" charset="0"/>
                <a:ea typeface="思源黑体 CN Medium" panose="020B0600000000000000" pitchFamily="34" charset="-122"/>
                <a:sym typeface="+mn-ea"/>
              </a:rPr>
              <a:t>阻断剂（包括各种类型的拮抗剂），</a:t>
            </a:r>
            <a:r>
              <a:rPr lang="en-US" altLang="zh-CN" dirty="0">
                <a:uFillTx/>
                <a:latin typeface="Poppins" panose="00000500000000000000" pitchFamily="2" charset="0"/>
                <a:ea typeface="思源黑体 CN Medium" panose="020B0600000000000000" pitchFamily="34" charset="-122"/>
                <a:sym typeface="+mn-ea"/>
              </a:rPr>
              <a:t>抗体依赖性的细胞介导的细胞毒作用(antibody-dependent cell-mediated cytotoxicity,ADCC)</a:t>
            </a:r>
            <a:r>
              <a:rPr lang="zh-CN" altLang="en-US" dirty="0">
                <a:uFillTx/>
                <a:latin typeface="Poppins" panose="00000500000000000000" pitchFamily="2" charset="0"/>
                <a:ea typeface="思源黑体 CN Medium" panose="020B0600000000000000" pitchFamily="34" charset="-122"/>
                <a:sym typeface="+mn-ea"/>
              </a:rPr>
              <a:t>， 抗体偶联药物</a:t>
            </a:r>
            <a:r>
              <a:rPr lang="en-US" altLang="zh-CN" dirty="0">
                <a:uFillTx/>
                <a:latin typeface="Poppins" panose="00000500000000000000" pitchFamily="2" charset="0"/>
                <a:ea typeface="思源黑体 CN Medium" panose="020B0600000000000000" pitchFamily="34" charset="-122"/>
                <a:sym typeface="+mn-ea"/>
              </a:rPr>
              <a:t>ADC</a:t>
            </a:r>
            <a:r>
              <a:rPr lang="zh-CN" altLang="en-US" dirty="0">
                <a:uFillTx/>
                <a:latin typeface="Poppins" panose="00000500000000000000" pitchFamily="2" charset="0"/>
                <a:ea typeface="思源黑体 CN Medium" panose="020B0600000000000000" pitchFamily="34" charset="-122"/>
                <a:sym typeface="+mn-ea"/>
              </a:rPr>
              <a:t>，侨联特异性</a:t>
            </a:r>
            <a:r>
              <a:rPr lang="en-US" altLang="zh-CN" dirty="0">
                <a:uFillTx/>
                <a:latin typeface="Poppins" panose="00000500000000000000" pitchFamily="2" charset="0"/>
                <a:ea typeface="思源黑体 CN Medium" panose="020B0600000000000000" pitchFamily="34" charset="-122"/>
                <a:sym typeface="+mn-ea"/>
              </a:rPr>
              <a:t>T</a:t>
            </a:r>
            <a:r>
              <a:rPr lang="zh-CN" altLang="en-US" dirty="0">
                <a:uFillTx/>
                <a:latin typeface="Poppins" panose="00000500000000000000" pitchFamily="2" charset="0"/>
                <a:ea typeface="思源黑体 CN Medium" panose="020B0600000000000000" pitchFamily="34" charset="-122"/>
                <a:sym typeface="+mn-ea"/>
              </a:rPr>
              <a:t>细胞和肿瘤细胞的双抗等</a:t>
            </a: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lvl="1"/>
            <a:r>
              <a:rPr lang="en-US" altLang="zh-CN"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抗体热门靶点包括</a:t>
            </a:r>
            <a:r>
              <a:rPr lang="en-US" altLang="zh-CN"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CCR8 CXCR4</a:t>
            </a:r>
            <a:r>
              <a:rPr lang="zh-CN" altLang="en-US"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为代表的细胞因子类受体，</a:t>
            </a:r>
            <a:r>
              <a:rPr lang="en-US" altLang="zh-CN"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 ADC</a:t>
            </a:r>
            <a:r>
              <a:rPr lang="zh-CN" altLang="en-US"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热门靶点包括</a:t>
            </a:r>
            <a:r>
              <a:rPr lang="en-US" altLang="zh-CN"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GPRC5D A2AR</a:t>
            </a:r>
            <a:r>
              <a:rPr lang="zh-CN" altLang="en-US"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等</a:t>
            </a:r>
            <a:endParaRPr lang="zh-CN" altLang="en-US"/>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uFillTx/>
                <a:latin typeface="Poppins" panose="00000500000000000000" pitchFamily="2" charset="0"/>
                <a:ea typeface="思源黑体 CN Normal" panose="020B0400000000000000" charset="-122"/>
                <a:sym typeface="+mn-ea"/>
              </a:rPr>
              <a:t>目前用于</a:t>
            </a:r>
            <a:r>
              <a:rPr lang="en-US" altLang="zh-CN" dirty="0">
                <a:uFillTx/>
                <a:latin typeface="Poppins" panose="00000500000000000000" pitchFamily="2" charset="0"/>
                <a:ea typeface="思源黑体 CN Normal" panose="020B0400000000000000" charset="-122"/>
                <a:sym typeface="+mn-ea"/>
              </a:rPr>
              <a:t>GPCR</a:t>
            </a:r>
            <a:r>
              <a:rPr lang="zh-CN" altLang="en-US" dirty="0">
                <a:uFillTx/>
                <a:latin typeface="Poppins" panose="00000500000000000000" pitchFamily="2" charset="0"/>
                <a:ea typeface="思源黑体 CN Normal" panose="020B0400000000000000" charset="-122"/>
                <a:sym typeface="+mn-ea"/>
              </a:rPr>
              <a:t>抗体开发的免疫原包括，全长抗原和非全长抗原，具体包括：表达目标抗原的全细胞或细胞膜组分、</a:t>
            </a:r>
            <a:r>
              <a:rPr lang="en-US" altLang="zh-CN" dirty="0">
                <a:uFillTx/>
                <a:latin typeface="Poppins" panose="00000500000000000000" pitchFamily="2" charset="0"/>
                <a:ea typeface="思源黑体 CN Normal" panose="020B0400000000000000" charset="-122"/>
                <a:sym typeface="+mn-ea"/>
              </a:rPr>
              <a:t>VLP</a:t>
            </a:r>
            <a:r>
              <a:rPr lang="zh-CN" altLang="en-US" dirty="0">
                <a:uFillTx/>
                <a:latin typeface="Poppins" panose="00000500000000000000" pitchFamily="2" charset="0"/>
                <a:ea typeface="思源黑体 CN Normal" panose="020B0400000000000000" charset="-122"/>
                <a:sym typeface="+mn-ea"/>
              </a:rPr>
              <a:t>嵌合抗原、纯化后的抗原、</a:t>
            </a:r>
            <a:r>
              <a:rPr lang="en-US" altLang="zh-CN" dirty="0" err="1">
                <a:uFillTx/>
                <a:latin typeface="Poppins" panose="00000500000000000000" pitchFamily="2" charset="0"/>
                <a:ea typeface="思源黑体 CN Normal" panose="020B0400000000000000" charset="-122"/>
                <a:sym typeface="+mn-ea"/>
              </a:rPr>
              <a:t>Nanodisc</a:t>
            </a:r>
            <a:r>
              <a:rPr lang="zh-CN" altLang="en-US" dirty="0">
                <a:uFillTx/>
                <a:latin typeface="Poppins" panose="00000500000000000000" pitchFamily="2" charset="0"/>
                <a:ea typeface="思源黑体 CN Normal" panose="020B0400000000000000" charset="-122"/>
                <a:sym typeface="+mn-ea"/>
              </a:rPr>
              <a:t>形式膜蛋白、多肽、</a:t>
            </a:r>
            <a:r>
              <a:rPr lang="en-US" altLang="zh-CN" dirty="0">
                <a:uFillTx/>
                <a:latin typeface="Poppins" panose="00000500000000000000" pitchFamily="2" charset="0"/>
                <a:ea typeface="思源黑体 CN Normal" panose="020B0400000000000000" charset="-122"/>
                <a:sym typeface="+mn-ea"/>
              </a:rPr>
              <a:t>DNA</a:t>
            </a:r>
            <a:r>
              <a:rPr lang="zh-CN" altLang="en-US" dirty="0">
                <a:uFillTx/>
                <a:latin typeface="Poppins" panose="00000500000000000000" pitchFamily="2" charset="0"/>
                <a:ea typeface="思源黑体 CN Normal" panose="020B0400000000000000" charset="-122"/>
                <a:sym typeface="+mn-ea"/>
              </a:rPr>
              <a:t>和</a:t>
            </a:r>
            <a:r>
              <a:rPr lang="en-US" altLang="zh-CN" dirty="0">
                <a:uFillTx/>
                <a:latin typeface="Poppins" panose="00000500000000000000" pitchFamily="2" charset="0"/>
                <a:ea typeface="思源黑体 CN Normal" panose="020B0400000000000000" charset="-122"/>
                <a:sym typeface="+mn-ea"/>
              </a:rPr>
              <a:t>mRNA</a:t>
            </a:r>
            <a:r>
              <a:rPr lang="zh-CN" altLang="en-US" dirty="0">
                <a:uFillTx/>
                <a:latin typeface="Poppins" panose="00000500000000000000" pitchFamily="2" charset="0"/>
                <a:ea typeface="思源黑体 CN Normal" panose="020B0400000000000000" charset="-122"/>
                <a:sym typeface="+mn-ea"/>
              </a:rPr>
              <a:t>免疫原。他们各有各的优势劣势。</a:t>
            </a:r>
            <a:r>
              <a:rPr lang="zh-CN" altLang="en-US" dirty="0">
                <a:sym typeface="+mn-ea"/>
              </a:rPr>
              <a:t>总之，纯化具有天然构象的GPCR抗原，</a:t>
            </a:r>
            <a:r>
              <a:rPr lang="zh-CN" altLang="en-US" dirty="0"/>
              <a:t>对于</a:t>
            </a:r>
            <a:r>
              <a:rPr lang="en-US" altLang="zh-CN" dirty="0"/>
              <a:t>GPCR</a:t>
            </a:r>
            <a:r>
              <a:rPr lang="zh-CN" altLang="en-US" dirty="0"/>
              <a:t>抗体药的成功</a:t>
            </a:r>
            <a:r>
              <a:rPr lang="zh-CN" altLang="en-US" dirty="0" smtClean="0"/>
              <a:t>研发，至关重要</a:t>
            </a:r>
            <a:r>
              <a:rPr lang="zh-CN" altLang="en-US" dirty="0"/>
              <a:t>。</a:t>
            </a: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solidFill>
                  <a:srgbClr val="000000"/>
                </a:solidFill>
                <a:latin typeface="Poppins Medium" panose="00000600000000000000"/>
                <a:ea typeface="宋体" panose="02010600030101010101" pitchFamily="2" charset="-122"/>
                <a:sym typeface="+mn-ea"/>
              </a:rPr>
              <a:t>这一张我么来</a:t>
            </a:r>
            <a:r>
              <a:rPr lang="zh-CN" altLang="en-US" dirty="0" smtClean="0">
                <a:solidFill>
                  <a:srgbClr val="000000"/>
                </a:solidFill>
                <a:latin typeface="Poppins Medium" panose="00000600000000000000"/>
                <a:ea typeface="宋体" panose="02010600030101010101" pitchFamily="2" charset="-122"/>
                <a:sym typeface="+mn-ea"/>
              </a:rPr>
              <a:t>看看</a:t>
            </a:r>
            <a:r>
              <a:rPr lang="zh-CN" altLang="en-US" dirty="0"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部分</a:t>
            </a:r>
            <a:r>
              <a:rPr lang="en-US" altLang="zh-CN" dirty="0"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dirty="0"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上市</a:t>
            </a:r>
            <a:r>
              <a:rPr lang="zh-CN" altLang="en-US"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或临床抗体，常用的免疫原形式，包括</a:t>
            </a:r>
            <a:r>
              <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 N</a:t>
            </a:r>
            <a:r>
              <a:rPr lang="zh-CN" altLang="en-US"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端与融合蛋白一起表达的形式、重组过表达细胞或细胞碎片。但总之成功上市的案例不多，</a:t>
            </a:r>
            <a:r>
              <a:rPr lang="zh-CN" altLang="en-US" dirty="0"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但处在临床和早</a:t>
            </a:r>
            <a:r>
              <a:rPr lang="zh-CN" altLang="en-US"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研阶段的</a:t>
            </a:r>
            <a:r>
              <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抗药开发</a:t>
            </a:r>
            <a:r>
              <a:rPr lang="zh-CN" altLang="en-US" dirty="0"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案例有很多</a:t>
            </a:r>
            <a:r>
              <a:rPr lang="zh-CN" altLang="en-US"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。其中一个重要原因就是表达和</a:t>
            </a:r>
            <a:r>
              <a:rPr lang="zh-CN" altLang="en-US" dirty="0">
                <a:sym typeface="+mn-ea"/>
              </a:rPr>
              <a:t>纯化到具有天然构象的GPCR抗原还很有难度。</a:t>
            </a:r>
            <a:endPar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endParaRP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b="0" dirty="0">
                <a:latin typeface="Poppins" panose="00000500000000000000" pitchFamily="2" charset="0"/>
                <a:ea typeface="思源黑体 CN Regular" panose="020B0500000000000000" pitchFamily="34" charset="-122"/>
                <a:sym typeface="+mn-ea"/>
              </a:rPr>
              <a:t>下面我们一起来了解</a:t>
            </a:r>
            <a:r>
              <a:rPr lang="zh-CN" altLang="en-US" b="0" dirty="0" smtClean="0">
                <a:latin typeface="Poppins" panose="00000500000000000000" pitchFamily="2" charset="0"/>
                <a:ea typeface="思源黑体 CN Regular" panose="020B0500000000000000" pitchFamily="34" charset="-122"/>
                <a:sym typeface="+mn-ea"/>
              </a:rPr>
              <a:t>下目前三</a:t>
            </a:r>
            <a:r>
              <a:rPr lang="zh-CN" altLang="en-US" b="0" dirty="0">
                <a:latin typeface="Poppins" panose="00000500000000000000" pitchFamily="2" charset="0"/>
                <a:ea typeface="思源黑体 CN Regular" panose="020B0500000000000000" pitchFamily="34" charset="-122"/>
                <a:sym typeface="+mn-ea"/>
              </a:rPr>
              <a:t>个上市的</a:t>
            </a:r>
            <a:r>
              <a:rPr lang="en-US" altLang="zh-CN" b="0" dirty="0">
                <a:latin typeface="Poppins" panose="00000500000000000000" pitchFamily="2" charset="0"/>
                <a:ea typeface="思源黑体 CN Regular" panose="020B0500000000000000" pitchFamily="34" charset="-122"/>
                <a:sym typeface="+mn-ea"/>
              </a:rPr>
              <a:t>GPCR</a:t>
            </a:r>
            <a:r>
              <a:rPr lang="zh-CN" altLang="en-US" b="0" dirty="0">
                <a:latin typeface="Poppins" panose="00000500000000000000" pitchFamily="2" charset="0"/>
                <a:ea typeface="思源黑体 CN Regular" panose="020B0500000000000000" pitchFamily="34" charset="-122"/>
                <a:sym typeface="+mn-ea"/>
              </a:rPr>
              <a:t>抗体药。第一个是治疗偏头痛的</a:t>
            </a:r>
            <a:r>
              <a:rPr lang="zh-CN" altLang="en-US" sz="1200"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伊洛尤单抗。</a:t>
            </a:r>
            <a:r>
              <a:rPr lang="zh-CN" altLang="en-US" b="0" dirty="0">
                <a:latin typeface="Poppins" panose="00000500000000000000" pitchFamily="2" charset="0"/>
                <a:ea typeface="思源黑体 CN Regular" panose="020B0500000000000000" pitchFamily="34" charset="-122"/>
                <a:sym typeface="+mn-ea"/>
              </a:rPr>
              <a:t>在偏头痛发作期间，</a:t>
            </a:r>
            <a:r>
              <a:rPr lang="zh-CN" altLang="en-US" dirty="0">
                <a:latin typeface="Poppins" panose="00000500000000000000" pitchFamily="2" charset="0"/>
                <a:ea typeface="思源黑体 CN Regular" panose="020B0500000000000000" pitchFamily="34" charset="-122"/>
              </a:rPr>
              <a:t>降钙素基因相关肽，</a:t>
            </a:r>
            <a:r>
              <a:rPr lang="zh-CN" altLang="en-US" b="0" dirty="0">
                <a:latin typeface="Poppins" panose="00000500000000000000" pitchFamily="2" charset="0"/>
                <a:ea typeface="思源黑体 CN Regular" panose="020B0500000000000000" pitchFamily="34" charset="-122"/>
                <a:sym typeface="+mn-ea"/>
              </a:rPr>
              <a:t>CGRP水平升高，其作用靶点是降钙素基因相关肽</a:t>
            </a:r>
            <a:r>
              <a:rPr lang="zh-CN" altLang="en-US" b="0" dirty="0" smtClean="0">
                <a:latin typeface="Poppins" panose="00000500000000000000" pitchFamily="2" charset="0"/>
                <a:ea typeface="思源黑体 CN Regular" panose="020B0500000000000000" pitchFamily="34" charset="-122"/>
                <a:sym typeface="+mn-ea"/>
              </a:rPr>
              <a:t>受体，</a:t>
            </a:r>
            <a:r>
              <a:rPr lang="zh-CN" altLang="en-US" dirty="0" smtClean="0">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rPr>
              <a:t>在慢性疼痛和偏头痛的情况下具有强大的血管扩张作用</a:t>
            </a:r>
            <a:r>
              <a:rPr lang="zh-CN" altLang="en-US" b="0" dirty="0" smtClean="0">
                <a:latin typeface="Poppins" panose="00000500000000000000" pitchFamily="2" charset="0"/>
                <a:ea typeface="思源黑体 CN Regular" panose="020B0500000000000000" pitchFamily="34" charset="-122"/>
                <a:sym typeface="+mn-ea"/>
              </a:rPr>
              <a:t>。</a:t>
            </a:r>
            <a:r>
              <a:rPr lang="zh-CN" altLang="en-US" b="0" dirty="0">
                <a:latin typeface="Poppins" panose="00000500000000000000" pitchFamily="2" charset="0"/>
                <a:ea typeface="思源黑体 CN Regular" panose="020B0500000000000000" pitchFamily="34" charset="-122"/>
                <a:sym typeface="+mn-ea"/>
              </a:rPr>
              <a:t>阻碍CGRP与其受体的相互作用，可以缓解偏头痛。降钙素基因相关肽受体</a:t>
            </a:r>
            <a:r>
              <a:rPr lang="zh-CN" altLang="en-US" b="0" dirty="0">
                <a:sym typeface="+mn-ea"/>
              </a:rPr>
              <a:t>由降钙素受体样</a:t>
            </a:r>
            <a:r>
              <a:rPr lang="zh-CN" altLang="en-US" b="0" dirty="0" smtClean="0">
                <a:sym typeface="+mn-ea"/>
              </a:rPr>
              <a:t>受体</a:t>
            </a:r>
            <a:r>
              <a:rPr lang="en-US" altLang="zh-CN" dirty="0" smtClean="0">
                <a:latin typeface="Poppins" panose="00000500000000000000" pitchFamily="2" charset="0"/>
                <a:ea typeface="思源黑体 CN Regular" panose="020B0500000000000000" pitchFamily="34" charset="-122"/>
                <a:cs typeface="Arial Unicode MS" panose="020B0604020202020204" charset="-122"/>
              </a:rPr>
              <a:t>CLR</a:t>
            </a:r>
            <a:r>
              <a:rPr lang="zh-CN" altLang="en-US" dirty="0" smtClean="0">
                <a:latin typeface="Poppins" panose="00000500000000000000" pitchFamily="2" charset="0"/>
                <a:ea typeface="思源黑体 CN Regular" panose="020B0500000000000000" pitchFamily="34" charset="-122"/>
                <a:cs typeface="Arial Unicode MS" panose="020B0604020202020204" charset="-122"/>
              </a:rPr>
              <a:t>（</a:t>
            </a:r>
            <a:r>
              <a:rPr lang="en-US" altLang="zh-CN" dirty="0" smtClean="0">
                <a:latin typeface="Poppins" panose="00000500000000000000" pitchFamily="2" charset="0"/>
                <a:ea typeface="思源黑体 CN Regular" panose="020B0500000000000000" pitchFamily="34" charset="-122"/>
                <a:cs typeface="Arial Unicode MS" panose="020B0604020202020204" charset="-122"/>
              </a:rPr>
              <a:t>CLR</a:t>
            </a:r>
            <a:r>
              <a:rPr lang="zh-CN" altLang="en-US" dirty="0" smtClean="0">
                <a:latin typeface="Poppins" panose="00000500000000000000" pitchFamily="2" charset="0"/>
                <a:ea typeface="思源黑体 CN Regular" panose="020B0500000000000000" pitchFamily="34" charset="-122"/>
                <a:cs typeface="Arial Unicode MS" panose="020B0604020202020204" charset="-122"/>
              </a:rPr>
              <a:t>属于</a:t>
            </a:r>
            <a:r>
              <a:rPr lang="en-US" altLang="zh-CN" dirty="0" smtClean="0">
                <a:latin typeface="Poppins" panose="00000500000000000000" pitchFamily="2" charset="0"/>
                <a:ea typeface="思源黑体 CN Regular" panose="020B0500000000000000" pitchFamily="34" charset="-122"/>
                <a:cs typeface="Arial Unicode MS" panose="020B0604020202020204" charset="-122"/>
              </a:rPr>
              <a:t>GPCR</a:t>
            </a:r>
            <a:r>
              <a:rPr lang="zh-CN" altLang="en-US" dirty="0" smtClean="0">
                <a:latin typeface="Poppins" panose="00000500000000000000" pitchFamily="2" charset="0"/>
                <a:ea typeface="思源黑体 CN Regular" panose="020B0500000000000000" pitchFamily="34" charset="-122"/>
                <a:cs typeface="Arial Unicode MS" panose="020B0604020202020204" charset="-122"/>
              </a:rPr>
              <a:t>，</a:t>
            </a:r>
            <a:r>
              <a:rPr lang="en-US" altLang="zh-CN" dirty="0" smtClean="0">
                <a:latin typeface="Poppins" panose="00000500000000000000" pitchFamily="2" charset="0"/>
                <a:ea typeface="思源黑体 CN Regular" panose="020B0500000000000000" pitchFamily="34" charset="-122"/>
                <a:cs typeface="Arial Unicode MS" panose="020B0604020202020204" charset="-122"/>
              </a:rPr>
              <a:t>7</a:t>
            </a:r>
            <a:r>
              <a:rPr lang="zh-CN" altLang="en-US" dirty="0" smtClean="0">
                <a:latin typeface="Poppins" panose="00000500000000000000" pitchFamily="2" charset="0"/>
                <a:ea typeface="思源黑体 CN Regular" panose="020B0500000000000000" pitchFamily="34" charset="-122"/>
                <a:cs typeface="Arial Unicode MS" panose="020B0604020202020204" charset="-122"/>
              </a:rPr>
              <a:t>次跨膜）</a:t>
            </a:r>
            <a:r>
              <a:rPr lang="zh-CN" altLang="en-US" b="0" dirty="0" smtClean="0">
                <a:sym typeface="+mn-ea"/>
              </a:rPr>
              <a:t> </a:t>
            </a:r>
            <a:r>
              <a:rPr lang="zh-CN" altLang="en-US" b="0" dirty="0">
                <a:sym typeface="+mn-ea"/>
              </a:rPr>
              <a:t>和受体活性修饰蛋白 1 (RAMP</a:t>
            </a:r>
            <a:r>
              <a:rPr lang="zh-CN" altLang="en-US" b="0" dirty="0" smtClean="0">
                <a:sym typeface="+mn-ea"/>
              </a:rPr>
              <a:t>1，RAMP1是另一个单次跨膜蛋白，与</a:t>
            </a:r>
            <a:r>
              <a:rPr lang="en-US" altLang="zh-CN" b="0" dirty="0" smtClean="0">
                <a:sym typeface="+mn-ea"/>
              </a:rPr>
              <a:t>GPCR</a:t>
            </a:r>
            <a:r>
              <a:rPr lang="zh-CN" altLang="en-US" b="0" dirty="0" smtClean="0">
                <a:sym typeface="+mn-ea"/>
              </a:rPr>
              <a:t>形成聚合体，调节</a:t>
            </a:r>
            <a:r>
              <a:rPr lang="en-US" altLang="zh-CN" b="0" dirty="0" smtClean="0">
                <a:sym typeface="+mn-ea"/>
              </a:rPr>
              <a:t>GPCR</a:t>
            </a:r>
            <a:r>
              <a:rPr lang="zh-CN" altLang="en-US" b="0" dirty="0" smtClean="0">
                <a:sym typeface="+mn-ea"/>
              </a:rPr>
              <a:t>功能</a:t>
            </a:r>
            <a:r>
              <a:rPr lang="zh-CN" altLang="en-US" b="0" dirty="0">
                <a:sym typeface="+mn-ea"/>
              </a:rPr>
              <a:t>，把RAMP 的胞外域和</a:t>
            </a:r>
            <a:r>
              <a:rPr lang="zh-CN" altLang="en-US" dirty="0">
                <a:latin typeface="Poppins" panose="00000500000000000000" pitchFamily="2" charset="0"/>
                <a:ea typeface="思源黑体 CN Regular" panose="020B0500000000000000" pitchFamily="34" charset="-122"/>
              </a:rPr>
              <a:t>降钙素受体样受体 </a:t>
            </a:r>
            <a:r>
              <a:rPr lang="zh-CN" altLang="en-US" b="0" dirty="0">
                <a:sym typeface="+mn-ea"/>
              </a:rPr>
              <a:t>CLR 的 N 端细胞外区域组成异二聚体</a:t>
            </a:r>
            <a:r>
              <a:rPr lang="zh-CN" altLang="en-US" b="0" dirty="0" smtClean="0">
                <a:sym typeface="+mn-ea"/>
              </a:rPr>
              <a:t>，Fc</a:t>
            </a:r>
            <a:r>
              <a:rPr lang="zh-CN" altLang="en-US" b="0" dirty="0">
                <a:sym typeface="+mn-ea"/>
              </a:rPr>
              <a:t>融合蛋白</a:t>
            </a:r>
            <a:r>
              <a:rPr lang="zh-CN" altLang="en-US" b="0" dirty="0" smtClean="0">
                <a:sym typeface="+mn-ea"/>
              </a:rPr>
              <a:t>，做为</a:t>
            </a:r>
            <a:r>
              <a:rPr lang="zh-CN" altLang="en-US" b="0" dirty="0">
                <a:sym typeface="+mn-ea"/>
              </a:rPr>
              <a:t>抗原，获得单抗，即</a:t>
            </a:r>
            <a:r>
              <a:rPr lang="zh-CN" altLang="en-US"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伊洛尤单抗，</a:t>
            </a:r>
            <a:r>
              <a:rPr lang="zh-CN" altLang="en-US" b="0" dirty="0">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sym typeface="+mn-ea"/>
              </a:rPr>
              <a:t>与</a:t>
            </a:r>
            <a:r>
              <a:rPr lang="en-US" altLang="zh-CN" b="0" dirty="0">
                <a:solidFill>
                  <a:srgbClr val="121212"/>
                </a:solidFill>
                <a:latin typeface="Poppins" panose="00000500000000000000" pitchFamily="2" charset="0"/>
                <a:ea typeface="思源黑体 CN Regular" panose="020B0500000000000000" pitchFamily="34" charset="-122"/>
                <a:cs typeface="Poppins" panose="00000500000000000000" pitchFamily="2" charset="0"/>
                <a:sym typeface="+mn-ea"/>
              </a:rPr>
              <a:t>CGRP</a:t>
            </a:r>
            <a:r>
              <a:rPr lang="zh-CN" altLang="en-US" b="0" dirty="0">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sym typeface="+mn-ea"/>
              </a:rPr>
              <a:t>配体直接竞争与</a:t>
            </a:r>
            <a:r>
              <a:rPr lang="en-US" altLang="zh-CN" b="0" dirty="0">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sym typeface="+mn-ea"/>
              </a:rPr>
              <a:t>CGRPR</a:t>
            </a:r>
            <a:r>
              <a:rPr lang="zh-CN" altLang="en-US" b="0" dirty="0">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sym typeface="+mn-ea"/>
              </a:rPr>
              <a:t>受体的结合，</a:t>
            </a:r>
            <a:r>
              <a:rPr lang="zh-CN" altLang="en-US" b="0" dirty="0">
                <a:sym typeface="+mn-ea"/>
              </a:rPr>
              <a:t>用于治疗慢性偏头痛。</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第二个上市的</a:t>
            </a:r>
            <a:r>
              <a:rPr lang="en-US" altLang="zh-CN"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抗体药是莫格利珠单抗，它</a:t>
            </a:r>
            <a:r>
              <a:rPr lang="zh-CN" altLang="en-US" dirty="0"/>
              <a:t>是一种针对趋化因子受体 4 (CCR4) 的抗体，</a:t>
            </a:r>
            <a:r>
              <a:rPr lang="en-US" altLang="zh-CN" b="0" i="0" dirty="0">
                <a:solidFill>
                  <a:srgbClr val="3E3E3E"/>
                </a:solidFill>
                <a:effectLst/>
                <a:latin typeface="system-ui"/>
              </a:rPr>
              <a:t>CCR4</a:t>
            </a:r>
            <a:r>
              <a:rPr lang="zh-CN" altLang="en-US" b="0" i="0" dirty="0">
                <a:solidFill>
                  <a:srgbClr val="3E3E3E"/>
                </a:solidFill>
                <a:effectLst/>
                <a:latin typeface="system-ui"/>
              </a:rPr>
              <a:t>蛋白在恶性血液疾病患者体内的</a:t>
            </a:r>
            <a:r>
              <a:rPr lang="en-US" altLang="zh-CN" b="0" i="0" dirty="0">
                <a:solidFill>
                  <a:srgbClr val="3E3E3E"/>
                </a:solidFill>
                <a:effectLst/>
                <a:latin typeface="system-ui"/>
              </a:rPr>
              <a:t>T</a:t>
            </a:r>
            <a:r>
              <a:rPr lang="zh-CN" altLang="en-US" b="0" i="0" dirty="0">
                <a:solidFill>
                  <a:srgbClr val="3E3E3E"/>
                </a:solidFill>
                <a:effectLst/>
                <a:latin typeface="system-ui"/>
              </a:rPr>
              <a:t>淋巴癌细胞表面过表达，也在皮肤</a:t>
            </a:r>
            <a:r>
              <a:rPr lang="zh-CN" altLang="en-US" b="0" i="0" dirty="0">
                <a:effectLst/>
                <a:latin typeface="-apple-system"/>
              </a:rPr>
              <a:t>外周</a:t>
            </a:r>
            <a:r>
              <a:rPr lang="en-US" altLang="zh-CN" b="0" i="0" dirty="0">
                <a:effectLst/>
                <a:latin typeface="-apple-system"/>
              </a:rPr>
              <a:t>T</a:t>
            </a:r>
            <a:r>
              <a:rPr lang="zh-CN" altLang="en-US" b="0" i="0" dirty="0">
                <a:effectLst/>
                <a:latin typeface="-apple-system"/>
              </a:rPr>
              <a:t>细胞淋巴瘤的</a:t>
            </a:r>
            <a:r>
              <a:rPr lang="en-US" altLang="zh-CN" b="0" i="0" dirty="0">
                <a:effectLst/>
                <a:latin typeface="-apple-system"/>
              </a:rPr>
              <a:t>T</a:t>
            </a:r>
            <a:r>
              <a:rPr lang="zh-CN" altLang="en-US" b="0" i="0" dirty="0">
                <a:effectLst/>
                <a:latin typeface="-apple-system"/>
              </a:rPr>
              <a:t>淋巴癌细胞表面过表达</a:t>
            </a:r>
            <a:r>
              <a:rPr lang="zh-CN" altLang="en-US" b="0" i="0" dirty="0">
                <a:solidFill>
                  <a:srgbClr val="3E3E3E"/>
                </a:solidFill>
                <a:effectLst/>
                <a:latin typeface="system-ui"/>
              </a:rPr>
              <a:t>。</a:t>
            </a:r>
            <a:r>
              <a:rPr lang="zh-CN" altLang="en-US" dirty="0"/>
              <a:t>这种</a:t>
            </a:r>
            <a:r>
              <a:rPr lang="zh-CN" altLang="en-US" dirty="0" smtClean="0"/>
              <a:t>抗体通过</a:t>
            </a:r>
            <a:r>
              <a:rPr lang="zh-CN" altLang="en-US" dirty="0"/>
              <a:t>增强抗体依赖性细胞介导的细胞毒性作用(ADCC) ，使 </a:t>
            </a:r>
            <a:r>
              <a:rPr lang="en-US" altLang="zh-CN" dirty="0" smtClean="0"/>
              <a:t>CCR4</a:t>
            </a:r>
            <a:r>
              <a:rPr lang="zh-CN" altLang="en-US" dirty="0" smtClean="0"/>
              <a:t> </a:t>
            </a:r>
            <a:r>
              <a:rPr lang="zh-CN" altLang="en-US" dirty="0"/>
              <a:t>失活和清除靶细胞来治疗 T 细胞白血病等癌症。为了获得抗 CCR4 抗体，是</a:t>
            </a:r>
            <a:r>
              <a:rPr lang="zh-CN" altLang="en-US" dirty="0" smtClean="0"/>
              <a:t>将</a:t>
            </a:r>
            <a:r>
              <a:rPr lang="en-US" altLang="zh-CN" dirty="0" smtClean="0"/>
              <a:t>CCR4</a:t>
            </a:r>
            <a:r>
              <a:rPr lang="en-US" altLang="zh-CN" baseline="0" dirty="0" smtClean="0"/>
              <a:t> </a:t>
            </a:r>
            <a:r>
              <a:rPr lang="zh-CN" altLang="en-US" dirty="0" smtClean="0"/>
              <a:t>N </a:t>
            </a:r>
            <a:r>
              <a:rPr lang="zh-CN" altLang="en-US" dirty="0"/>
              <a:t>端胞外区（28 个氨基酸：N2-C29）与KLH）融合，注射到小鼠体内进行免疫</a:t>
            </a:r>
            <a:r>
              <a:rPr lang="zh-CN" altLang="en-US" dirty="0" smtClean="0"/>
              <a:t>和后续抗体</a:t>
            </a:r>
            <a:r>
              <a:rPr lang="zh-CN" altLang="en-US" dirty="0"/>
              <a:t>筛选。</a:t>
            </a: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i="0" kern="1200" dirty="0">
                <a:solidFill>
                  <a:schemeClr val="tx1"/>
                </a:solidFill>
                <a:latin typeface="+mn-lt"/>
                <a:ea typeface="+mn-ea"/>
                <a:cs typeface="+mn-cs"/>
              </a:rPr>
              <a:t>第三个</a:t>
            </a:r>
            <a:r>
              <a:rPr lang="en-US" altLang="zh-CN" sz="1200" b="1" i="0" kern="1200" dirty="0">
                <a:solidFill>
                  <a:schemeClr val="tx1"/>
                </a:solidFill>
                <a:latin typeface="+mn-lt"/>
                <a:ea typeface="+mn-ea"/>
                <a:cs typeface="+mn-cs"/>
              </a:rPr>
              <a:t>GPCR</a:t>
            </a:r>
            <a:r>
              <a:rPr lang="zh-CN" altLang="en-US" sz="1200" b="1" i="0" kern="1200" dirty="0">
                <a:solidFill>
                  <a:schemeClr val="tx1"/>
                </a:solidFill>
                <a:latin typeface="+mn-lt"/>
                <a:ea typeface="+mn-ea"/>
                <a:cs typeface="+mn-cs"/>
              </a:rPr>
              <a:t>抗体药，</a:t>
            </a:r>
            <a:r>
              <a:rPr lang="en-US" altLang="zh-CN" sz="1200" b="1" i="0" kern="1200" dirty="0">
                <a:solidFill>
                  <a:schemeClr val="tx1"/>
                </a:solidFill>
                <a:latin typeface="+mn-lt"/>
                <a:ea typeface="+mn-ea"/>
                <a:cs typeface="+mn-cs"/>
              </a:rPr>
              <a:t>GPRC5D/CD3</a:t>
            </a:r>
            <a:r>
              <a:rPr lang="zh-CN" altLang="en-US" sz="1200" b="1" i="0" kern="1200" dirty="0">
                <a:solidFill>
                  <a:schemeClr val="tx1"/>
                </a:solidFill>
                <a:latin typeface="+mn-lt"/>
                <a:ea typeface="+mn-ea"/>
                <a:cs typeface="+mn-cs"/>
              </a:rPr>
              <a:t>双抗</a:t>
            </a:r>
            <a:r>
              <a:rPr lang="zh-CN" altLang="en-US"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塔奎妥</a:t>
            </a:r>
            <a:r>
              <a:rPr lang="zh-CN" altLang="en-US"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t>
            </a:r>
            <a:r>
              <a:rPr lang="zh-CN" altLang="en-US" sz="1200" b="1" i="0" kern="1200" dirty="0">
                <a:solidFill>
                  <a:schemeClr val="tx1"/>
                </a:solidFill>
                <a:latin typeface="+mn-lt"/>
                <a:ea typeface="+mn-ea"/>
                <a:cs typeface="+mn-cs"/>
              </a:rPr>
              <a:t>去年</a:t>
            </a:r>
            <a:r>
              <a:rPr lang="en-US" altLang="zh-CN" sz="1200" b="1" i="0" kern="1200" dirty="0">
                <a:solidFill>
                  <a:schemeClr val="tx1"/>
                </a:solidFill>
                <a:latin typeface="+mn-lt"/>
                <a:ea typeface="+mn-ea"/>
                <a:cs typeface="+mn-cs"/>
              </a:rPr>
              <a:t>8</a:t>
            </a:r>
            <a:r>
              <a:rPr lang="zh-CN" altLang="en-US" sz="1200" b="1" i="0" kern="1200" dirty="0">
                <a:solidFill>
                  <a:schemeClr val="tx1"/>
                </a:solidFill>
                <a:latin typeface="+mn-lt"/>
                <a:ea typeface="+mn-ea"/>
                <a:cs typeface="+mn-cs"/>
              </a:rPr>
              <a:t>月</a:t>
            </a:r>
            <a:r>
              <a:rPr lang="en-US" altLang="zh-CN" sz="1200" b="1" i="0" kern="1200" dirty="0">
                <a:solidFill>
                  <a:schemeClr val="tx1"/>
                </a:solidFill>
                <a:latin typeface="+mn-lt"/>
                <a:ea typeface="+mn-ea"/>
                <a:cs typeface="+mn-cs"/>
              </a:rPr>
              <a:t>10</a:t>
            </a:r>
            <a:r>
              <a:rPr lang="zh-CN" altLang="en-US" sz="1200" b="1" i="0" kern="1200" dirty="0">
                <a:solidFill>
                  <a:schemeClr val="tx1"/>
                </a:solidFill>
                <a:latin typeface="+mn-lt"/>
                <a:ea typeface="+mn-ea"/>
                <a:cs typeface="+mn-cs"/>
              </a:rPr>
              <a:t>日，获美国</a:t>
            </a:r>
            <a:r>
              <a:rPr lang="en-US" altLang="zh-CN" sz="1200" b="1" i="0" kern="1200" dirty="0">
                <a:solidFill>
                  <a:schemeClr val="tx1"/>
                </a:solidFill>
                <a:latin typeface="+mn-lt"/>
                <a:ea typeface="+mn-ea"/>
                <a:cs typeface="+mn-cs"/>
              </a:rPr>
              <a:t>FDA</a:t>
            </a:r>
            <a:r>
              <a:rPr lang="zh-CN" altLang="en-US" sz="1200" b="1" i="0" kern="1200" dirty="0">
                <a:solidFill>
                  <a:schemeClr val="tx1"/>
                </a:solidFill>
                <a:latin typeface="+mn-lt"/>
                <a:ea typeface="+mn-ea"/>
                <a:cs typeface="+mn-cs"/>
              </a:rPr>
              <a:t>批准上市，用于治疗复发或难治性多发性骨髓瘤成人患者，成为全球范围内首个获批上市的靶向</a:t>
            </a:r>
            <a:r>
              <a:rPr lang="en-US" altLang="zh-CN" sz="1200" b="1" i="0" kern="1200" dirty="0">
                <a:solidFill>
                  <a:schemeClr val="tx1"/>
                </a:solidFill>
                <a:latin typeface="+mn-lt"/>
                <a:ea typeface="+mn-ea"/>
                <a:cs typeface="+mn-cs"/>
              </a:rPr>
              <a:t>GPRC5D</a:t>
            </a:r>
            <a:r>
              <a:rPr lang="zh-CN" altLang="en-US" sz="1200" b="1" i="0" kern="1200" dirty="0">
                <a:solidFill>
                  <a:schemeClr val="tx1"/>
                </a:solidFill>
                <a:latin typeface="+mn-lt"/>
                <a:ea typeface="+mn-ea"/>
                <a:cs typeface="+mn-cs"/>
              </a:rPr>
              <a:t>的抗体产品。</a:t>
            </a:r>
            <a:r>
              <a:rPr lang="en-US" altLang="zh-CN" sz="1200" b="1" i="0" kern="1200" dirty="0">
                <a:solidFill>
                  <a:schemeClr val="tx1"/>
                </a:solidFill>
                <a:latin typeface="+mn-lt"/>
                <a:ea typeface="+mn-ea"/>
                <a:cs typeface="+mn-cs"/>
              </a:rPr>
              <a:t>GPRC5D</a:t>
            </a:r>
            <a:r>
              <a:rPr lang="zh-CN" altLang="en-US" sz="1200" b="1" i="0" kern="1200" dirty="0">
                <a:solidFill>
                  <a:schemeClr val="tx1"/>
                </a:solidFill>
                <a:latin typeface="+mn-lt"/>
                <a:ea typeface="+mn-ea"/>
                <a:cs typeface="+mn-cs"/>
              </a:rPr>
              <a:t>名为</a:t>
            </a:r>
            <a:r>
              <a:rPr lang="en-US" altLang="zh-CN" sz="1200" b="1" i="0" kern="1200" dirty="0">
                <a:solidFill>
                  <a:schemeClr val="tx1"/>
                </a:solidFill>
                <a:latin typeface="+mn-lt"/>
                <a:ea typeface="+mn-ea"/>
                <a:cs typeface="+mn-cs"/>
              </a:rPr>
              <a:t>G</a:t>
            </a:r>
            <a:r>
              <a:rPr lang="zh-CN" altLang="en-US" sz="1200" b="1" i="0" kern="1200" dirty="0">
                <a:solidFill>
                  <a:schemeClr val="tx1"/>
                </a:solidFill>
                <a:latin typeface="+mn-lt"/>
                <a:ea typeface="+mn-ea"/>
                <a:cs typeface="+mn-cs"/>
              </a:rPr>
              <a:t>蛋白偶联孤儿受体，是一种新的药物靶点，在恶性浆细胞上过表达，在正常组织的表达仅限于皮肤（毛囊和小汗腺）和睾丸（输精小管）。</a:t>
            </a:r>
            <a:r>
              <a:rPr lang="zh-CN" altLang="en-US"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莫格利珠单抗</a:t>
            </a:r>
            <a:r>
              <a:rPr lang="zh-CN" altLang="en-US" sz="1200" b="1" i="0" kern="1200" dirty="0">
                <a:solidFill>
                  <a:schemeClr val="tx1"/>
                </a:solidFill>
                <a:latin typeface="+mn-lt"/>
                <a:ea typeface="+mn-ea"/>
                <a:cs typeface="+mn-cs"/>
              </a:rPr>
              <a:t>通过激活</a:t>
            </a:r>
            <a:r>
              <a:rPr lang="en-US" altLang="zh-CN" sz="1200" b="1" i="0" kern="1200" dirty="0">
                <a:solidFill>
                  <a:schemeClr val="tx1"/>
                </a:solidFill>
                <a:latin typeface="+mn-lt"/>
                <a:ea typeface="+mn-ea"/>
                <a:cs typeface="+mn-cs"/>
              </a:rPr>
              <a:t>CD3</a:t>
            </a:r>
            <a:r>
              <a:rPr lang="zh-CN" altLang="en-US" sz="1200" b="1" i="0" kern="1200" dirty="0">
                <a:solidFill>
                  <a:schemeClr val="tx1"/>
                </a:solidFill>
                <a:latin typeface="+mn-lt"/>
                <a:ea typeface="+mn-ea"/>
                <a:cs typeface="+mn-cs"/>
              </a:rPr>
              <a:t>阳性</a:t>
            </a:r>
            <a:r>
              <a:rPr lang="en-US" altLang="zh-CN" sz="1200" b="1" i="0" kern="1200" dirty="0">
                <a:solidFill>
                  <a:schemeClr val="tx1"/>
                </a:solidFill>
                <a:latin typeface="+mn-lt"/>
                <a:ea typeface="+mn-ea"/>
                <a:cs typeface="+mn-cs"/>
              </a:rPr>
              <a:t>T</a:t>
            </a:r>
            <a:r>
              <a:rPr lang="zh-CN" altLang="en-US" sz="1200" b="1" i="0" kern="1200" dirty="0">
                <a:solidFill>
                  <a:schemeClr val="tx1"/>
                </a:solidFill>
                <a:latin typeface="+mn-lt"/>
                <a:ea typeface="+mn-ea"/>
                <a:cs typeface="+mn-cs"/>
              </a:rPr>
              <a:t>细胞，诱导</a:t>
            </a:r>
            <a:r>
              <a:rPr lang="en-US" altLang="zh-CN" sz="1200" b="1" i="0" kern="1200" dirty="0">
                <a:solidFill>
                  <a:schemeClr val="tx1"/>
                </a:solidFill>
                <a:latin typeface="+mn-lt"/>
                <a:ea typeface="+mn-ea"/>
                <a:cs typeface="+mn-cs"/>
              </a:rPr>
              <a:t>T</a:t>
            </a:r>
            <a:r>
              <a:rPr lang="zh-CN" altLang="en-US" sz="1200" b="1" i="0" kern="1200" dirty="0">
                <a:solidFill>
                  <a:schemeClr val="tx1"/>
                </a:solidFill>
                <a:latin typeface="+mn-lt"/>
                <a:ea typeface="+mn-ea"/>
                <a:cs typeface="+mn-cs"/>
              </a:rPr>
              <a:t>细胞对</a:t>
            </a:r>
            <a:r>
              <a:rPr lang="en-US" altLang="zh-CN" sz="1200" b="1" i="0" kern="1200" dirty="0">
                <a:solidFill>
                  <a:schemeClr val="tx1"/>
                </a:solidFill>
                <a:latin typeface="+mn-lt"/>
                <a:ea typeface="+mn-ea"/>
                <a:cs typeface="+mn-cs"/>
              </a:rPr>
              <a:t>GPRC5D</a:t>
            </a:r>
            <a:r>
              <a:rPr lang="zh-CN" altLang="en-US" sz="1200" b="1" i="0" kern="1200" dirty="0">
                <a:solidFill>
                  <a:schemeClr val="tx1"/>
                </a:solidFill>
                <a:latin typeface="+mn-lt"/>
                <a:ea typeface="+mn-ea"/>
                <a:cs typeface="+mn-cs"/>
              </a:rPr>
              <a:t>阳性</a:t>
            </a:r>
            <a:r>
              <a:rPr lang="zh-CN" altLang="en-US" b="1" dirty="0">
                <a:sym typeface="+mn-ea"/>
              </a:rPr>
              <a:t>骨髓瘤</a:t>
            </a:r>
            <a:r>
              <a:rPr lang="zh-CN" altLang="en-US" sz="1200" b="1" i="0" kern="1200" dirty="0">
                <a:solidFill>
                  <a:schemeClr val="tx1"/>
                </a:solidFill>
                <a:latin typeface="+mn-lt"/>
                <a:ea typeface="+mn-ea"/>
                <a:cs typeface="+mn-cs"/>
              </a:rPr>
              <a:t>细胞进行杀伤。</a:t>
            </a:r>
            <a:endParaRPr lang="en-US" altLang="zh-CN" sz="1200" b="1" i="0" kern="1200" dirty="0">
              <a:solidFill>
                <a:schemeClr val="tx1"/>
              </a:solidFill>
              <a:latin typeface="+mn-lt"/>
              <a:ea typeface="+mn-ea"/>
              <a:cs typeface="+mn-cs"/>
            </a:endParaRPr>
          </a:p>
          <a:p>
            <a:endParaRPr lang="en-US" altLang="zh-CN" b="1" dirty="0"/>
          </a:p>
          <a:p>
            <a:r>
              <a:rPr lang="zh-CN" altLang="en-US" sz="1200" b="1" i="0" kern="1200" dirty="0">
                <a:solidFill>
                  <a:schemeClr val="tx1"/>
                </a:solidFill>
                <a:latin typeface="+mn-lt"/>
                <a:ea typeface="+mn-ea"/>
                <a:cs typeface="+mn-cs"/>
              </a:rPr>
              <a:t>据统计，目前全球共有</a:t>
            </a:r>
            <a:r>
              <a:rPr lang="en-US" altLang="zh-CN" sz="1200" b="1" i="0" kern="1200" dirty="0">
                <a:solidFill>
                  <a:schemeClr val="tx1"/>
                </a:solidFill>
                <a:latin typeface="+mn-lt"/>
                <a:ea typeface="+mn-ea"/>
                <a:cs typeface="+mn-cs"/>
              </a:rPr>
              <a:t>23</a:t>
            </a:r>
            <a:r>
              <a:rPr lang="zh-CN" altLang="en-US" sz="1200" b="1" i="0" kern="1200" dirty="0">
                <a:solidFill>
                  <a:schemeClr val="tx1"/>
                </a:solidFill>
                <a:latin typeface="+mn-lt"/>
                <a:ea typeface="+mn-ea"/>
                <a:cs typeface="+mn-cs"/>
              </a:rPr>
              <a:t>款靶向</a:t>
            </a:r>
            <a:r>
              <a:rPr lang="en-US" altLang="zh-CN" sz="1200" b="1" i="0" kern="1200" dirty="0">
                <a:solidFill>
                  <a:schemeClr val="tx1"/>
                </a:solidFill>
                <a:latin typeface="+mn-lt"/>
                <a:ea typeface="+mn-ea"/>
                <a:cs typeface="+mn-cs"/>
              </a:rPr>
              <a:t>GPCR</a:t>
            </a:r>
            <a:r>
              <a:rPr lang="zh-CN" altLang="en-US" sz="1200" b="1" i="0" kern="1200" dirty="0">
                <a:solidFill>
                  <a:schemeClr val="tx1"/>
                </a:solidFill>
                <a:latin typeface="+mn-lt"/>
                <a:ea typeface="+mn-ea"/>
                <a:cs typeface="+mn-cs"/>
              </a:rPr>
              <a:t>类靶点的双特异性抗体药物</a:t>
            </a:r>
            <a:r>
              <a:rPr lang="zh-CN" altLang="en-US" sz="1200" b="0" i="0" kern="1200" dirty="0">
                <a:solidFill>
                  <a:schemeClr val="tx1"/>
                </a:solidFill>
                <a:latin typeface="+mn-lt"/>
                <a:ea typeface="+mn-ea"/>
                <a:cs typeface="+mn-cs"/>
              </a:rPr>
              <a:t>，</a:t>
            </a:r>
            <a:r>
              <a:rPr lang="zh-CN" altLang="en-US" sz="1200" i="0" kern="1200" dirty="0">
                <a:solidFill>
                  <a:schemeClr val="bg1">
                    <a:lumMod val="75000"/>
                  </a:schemeClr>
                </a:solidFill>
                <a:latin typeface="+mn-lt"/>
                <a:ea typeface="+mn-ea"/>
                <a:cs typeface="+mn-cs"/>
              </a:rPr>
              <a:t>相关靶点</a:t>
            </a:r>
            <a:r>
              <a:rPr lang="en-US" altLang="zh-CN" sz="1200" i="0" kern="1200" dirty="0">
                <a:solidFill>
                  <a:schemeClr val="bg1">
                    <a:lumMod val="75000"/>
                  </a:schemeClr>
                </a:solidFill>
                <a:latin typeface="+mn-lt"/>
                <a:ea typeface="+mn-ea"/>
                <a:cs typeface="+mn-cs"/>
              </a:rPr>
              <a:t>CXCR4 (+PD-L1)</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GPRC5D (+CD3)</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GPRC5D (+BCMA+CD30)</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SSTR2 (+CD3)</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ETA (+CD3)</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ETA (+TGF-B)</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CCR8 (+TIGIT)</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CCR8 (+CTLA4)</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CCR2 (+M-CSF)</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FZD5 (+LRP6)</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FZD4 (+LRP5)</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GIPR+GLP-1R</a:t>
            </a:r>
            <a:r>
              <a:rPr lang="zh-CN" altLang="en-US" sz="1200" i="0" kern="1200" dirty="0">
                <a:solidFill>
                  <a:schemeClr val="bg1">
                    <a:lumMod val="75000"/>
                  </a:schemeClr>
                </a:solidFill>
                <a:latin typeface="+mn-lt"/>
                <a:ea typeface="+mn-ea"/>
                <a:cs typeface="+mn-cs"/>
              </a:rPr>
              <a:t>、 </a:t>
            </a:r>
            <a:r>
              <a:rPr lang="en-US" altLang="zh-CN" sz="1200" i="0" kern="1200" dirty="0">
                <a:solidFill>
                  <a:schemeClr val="bg1">
                    <a:lumMod val="75000"/>
                  </a:schemeClr>
                </a:solidFill>
                <a:latin typeface="+mn-lt"/>
                <a:ea typeface="+mn-ea"/>
                <a:cs typeface="+mn-cs"/>
              </a:rPr>
              <a:t>FSHR (+albumin)</a:t>
            </a:r>
            <a:r>
              <a:rPr lang="zh-CN" altLang="en-US" sz="1200" i="0" kern="1200" dirty="0">
                <a:solidFill>
                  <a:schemeClr val="bg1">
                    <a:lumMod val="75000"/>
                  </a:schemeClr>
                </a:solidFill>
                <a:latin typeface="+mn-lt"/>
                <a:ea typeface="+mn-ea"/>
                <a:cs typeface="+mn-cs"/>
              </a:rPr>
              <a:t>、</a:t>
            </a:r>
            <a:r>
              <a:rPr lang="en-US" altLang="zh-CN" sz="1200" i="0" kern="1200" dirty="0">
                <a:solidFill>
                  <a:schemeClr val="bg1">
                    <a:lumMod val="75000"/>
                  </a:schemeClr>
                </a:solidFill>
                <a:latin typeface="+mn-lt"/>
                <a:ea typeface="+mn-ea"/>
                <a:cs typeface="+mn-cs"/>
              </a:rPr>
              <a:t>LGR5 (+EGFR) </a:t>
            </a:r>
            <a:r>
              <a:rPr lang="zh-CN" altLang="en-US" sz="1200" i="0" kern="1200" dirty="0">
                <a:solidFill>
                  <a:schemeClr val="bg1">
                    <a:lumMod val="75000"/>
                  </a:schemeClr>
                </a:solidFill>
                <a:latin typeface="+mn-lt"/>
                <a:ea typeface="+mn-ea"/>
                <a:cs typeface="+mn-cs"/>
              </a:rPr>
              <a:t>等。</a:t>
            </a:r>
            <a:endParaRPr lang="zh-CN" altLang="en-US" dirty="0">
              <a:solidFill>
                <a:schemeClr val="bg1">
                  <a:lumMod val="75000"/>
                </a:schemeClr>
              </a:solidFill>
            </a:endParaRP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b="0" dirty="0"/>
              <a:t>下面我们一起了解一下</a:t>
            </a:r>
            <a:r>
              <a:rPr lang="en-US" altLang="zh-CN" sz="1200" b="0"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GPCR</a:t>
            </a:r>
            <a:r>
              <a:rPr lang="zh-CN" altLang="en-US" sz="1200" b="0"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多肽药研发趋势</a:t>
            </a:r>
            <a:endParaRPr lang="en-US" altLang="zh-CN" sz="1200" b="0"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4" name="灯片编号占位符 3"/>
          <p:cNvSpPr>
            <a:spLocks noGrp="1"/>
          </p:cNvSpPr>
          <p:nvPr>
            <p:ph type="sldNum" sz="quarter" idx="5"/>
          </p:nvPr>
        </p:nvSpPr>
        <p:spPr/>
        <p:txBody>
          <a:bodyPr/>
          <a:lstStyle/>
          <a:p>
            <a:fld id="{AE2CCFB4-8662-4A8D-8C6B-CF5C6D2D6756}" type="slidenum">
              <a:rPr lang="zh-CN" altLang="en-US" smtClean="0"/>
              <a:pPr/>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a:latin typeface="Poppins" panose="00000500000000000000" pitchFamily="2" charset="0"/>
                <a:ea typeface="思源黑体 CN Regular" panose="020B0500000000000000" pitchFamily="34" charset="-122"/>
                <a:sym typeface="+mn-ea"/>
              </a:rPr>
              <a:t>据国际药理学联合会（</a:t>
            </a:r>
            <a:r>
              <a:rPr lang="en-US" altLang="zh-CN" dirty="0">
                <a:latin typeface="Poppins" panose="00000500000000000000" pitchFamily="2" charset="0"/>
                <a:ea typeface="思源黑体 CN Regular" panose="020B0500000000000000" pitchFamily="34" charset="-122"/>
                <a:sym typeface="+mn-ea"/>
              </a:rPr>
              <a:t>IUPHAR</a:t>
            </a:r>
            <a:r>
              <a:rPr lang="zh-CN" altLang="en-US" dirty="0">
                <a:latin typeface="Poppins" panose="00000500000000000000" pitchFamily="2" charset="0"/>
                <a:ea typeface="思源黑体 CN Regular" panose="020B0500000000000000" pitchFamily="34" charset="-122"/>
                <a:sym typeface="+mn-ea"/>
              </a:rPr>
              <a:t>）药物学指南记载，约</a:t>
            </a:r>
            <a:r>
              <a:rPr lang="zh-CN" altLang="en-US" dirty="0" smtClean="0">
                <a:latin typeface="Poppins" panose="00000500000000000000" pitchFamily="2" charset="0"/>
                <a:ea typeface="思源黑体 CN Regular" panose="020B0500000000000000" pitchFamily="34" charset="-122"/>
                <a:sym typeface="+mn-ea"/>
              </a:rPr>
              <a:t>有</a:t>
            </a:r>
            <a:r>
              <a:rPr lang="en-US" altLang="zh-CN" dirty="0" smtClean="0">
                <a:latin typeface="Poppins" panose="00000500000000000000" pitchFamily="2" charset="0"/>
                <a:ea typeface="思源黑体 CN Regular" panose="020B0500000000000000" pitchFamily="34" charset="-122"/>
                <a:sym typeface="+mn-ea"/>
              </a:rPr>
              <a:t>64</a:t>
            </a:r>
            <a:r>
              <a:rPr lang="zh-CN" altLang="en-US" dirty="0" smtClean="0">
                <a:latin typeface="Poppins" panose="00000500000000000000" pitchFamily="2" charset="0"/>
                <a:ea typeface="思源黑体 CN Regular" panose="020B0500000000000000" pitchFamily="34" charset="-122"/>
                <a:sym typeface="+mn-ea"/>
              </a:rPr>
              <a:t>种（</a:t>
            </a:r>
            <a:r>
              <a:rPr lang="en-US" altLang="zh-CN" dirty="0" smtClean="0">
                <a:latin typeface="Poppins" panose="00000500000000000000" pitchFamily="2" charset="0"/>
                <a:ea typeface="思源黑体 CN Regular" panose="020B0500000000000000" pitchFamily="34" charset="-122"/>
                <a:sym typeface="+mn-ea"/>
              </a:rPr>
              <a:t>1/3</a:t>
            </a:r>
            <a:r>
              <a:rPr lang="zh-CN" altLang="en-US" dirty="0" smtClean="0">
                <a:latin typeface="Poppins" panose="00000500000000000000" pitchFamily="2" charset="0"/>
                <a:ea typeface="思源黑体 CN Regular" panose="020B0500000000000000" pitchFamily="34" charset="-122"/>
                <a:sym typeface="+mn-ea"/>
              </a:rPr>
              <a:t>）</a:t>
            </a:r>
            <a:r>
              <a:rPr lang="en-US" altLang="zh-CN" dirty="0">
                <a:latin typeface="Poppins" panose="00000500000000000000" pitchFamily="2" charset="0"/>
                <a:ea typeface="思源黑体 CN Regular" panose="020B0500000000000000" pitchFamily="34" charset="-122"/>
                <a:sym typeface="+mn-ea"/>
              </a:rPr>
              <a:t>A</a:t>
            </a:r>
            <a:r>
              <a:rPr lang="zh-CN" altLang="en-US" dirty="0">
                <a:latin typeface="Poppins" panose="00000500000000000000" pitchFamily="2" charset="0"/>
                <a:ea typeface="思源黑体 CN Regular" panose="020B0500000000000000" pitchFamily="34" charset="-122"/>
                <a:sym typeface="+mn-ea"/>
              </a:rPr>
              <a:t>类 </a:t>
            </a:r>
            <a:r>
              <a:rPr lang="en-US" altLang="zh-CN" dirty="0" smtClean="0">
                <a:latin typeface="Poppins" panose="00000500000000000000" pitchFamily="2" charset="0"/>
                <a:ea typeface="思源黑体 CN Regular" panose="020B0500000000000000" pitchFamily="34" charset="-122"/>
                <a:sym typeface="+mn-ea"/>
              </a:rPr>
              <a:t>GPCR</a:t>
            </a:r>
            <a:r>
              <a:rPr lang="zh-CN" altLang="en-US" dirty="0" smtClean="0">
                <a:latin typeface="Poppins" panose="00000500000000000000" pitchFamily="2" charset="0"/>
                <a:ea typeface="思源黑体 CN Regular" panose="020B0500000000000000" pitchFamily="34" charset="-122"/>
                <a:sym typeface="+mn-ea"/>
              </a:rPr>
              <a:t>与</a:t>
            </a:r>
            <a:r>
              <a:rPr lang="zh-CN" altLang="en-US" dirty="0">
                <a:latin typeface="Poppins" panose="00000500000000000000" pitchFamily="2" charset="0"/>
                <a:ea typeface="思源黑体 CN Regular" panose="020B0500000000000000" pitchFamily="34" charset="-122"/>
                <a:sym typeface="+mn-ea"/>
              </a:rPr>
              <a:t>内源性肽结合，有</a:t>
            </a:r>
            <a:r>
              <a:rPr lang="en-US" altLang="zh-CN" dirty="0">
                <a:latin typeface="Poppins" panose="00000500000000000000" pitchFamily="2" charset="0"/>
                <a:ea typeface="思源黑体 CN Regular" panose="020B0500000000000000" pitchFamily="34" charset="-122"/>
                <a:sym typeface="+mn-ea"/>
              </a:rPr>
              <a:t>20</a:t>
            </a:r>
            <a:r>
              <a:rPr lang="zh-CN" altLang="en-US" dirty="0">
                <a:latin typeface="Poppins" panose="00000500000000000000" pitchFamily="2" charset="0"/>
                <a:ea typeface="思源黑体 CN Regular" panose="020B0500000000000000" pitchFamily="34" charset="-122"/>
                <a:sym typeface="+mn-ea"/>
              </a:rPr>
              <a:t>种</a:t>
            </a:r>
            <a:r>
              <a:rPr lang="en-US" altLang="zh-CN" dirty="0">
                <a:latin typeface="Poppins" panose="00000500000000000000" pitchFamily="2" charset="0"/>
                <a:ea typeface="思源黑体 CN Regular" panose="020B0500000000000000" pitchFamily="34" charset="-122"/>
                <a:sym typeface="+mn-ea"/>
              </a:rPr>
              <a:t>B</a:t>
            </a:r>
            <a:r>
              <a:rPr lang="zh-CN" altLang="en-US" dirty="0">
                <a:latin typeface="Poppins" panose="00000500000000000000" pitchFamily="2" charset="0"/>
                <a:ea typeface="思源黑体 CN Regular" panose="020B0500000000000000" pitchFamily="34" charset="-122"/>
                <a:sym typeface="+mn-ea"/>
              </a:rPr>
              <a:t>类</a:t>
            </a:r>
            <a:r>
              <a:rPr lang="en-US" altLang="zh-CN" dirty="0" smtClean="0">
                <a:latin typeface="Poppins" panose="00000500000000000000" pitchFamily="2" charset="0"/>
                <a:ea typeface="思源黑体 CN Regular" panose="020B0500000000000000" pitchFamily="34" charset="-122"/>
                <a:sym typeface="+mn-ea"/>
              </a:rPr>
              <a:t>GPCR</a:t>
            </a:r>
            <a:r>
              <a:rPr lang="zh-CN" dirty="0" smtClean="0">
                <a:latin typeface="Poppins" panose="00000500000000000000" pitchFamily="2" charset="0"/>
                <a:ea typeface="思源黑体 CN Regular" panose="020B0500000000000000" pitchFamily="34" charset="-122"/>
                <a:sym typeface="+mn-ea"/>
              </a:rPr>
              <a:t>受</a:t>
            </a:r>
            <a:r>
              <a:rPr lang="zh-CN" altLang="en-US" dirty="0">
                <a:latin typeface="Poppins" panose="00000500000000000000" pitchFamily="2" charset="0"/>
                <a:ea typeface="思源黑体 CN Regular" panose="020B0500000000000000" pitchFamily="34" charset="-122"/>
                <a:sym typeface="+mn-ea"/>
              </a:rPr>
              <a:t>内源性肽激活。</a:t>
            </a:r>
            <a:endParaRPr lang="en-US" altLang="zh-CN" dirty="0">
              <a:latin typeface="Poppins" panose="00000500000000000000" pitchFamily="2" charset="0"/>
              <a:ea typeface="思源黑体 CN Regular" panose="020B0500000000000000"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b="1" dirty="0">
                <a:sym typeface="+mn-ea"/>
              </a:rPr>
              <a:t>最早的多肽类药物，是天然提取的胰岛素。</a:t>
            </a:r>
            <a:r>
              <a:rPr lang="zh-CN" altLang="en-US" sz="1200" b="1" i="0" kern="1200" dirty="0">
                <a:solidFill>
                  <a:schemeClr val="tx1"/>
                </a:solidFill>
                <a:latin typeface="+mn-lt"/>
                <a:ea typeface="+mn-ea"/>
                <a:cs typeface="+mn-cs"/>
              </a:rPr>
              <a:t>大多数针对 </a:t>
            </a:r>
            <a:r>
              <a:rPr lang="en-US" altLang="zh-CN" sz="1200" b="1" i="0" kern="1200" dirty="0" smtClean="0">
                <a:solidFill>
                  <a:schemeClr val="tx1"/>
                </a:solidFill>
                <a:latin typeface="+mn-lt"/>
                <a:ea typeface="+mn-ea"/>
                <a:cs typeface="+mn-cs"/>
              </a:rPr>
              <a:t>GPCR</a:t>
            </a:r>
            <a:r>
              <a:rPr lang="zh-CN" altLang="en-US" sz="1200" b="1" i="0" kern="1200" dirty="0" smtClean="0">
                <a:solidFill>
                  <a:schemeClr val="tx1"/>
                </a:solidFill>
                <a:latin typeface="+mn-lt"/>
                <a:ea typeface="+mn-ea"/>
                <a:cs typeface="+mn-cs"/>
              </a:rPr>
              <a:t>的</a:t>
            </a:r>
            <a:r>
              <a:rPr lang="zh-CN" altLang="en-US" sz="1200" b="1" i="0" kern="1200" dirty="0">
                <a:solidFill>
                  <a:schemeClr val="tx1"/>
                </a:solidFill>
                <a:latin typeface="+mn-lt"/>
                <a:ea typeface="+mn-ea"/>
                <a:cs typeface="+mn-cs"/>
              </a:rPr>
              <a:t>已获</a:t>
            </a:r>
            <a:r>
              <a:rPr lang="zh-CN" altLang="en-US" sz="1200" b="1" i="0" kern="1200" dirty="0" smtClean="0">
                <a:solidFill>
                  <a:schemeClr val="tx1"/>
                </a:solidFill>
                <a:latin typeface="+mn-lt"/>
                <a:ea typeface="+mn-ea"/>
                <a:cs typeface="+mn-cs"/>
              </a:rPr>
              <a:t>批使用</a:t>
            </a:r>
            <a:r>
              <a:rPr lang="zh-CN" altLang="en-US" sz="1200" b="1" i="0" kern="1200" dirty="0">
                <a:solidFill>
                  <a:schemeClr val="tx1"/>
                </a:solidFill>
                <a:latin typeface="+mn-lt"/>
                <a:ea typeface="+mn-ea"/>
                <a:cs typeface="+mn-cs"/>
              </a:rPr>
              <a:t>或处于研发阶段的肽类</a:t>
            </a:r>
            <a:r>
              <a:rPr lang="zh-CN" altLang="en-US" sz="1200" b="1" i="0" kern="1200" dirty="0" smtClean="0">
                <a:solidFill>
                  <a:schemeClr val="tx1"/>
                </a:solidFill>
                <a:latin typeface="+mn-lt"/>
                <a:ea typeface="+mn-ea"/>
                <a:cs typeface="+mn-cs"/>
              </a:rPr>
              <a:t>药物，绝大多数都是作为</a:t>
            </a:r>
            <a:r>
              <a:rPr lang="zh-CN" altLang="en-US" sz="1200" b="1" i="0" kern="1200" dirty="0">
                <a:solidFill>
                  <a:schemeClr val="tx1"/>
                </a:solidFill>
                <a:latin typeface="+mn-lt"/>
                <a:ea typeface="+mn-ea"/>
                <a:cs typeface="+mn-cs"/>
              </a:rPr>
              <a:t>激动剂发挥作用，用于替代或增强内源性肽的</a:t>
            </a:r>
            <a:r>
              <a:rPr lang="zh-CN" altLang="en-US" sz="1200" b="1" i="0" kern="1200" dirty="0" smtClean="0">
                <a:solidFill>
                  <a:schemeClr val="tx1"/>
                </a:solidFill>
                <a:latin typeface="+mn-lt"/>
                <a:ea typeface="+mn-ea"/>
                <a:cs typeface="+mn-cs"/>
              </a:rPr>
              <a:t>低水平激活。</a:t>
            </a:r>
            <a:endParaRPr lang="en-US" altLang="zh-CN" sz="1200" b="1"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b="0" dirty="0">
                <a:sym typeface="+mn-ea"/>
              </a:rPr>
              <a:t>以</a:t>
            </a:r>
            <a:r>
              <a:rPr lang="en-US" altLang="zh-CN" b="0" dirty="0">
                <a:sym typeface="+mn-ea"/>
              </a:rPr>
              <a:t>GLP1R</a:t>
            </a:r>
            <a:r>
              <a:rPr lang="zh-CN" altLang="en-US" b="0" dirty="0">
                <a:sym typeface="+mn-ea"/>
              </a:rPr>
              <a:t>激动剂为例，天然</a:t>
            </a:r>
            <a:r>
              <a:rPr lang="en-US" altLang="zh-CN" b="0" dirty="0">
                <a:sym typeface="+mn-ea"/>
              </a:rPr>
              <a:t>GLP1</a:t>
            </a:r>
            <a:r>
              <a:rPr lang="zh-CN" altLang="en-US" sz="1200" b="0" i="0" kern="1200" dirty="0">
                <a:solidFill>
                  <a:schemeClr val="tx1"/>
                </a:solidFill>
                <a:latin typeface="+mn-lt"/>
                <a:ea typeface="+mn-ea"/>
                <a:cs typeface="+mn-cs"/>
              </a:rPr>
              <a:t>有个略为拗口的名字：胰高血糖素样肽-1。是一种天然存在于肠道的多肽，可以通过增强胰岛素分泌，抑制胰高血糖素分泌从而降低血糖，还能延缓胃排空速度，利用中枢神经抑制食欲，起到减肥作用。天然的GLP-1无法直接用于降糖，是因为寿命很短，2分钟内就会被血液中的酶消灭，而加大GLP-1剂量又会引起患者恶心、呕吐等不良反应。制药的</a:t>
            </a:r>
            <a:r>
              <a:rPr lang="zh-CN" altLang="en-US" sz="1200" b="0" i="0" kern="1200" dirty="0" smtClean="0">
                <a:solidFill>
                  <a:schemeClr val="tx1"/>
                </a:solidFill>
                <a:latin typeface="+mn-lt"/>
                <a:ea typeface="+mn-ea"/>
                <a:cs typeface="+mn-cs"/>
              </a:rPr>
              <a:t>思路为</a:t>
            </a:r>
            <a:r>
              <a:rPr lang="zh-CN" altLang="en-US" sz="1200" b="0" i="0" kern="1200" dirty="0">
                <a:solidFill>
                  <a:schemeClr val="tx1"/>
                </a:solidFill>
                <a:latin typeface="+mn-lt"/>
                <a:ea typeface="+mn-ea"/>
                <a:cs typeface="+mn-cs"/>
              </a:rPr>
              <a:t>寻找和研发在体内浓度更高、作用时间更长的GLP-1类似物，用于激活胰腺GLP-1受体发挥功效。</a:t>
            </a:r>
          </a:p>
          <a:p>
            <a:r>
              <a:rPr lang="en-US" altLang="zh-CN" sz="1200" b="0" i="0" kern="1200" dirty="0" err="1" smtClean="0">
                <a:solidFill>
                  <a:schemeClr val="tx1"/>
                </a:solidFill>
                <a:latin typeface="+mn-lt"/>
                <a:ea typeface="+mn-ea"/>
                <a:cs typeface="+mn-cs"/>
              </a:rPr>
              <a:t>艾塞那肽</a:t>
            </a:r>
            <a:r>
              <a:rPr lang="zh-CN" altLang="en-US" sz="1200" b="0" i="0" kern="1200" dirty="0" smtClean="0">
                <a:solidFill>
                  <a:schemeClr val="tx1"/>
                </a:solidFill>
                <a:latin typeface="+mn-lt"/>
                <a:ea typeface="+mn-ea"/>
                <a:cs typeface="+mn-cs"/>
              </a:rPr>
              <a:t>是</a:t>
            </a:r>
            <a:r>
              <a:rPr lang="zh-CN" altLang="en-US" sz="1200" b="0" i="0" kern="1200" dirty="0">
                <a:solidFill>
                  <a:schemeClr val="tx1"/>
                </a:solidFill>
                <a:latin typeface="+mn-lt"/>
                <a:ea typeface="+mn-ea"/>
                <a:cs typeface="+mn-cs"/>
              </a:rPr>
              <a:t>首个获批临床使用的</a:t>
            </a:r>
            <a:r>
              <a:rPr lang="en-US" altLang="zh-CN" sz="1200" b="0" i="0" kern="1200" dirty="0">
                <a:solidFill>
                  <a:schemeClr val="tx1"/>
                </a:solidFill>
                <a:latin typeface="+mn-lt"/>
                <a:ea typeface="+mn-ea"/>
                <a:cs typeface="+mn-cs"/>
              </a:rPr>
              <a:t>GLP-1</a:t>
            </a:r>
            <a:r>
              <a:rPr lang="zh-CN" altLang="en-US" sz="1200" b="0" i="0" kern="1200" dirty="0">
                <a:solidFill>
                  <a:schemeClr val="tx1"/>
                </a:solidFill>
                <a:latin typeface="+mn-lt"/>
                <a:ea typeface="+mn-ea"/>
                <a:cs typeface="+mn-cs"/>
              </a:rPr>
              <a:t>受体激动剂。</a:t>
            </a:r>
            <a:r>
              <a:rPr lang="zh-CN" sz="1200" b="0" i="0" kern="1200" dirty="0">
                <a:solidFill>
                  <a:schemeClr val="tx1"/>
                </a:solidFill>
                <a:latin typeface="+mn-lt"/>
                <a:ea typeface="+mn-ea"/>
                <a:cs typeface="+mn-cs"/>
              </a:rPr>
              <a:t>是</a:t>
            </a:r>
            <a:r>
              <a:rPr lang="zh-CN" altLang="en-US" sz="1200" b="0" i="0" kern="1200" dirty="0">
                <a:solidFill>
                  <a:schemeClr val="tx1"/>
                </a:solidFill>
                <a:latin typeface="+mn-lt"/>
                <a:ea typeface="+mn-ea"/>
                <a:cs typeface="+mn-cs"/>
              </a:rPr>
              <a:t>科学家从一种有</a:t>
            </a:r>
            <a:r>
              <a:rPr sz="1200" b="0" i="0" kern="1200" dirty="0">
                <a:solidFill>
                  <a:schemeClr val="tx1"/>
                </a:solidFill>
                <a:latin typeface="+mn-lt"/>
                <a:ea typeface="+mn-ea"/>
                <a:cs typeface="+mn-cs"/>
              </a:rPr>
              <a:t>毒</a:t>
            </a:r>
            <a:r>
              <a:rPr lang="zh-CN" sz="1200" b="0" i="0" kern="1200" dirty="0">
                <a:solidFill>
                  <a:schemeClr val="tx1"/>
                </a:solidFill>
                <a:latin typeface="+mn-lt"/>
                <a:ea typeface="+mn-ea"/>
                <a:cs typeface="+mn-cs"/>
              </a:rPr>
              <a:t>蜥蜴</a:t>
            </a:r>
            <a:r>
              <a:rPr lang="zh-CN" altLang="en-US" sz="1200" b="0" i="0" kern="1200" dirty="0">
                <a:solidFill>
                  <a:schemeClr val="tx1"/>
                </a:solidFill>
                <a:latin typeface="+mn-lt"/>
                <a:ea typeface="+mn-ea"/>
                <a:cs typeface="+mn-cs"/>
              </a:rPr>
              <a:t>的唾液中鉴定出一种新的肽</a:t>
            </a:r>
            <a:r>
              <a:rPr lang="zh-CN" altLang="en-US" sz="1200" b="0" i="0" kern="1200" dirty="0" smtClean="0">
                <a:solidFill>
                  <a:schemeClr val="tx1"/>
                </a:solidFill>
                <a:latin typeface="+mn-lt"/>
                <a:ea typeface="+mn-ea"/>
                <a:cs typeface="+mn-cs"/>
              </a:rPr>
              <a:t>激素。</a:t>
            </a:r>
            <a:r>
              <a:rPr lang="zh-CN" altLang="en-US" sz="1200" b="0" i="0" kern="1200" dirty="0">
                <a:solidFill>
                  <a:schemeClr val="tx1"/>
                </a:solidFill>
                <a:latin typeface="+mn-lt"/>
                <a:ea typeface="+mn-ea"/>
                <a:cs typeface="+mn-cs"/>
              </a:rPr>
              <a:t>与</a:t>
            </a:r>
            <a:r>
              <a:rPr lang="en-US" altLang="zh-CN" sz="1200" b="0" i="0" kern="1200" dirty="0">
                <a:solidFill>
                  <a:schemeClr val="tx1"/>
                </a:solidFill>
                <a:latin typeface="+mn-lt"/>
                <a:ea typeface="+mn-ea"/>
                <a:cs typeface="+mn-cs"/>
              </a:rPr>
              <a:t>GLP-1</a:t>
            </a:r>
            <a:r>
              <a:rPr lang="zh-CN" altLang="en-US" sz="1200" b="0" i="0" kern="1200" dirty="0">
                <a:solidFill>
                  <a:schemeClr val="tx1"/>
                </a:solidFill>
                <a:latin typeface="+mn-lt"/>
                <a:ea typeface="+mn-ea"/>
                <a:cs typeface="+mn-cs"/>
              </a:rPr>
              <a:t>不同</a:t>
            </a:r>
            <a:r>
              <a:rPr lang="zh-CN" altLang="en-US" sz="1200" b="0" i="0" kern="1200" dirty="0" smtClean="0">
                <a:solidFill>
                  <a:schemeClr val="tx1"/>
                </a:solidFill>
                <a:latin typeface="+mn-lt"/>
                <a:ea typeface="+mn-ea"/>
                <a:cs typeface="+mn-cs"/>
              </a:rPr>
              <a:t>，</a:t>
            </a:r>
            <a:r>
              <a:rPr lang="en-US" altLang="zh-CN" sz="1200" b="0" i="0" kern="1200" dirty="0" err="1" smtClean="0">
                <a:solidFill>
                  <a:schemeClr val="tx1"/>
                </a:solidFill>
                <a:latin typeface="+mn-lt"/>
                <a:ea typeface="+mn-ea"/>
                <a:cs typeface="+mn-cs"/>
              </a:rPr>
              <a:t>艾塞那肽</a:t>
            </a:r>
            <a:r>
              <a:rPr lang="zh-CN" altLang="en-US" sz="1200" b="0" i="0" kern="1200" dirty="0" smtClean="0">
                <a:solidFill>
                  <a:schemeClr val="tx1"/>
                </a:solidFill>
                <a:latin typeface="+mn-lt"/>
                <a:ea typeface="+mn-ea"/>
                <a:cs typeface="+mn-cs"/>
              </a:rPr>
              <a:t>对血液中</a:t>
            </a:r>
            <a:r>
              <a:rPr lang="en-US" altLang="zh-CN" sz="1200" b="0" i="0" kern="1200" dirty="0" smtClean="0">
                <a:solidFill>
                  <a:schemeClr val="tx1"/>
                </a:solidFill>
                <a:latin typeface="+mn-lt"/>
                <a:ea typeface="+mn-ea"/>
                <a:cs typeface="+mn-cs"/>
              </a:rPr>
              <a:t>DPP4</a:t>
            </a:r>
            <a:r>
              <a:rPr lang="zh-CN" altLang="en-US" sz="1200" b="0" i="0" kern="1200" dirty="0" smtClean="0">
                <a:solidFill>
                  <a:schemeClr val="tx1"/>
                </a:solidFill>
                <a:latin typeface="+mn-lt"/>
                <a:ea typeface="+mn-ea"/>
                <a:cs typeface="+mn-cs"/>
              </a:rPr>
              <a:t>酶的</a:t>
            </a:r>
            <a:r>
              <a:rPr lang="zh-CN" altLang="en-US" sz="1200" b="0" i="0" kern="1200" dirty="0">
                <a:solidFill>
                  <a:schemeClr val="tx1"/>
                </a:solidFill>
                <a:latin typeface="+mn-lt"/>
                <a:ea typeface="+mn-ea"/>
                <a:cs typeface="+mn-cs"/>
              </a:rPr>
              <a:t>酶切和灭活具有抗性，能在血液中持续作用超过两小时。</a:t>
            </a:r>
          </a:p>
          <a:p>
            <a:r>
              <a:rPr lang="zh-CN" altLang="en-US" sz="1200" b="0" i="0" kern="1200" dirty="0">
                <a:solidFill>
                  <a:schemeClr val="tx1"/>
                </a:solidFill>
                <a:latin typeface="+mn-lt"/>
                <a:ea typeface="+mn-ea"/>
                <a:cs typeface="+mn-cs"/>
              </a:rPr>
              <a:t>继</a:t>
            </a:r>
            <a:r>
              <a:rPr lang="en-US" altLang="zh-CN" b="0" dirty="0" err="1" smtClean="0">
                <a:sym typeface="+mn-ea"/>
              </a:rPr>
              <a:t>艾塞那肽</a:t>
            </a:r>
            <a:r>
              <a:rPr lang="zh-CN" altLang="en-US" sz="1200" b="0" i="0" kern="1200" dirty="0" smtClean="0">
                <a:solidFill>
                  <a:schemeClr val="tx1"/>
                </a:solidFill>
                <a:latin typeface="+mn-lt"/>
                <a:ea typeface="+mn-ea"/>
                <a:cs typeface="+mn-cs"/>
              </a:rPr>
              <a:t>成功</a:t>
            </a:r>
            <a:r>
              <a:rPr lang="zh-CN" altLang="en-US" sz="1200" b="0" i="0" kern="1200" dirty="0">
                <a:solidFill>
                  <a:schemeClr val="tx1"/>
                </a:solidFill>
                <a:latin typeface="+mn-lt"/>
                <a:ea typeface="+mn-ea"/>
                <a:cs typeface="+mn-cs"/>
              </a:rPr>
              <a:t>之后，研究人员采取了多种</a:t>
            </a:r>
            <a:r>
              <a:rPr lang="zh-CN" altLang="en-US" sz="1200" b="0" i="0" kern="1200" dirty="0" smtClean="0">
                <a:solidFill>
                  <a:schemeClr val="tx1"/>
                </a:solidFill>
                <a:latin typeface="+mn-lt"/>
                <a:ea typeface="+mn-ea"/>
                <a:cs typeface="+mn-cs"/>
              </a:rPr>
              <a:t>策略，来</a:t>
            </a:r>
            <a:r>
              <a:rPr lang="zh-CN" altLang="en-US" sz="1200" b="0" i="0" kern="1200" dirty="0">
                <a:solidFill>
                  <a:schemeClr val="tx1"/>
                </a:solidFill>
                <a:latin typeface="+mn-lt"/>
                <a:ea typeface="+mn-ea"/>
                <a:cs typeface="+mn-cs"/>
              </a:rPr>
              <a:t>增加</a:t>
            </a:r>
            <a:r>
              <a:rPr lang="en-US" altLang="zh-CN" sz="1200" b="0" i="0" kern="1200" dirty="0" smtClean="0">
                <a:solidFill>
                  <a:schemeClr val="tx1"/>
                </a:solidFill>
                <a:latin typeface="+mn-lt"/>
                <a:ea typeface="+mn-ea"/>
                <a:cs typeface="+mn-cs"/>
              </a:rPr>
              <a:t>GLP-1</a:t>
            </a:r>
            <a:r>
              <a:rPr lang="zh-CN" altLang="en-US" sz="1200" b="0" i="0" kern="1200" dirty="0" smtClean="0">
                <a:solidFill>
                  <a:schemeClr val="tx1"/>
                </a:solidFill>
                <a:latin typeface="+mn-lt"/>
                <a:ea typeface="+mn-ea"/>
                <a:cs typeface="+mn-cs"/>
              </a:rPr>
              <a:t>类似肽的</a:t>
            </a:r>
            <a:r>
              <a:rPr lang="zh-CN" altLang="en-US" sz="1200" b="0" i="0" kern="1200" dirty="0">
                <a:solidFill>
                  <a:schemeClr val="tx1"/>
                </a:solidFill>
                <a:latin typeface="+mn-lt"/>
                <a:ea typeface="+mn-ea"/>
                <a:cs typeface="+mn-cs"/>
              </a:rPr>
              <a:t>血浆稳定性和半衰期，减少肾</a:t>
            </a:r>
            <a:r>
              <a:rPr lang="zh-CN" altLang="en-US" sz="1200" b="0" i="0" kern="1200" dirty="0" smtClean="0">
                <a:solidFill>
                  <a:schemeClr val="tx1"/>
                </a:solidFill>
                <a:latin typeface="+mn-lt"/>
                <a:ea typeface="+mn-ea"/>
                <a:cs typeface="+mn-cs"/>
              </a:rPr>
              <a:t>清除率，并</a:t>
            </a:r>
            <a:r>
              <a:rPr lang="zh-CN" altLang="en-US" sz="1200" b="0" i="0" kern="1200" dirty="0">
                <a:solidFill>
                  <a:schemeClr val="tx1"/>
                </a:solidFill>
                <a:latin typeface="+mn-lt"/>
                <a:ea typeface="+mn-ea"/>
                <a:cs typeface="+mn-cs"/>
              </a:rPr>
              <a:t>提高口服生物利用度。</a:t>
            </a:r>
          </a:p>
          <a:p>
            <a:r>
              <a:rPr lang="zh-CN" altLang="en-US" sz="1200" b="0" i="0" kern="1200" dirty="0">
                <a:solidFill>
                  <a:schemeClr val="tx1"/>
                </a:solidFill>
                <a:latin typeface="+mn-lt"/>
                <a:ea typeface="+mn-ea"/>
                <a:cs typeface="+mn-cs"/>
              </a:rPr>
              <a:t>这些策略大致可分为两种</a:t>
            </a:r>
            <a:r>
              <a:rPr lang="zh-CN" altLang="en-US" sz="1200" b="0" i="0" kern="1200" dirty="0" smtClean="0">
                <a:solidFill>
                  <a:schemeClr val="tx1"/>
                </a:solidFill>
                <a:latin typeface="+mn-lt"/>
                <a:ea typeface="+mn-ea"/>
                <a:cs typeface="+mn-cs"/>
              </a:rPr>
              <a:t>方法，一种是</a:t>
            </a:r>
            <a:r>
              <a:rPr lang="zh-CN" sz="1200" b="0" i="0" kern="1200" dirty="0" smtClean="0">
                <a:solidFill>
                  <a:schemeClr val="tx1"/>
                </a:solidFill>
                <a:latin typeface="+mn-lt"/>
                <a:ea typeface="+mn-ea"/>
                <a:cs typeface="+mn-cs"/>
              </a:rPr>
              <a:t>加入</a:t>
            </a:r>
            <a:r>
              <a:rPr lang="zh-CN" sz="1200" b="0" i="0" kern="1200" dirty="0">
                <a:solidFill>
                  <a:schemeClr val="tx1"/>
                </a:solidFill>
                <a:latin typeface="+mn-lt"/>
                <a:ea typeface="+mn-ea"/>
                <a:cs typeface="+mn-cs"/>
              </a:rPr>
              <a:t>特殊材料，让</a:t>
            </a:r>
            <a:r>
              <a:rPr lang="en-US" altLang="zh-CN" sz="1200" b="0" i="0" kern="1200" dirty="0" smtClean="0">
                <a:solidFill>
                  <a:schemeClr val="tx1"/>
                </a:solidFill>
                <a:latin typeface="+mn-lt"/>
                <a:ea typeface="+mn-ea"/>
                <a:cs typeface="+mn-cs"/>
              </a:rPr>
              <a:t>GLP1</a:t>
            </a:r>
            <a:r>
              <a:rPr lang="zh-CN" altLang="en-US" sz="1200" b="0" i="0" kern="1200" dirty="0" smtClean="0">
                <a:solidFill>
                  <a:schemeClr val="tx1"/>
                </a:solidFill>
                <a:latin typeface="+mn-lt"/>
                <a:ea typeface="+mn-ea"/>
                <a:cs typeface="+mn-cs"/>
              </a:rPr>
              <a:t>类似肽缓</a:t>
            </a:r>
            <a:r>
              <a:rPr lang="zh-CN" altLang="en-US" sz="1200" b="0" i="0" kern="1200" dirty="0">
                <a:solidFill>
                  <a:schemeClr val="tx1"/>
                </a:solidFill>
                <a:latin typeface="+mn-lt"/>
                <a:ea typeface="+mn-ea"/>
                <a:cs typeface="+mn-cs"/>
              </a:rPr>
              <a:t>释。另一种策略专注于修饰天然</a:t>
            </a:r>
            <a:r>
              <a:rPr lang="en-US" altLang="zh-CN" sz="1200" b="0" i="0" kern="1200" dirty="0">
                <a:solidFill>
                  <a:schemeClr val="tx1"/>
                </a:solidFill>
                <a:latin typeface="+mn-lt"/>
                <a:ea typeface="+mn-ea"/>
                <a:cs typeface="+mn-cs"/>
              </a:rPr>
              <a:t>GLP-1</a:t>
            </a:r>
            <a:r>
              <a:rPr lang="zh-CN" altLang="en-US" sz="1200" b="0" i="0" kern="1200" dirty="0">
                <a:solidFill>
                  <a:schemeClr val="tx1"/>
                </a:solidFill>
                <a:latin typeface="+mn-lt"/>
                <a:ea typeface="+mn-ea"/>
                <a:cs typeface="+mn-cs"/>
              </a:rPr>
              <a:t>肽，包括</a:t>
            </a:r>
            <a:r>
              <a:rPr lang="zh-CN" altLang="en-US" b="0" dirty="0">
                <a:uFillTx/>
                <a:latin typeface="Poppins" panose="00000500000000000000" pitchFamily="2" charset="0"/>
                <a:ea typeface="思源黑体 CN Normal" panose="020B0400000000000000" charset="-122"/>
                <a:sym typeface="+mn-ea"/>
              </a:rPr>
              <a:t>脂肪酸酰化，与</a:t>
            </a:r>
            <a:r>
              <a:rPr lang="en-US" altLang="zh-CN" b="0" dirty="0">
                <a:uFillTx/>
                <a:latin typeface="Poppins" panose="00000500000000000000" pitchFamily="2" charset="0"/>
                <a:ea typeface="思源黑体 CN Normal" panose="020B0400000000000000" charset="-122"/>
                <a:sym typeface="+mn-ea"/>
              </a:rPr>
              <a:t>Fc</a:t>
            </a:r>
            <a:r>
              <a:rPr lang="zh-CN" altLang="en-US" b="0" dirty="0">
                <a:uFillTx/>
                <a:latin typeface="Poppins" panose="00000500000000000000" pitchFamily="2" charset="0"/>
                <a:ea typeface="思源黑体 CN Normal" panose="020B0400000000000000" charset="-122"/>
                <a:sym typeface="+mn-ea"/>
              </a:rPr>
              <a:t>融合，聚乙二醇</a:t>
            </a:r>
            <a:r>
              <a:rPr lang="zh-CN" altLang="en-US" b="0" dirty="0" smtClean="0">
                <a:uFillTx/>
                <a:latin typeface="Poppins" panose="00000500000000000000" pitchFamily="2" charset="0"/>
                <a:ea typeface="思源黑体 CN Normal" panose="020B0400000000000000" charset="-122"/>
                <a:sym typeface="+mn-ea"/>
              </a:rPr>
              <a:t>化，提高其在体内的稳定性</a:t>
            </a:r>
            <a:r>
              <a:rPr lang="zh-CN" altLang="en-US" sz="1200" b="0" i="0" kern="1200" dirty="0" smtClean="0">
                <a:solidFill>
                  <a:schemeClr val="tx1"/>
                </a:solidFill>
                <a:latin typeface="+mn-lt"/>
                <a:ea typeface="+mn-ea"/>
                <a:cs typeface="+mn-cs"/>
              </a:rPr>
              <a:t>。</a:t>
            </a:r>
            <a:endParaRPr lang="zh-CN" altLang="en-US" sz="1200" b="0" i="0" kern="1200" dirty="0">
              <a:solidFill>
                <a:schemeClr val="tx1"/>
              </a:solidFill>
              <a:latin typeface="+mn-lt"/>
              <a:ea typeface="+mn-ea"/>
              <a:cs typeface="+mn-cs"/>
            </a:endParaRPr>
          </a:p>
          <a:p>
            <a:endParaRPr lang="zh-CN" altLang="en-US" sz="1200" b="0" i="0" kern="120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b="1" dirty="0">
                <a:sym typeface="+mn-ea"/>
              </a:rPr>
              <a:t>大多数针对 </a:t>
            </a:r>
            <a:r>
              <a:rPr lang="en-US" altLang="zh-CN" b="1" dirty="0" smtClean="0">
                <a:sym typeface="+mn-ea"/>
              </a:rPr>
              <a:t>GPCR</a:t>
            </a:r>
            <a:r>
              <a:rPr lang="zh-CN" altLang="en-US" b="1" dirty="0" smtClean="0">
                <a:sym typeface="+mn-ea"/>
              </a:rPr>
              <a:t>已</a:t>
            </a:r>
            <a:r>
              <a:rPr lang="zh-CN" altLang="en-US" b="1" dirty="0">
                <a:sym typeface="+mn-ea"/>
              </a:rPr>
              <a:t>获批临床使用或处于研发阶段的肽类</a:t>
            </a:r>
            <a:r>
              <a:rPr lang="zh-CN" altLang="en-US" b="1" dirty="0" smtClean="0">
                <a:sym typeface="+mn-ea"/>
              </a:rPr>
              <a:t>药物，绝大多数作为</a:t>
            </a:r>
            <a:r>
              <a:rPr lang="zh-CN" altLang="en-US" b="1" dirty="0">
                <a:sym typeface="+mn-ea"/>
              </a:rPr>
              <a:t>激动剂发挥作用，但也有起拮抗作用的多肽药物。</a:t>
            </a:r>
            <a:endParaRPr lang="en-US" altLang="zh-CN" b="1" dirty="0">
              <a:sym typeface="+mn-ea"/>
            </a:endParaRPr>
          </a:p>
          <a:p>
            <a:r>
              <a:rPr lang="zh-CN" altLang="en-US" sz="1200" b="0" i="0" kern="1200" dirty="0" smtClean="0">
                <a:solidFill>
                  <a:schemeClr val="tx1"/>
                </a:solidFill>
                <a:latin typeface="+mn-lt"/>
                <a:ea typeface="+mn-ea"/>
                <a:cs typeface="+mn-cs"/>
              </a:rPr>
              <a:t>去年</a:t>
            </a:r>
            <a:r>
              <a:rPr lang="zh-CN" altLang="en-US" sz="1200" b="0" i="0" kern="1200" dirty="0">
                <a:solidFill>
                  <a:schemeClr val="tx1"/>
                </a:solidFill>
                <a:latin typeface="+mn-lt"/>
                <a:ea typeface="+mn-ea"/>
                <a:cs typeface="+mn-cs"/>
              </a:rPr>
              <a:t>，</a:t>
            </a:r>
            <a:r>
              <a:rPr lang="en-US" sz="1200" b="0" i="0" kern="1200" dirty="0">
                <a:solidFill>
                  <a:schemeClr val="tx1"/>
                </a:solidFill>
                <a:latin typeface="+mn-lt"/>
                <a:ea typeface="+mn-ea"/>
                <a:cs typeface="+mn-cs"/>
              </a:rPr>
              <a:t>FDA</a:t>
            </a:r>
            <a:r>
              <a:rPr lang="zh-CN" altLang="en-US" sz="1200" b="0" i="0" kern="1200" dirty="0">
                <a:solidFill>
                  <a:schemeClr val="tx1"/>
                </a:solidFill>
                <a:latin typeface="+mn-lt"/>
                <a:ea typeface="+mn-ea"/>
                <a:cs typeface="+mn-cs"/>
              </a:rPr>
              <a:t>批准 的</a:t>
            </a:r>
            <a:r>
              <a:rPr lang="en-US" altLang="zh-CN" b="1" dirty="0" err="1">
                <a:latin typeface="Poppins" panose="00000500000000000000" pitchFamily="2" charset="0"/>
                <a:ea typeface="思源黑体 CN Bold" panose="020B0800000000000000" pitchFamily="34" charset="-122"/>
                <a:sym typeface="+mn-ea"/>
              </a:rPr>
              <a:t>莫替沙福肽</a:t>
            </a:r>
            <a:r>
              <a:rPr lang="zh-CN" altLang="en-US" sz="1200" b="0" i="0" kern="1200" dirty="0">
                <a:solidFill>
                  <a:schemeClr val="tx1"/>
                </a:solidFill>
                <a:latin typeface="+mn-lt"/>
                <a:ea typeface="+mn-ea"/>
                <a:cs typeface="+mn-cs"/>
              </a:rPr>
              <a:t>，是</a:t>
            </a:r>
            <a:r>
              <a:rPr lang="en-US" altLang="zh-CN" sz="1200" b="0" i="0" kern="1200" dirty="0">
                <a:solidFill>
                  <a:schemeClr val="tx1"/>
                </a:solidFill>
                <a:latin typeface="+mn-lt"/>
                <a:ea typeface="+mn-ea"/>
                <a:cs typeface="+mn-cs"/>
              </a:rPr>
              <a:t>CXCR4</a:t>
            </a:r>
            <a:r>
              <a:rPr lang="zh-CN" altLang="en-US" sz="1200" b="0" i="0" kern="1200" dirty="0">
                <a:solidFill>
                  <a:schemeClr val="tx1"/>
                </a:solidFill>
                <a:latin typeface="+mn-lt"/>
                <a:ea typeface="+mn-ea"/>
                <a:cs typeface="+mn-cs"/>
              </a:rPr>
              <a:t>的多肽类拮抗剂，与</a:t>
            </a:r>
            <a:r>
              <a:rPr lang="zh-CN" altLang="en-US" sz="1200" b="1" i="0" kern="1200" dirty="0">
                <a:solidFill>
                  <a:schemeClr val="tx1"/>
                </a:solidFill>
                <a:latin typeface="+mn-lt"/>
                <a:ea typeface="+mn-ea"/>
                <a:cs typeface="+mn-cs"/>
              </a:rPr>
              <a:t>粒细胞集落刺激因子</a:t>
            </a:r>
            <a:r>
              <a:rPr lang="zh-CN" altLang="en-US" sz="1200" b="0" i="0" kern="1200" dirty="0">
                <a:solidFill>
                  <a:schemeClr val="tx1"/>
                </a:solidFill>
                <a:latin typeface="+mn-lt"/>
                <a:ea typeface="+mn-ea"/>
                <a:cs typeface="+mn-cs"/>
              </a:rPr>
              <a:t>联合使用动员造血干细胞到外周血，作为多发性骨髓瘤患者、在移植时促进患者自体移植的干细胞动员剂。</a:t>
            </a:r>
            <a:r>
              <a:rPr lang="en-US" altLang="zh-CN" dirty="0" err="1">
                <a:uFillTx/>
                <a:latin typeface="Poppins" panose="00000500000000000000" pitchFamily="2" charset="0"/>
                <a:ea typeface="思源黑体 CN Normal" panose="020B0400000000000000" charset="-122"/>
                <a:sym typeface="+mn-ea"/>
              </a:rPr>
              <a:t>自体干细胞移植是多发性骨髓瘤标准疗法的一部分，可延长该癌症类型患者的生存期。</a:t>
            </a:r>
            <a:endParaRPr lang="en-US" altLang="zh-CN" dirty="0" err="1">
              <a:solidFill>
                <a:schemeClr val="tx1"/>
              </a:solidFill>
              <a:uFillTx/>
              <a:latin typeface="Poppins" panose="00000500000000000000" pitchFamily="2" charset="0"/>
              <a:ea typeface="思源黑体 CN Normal" panose="020B0400000000000000" charset="-122"/>
            </a:endParaRPr>
          </a:p>
          <a:p>
            <a:endParaRPr lang="en-US" altLang="zh-CN"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tx1"/>
                </a:solidFill>
                <a:latin typeface="+mn-lt"/>
                <a:ea typeface="+mn-ea"/>
                <a:cs typeface="+mn-cs"/>
              </a:rPr>
              <a:t>动员的</a:t>
            </a:r>
            <a:r>
              <a:rPr lang="zh-CN" altLang="en-US" sz="1200" b="0" i="0" kern="1200" dirty="0" smtClean="0">
                <a:solidFill>
                  <a:schemeClr val="tx1"/>
                </a:solidFill>
                <a:latin typeface="+mn-lt"/>
                <a:ea typeface="+mn-ea"/>
                <a:cs typeface="+mn-cs"/>
              </a:rPr>
              <a:t>机制是，</a:t>
            </a:r>
            <a:r>
              <a:rPr lang="zh-CN" altLang="en-US" dirty="0">
                <a:uFillTx/>
                <a:latin typeface="Poppins" panose="00000500000000000000" pitchFamily="2" charset="0"/>
                <a:ea typeface="思源黑体 CN Normal" panose="020B0400000000000000" charset="-122"/>
                <a:sym typeface="+mn-ea"/>
              </a:rPr>
              <a:t>CXCR4是一种GPCR，过表达在骨髓造血干细胞表面。</a:t>
            </a:r>
            <a:r>
              <a:rPr lang="zh-CN" altLang="en-US" b="0" i="0" dirty="0">
                <a:solidFill>
                  <a:schemeClr val="tx1"/>
                </a:solidFill>
                <a:uFillTx/>
                <a:latin typeface="Poppins" panose="00000500000000000000" pitchFamily="2" charset="0"/>
                <a:ea typeface="思源黑体 CN Normal" panose="020B0400000000000000" charset="-122"/>
              </a:rPr>
              <a:t>CXCL12</a:t>
            </a:r>
            <a:r>
              <a:rPr lang="zh-CN" altLang="en-US" sz="1200" dirty="0">
                <a:uFillTx/>
                <a:latin typeface="Poppins" panose="00000500000000000000" pitchFamily="2" charset="0"/>
                <a:ea typeface="思源黑体 CN Normal" panose="020B0400000000000000" charset="-122"/>
                <a:sym typeface="+mn-ea"/>
              </a:rPr>
              <a:t>，一种趋化因子，可与</a:t>
            </a:r>
            <a:r>
              <a:rPr lang="zh-CN" altLang="en-US" dirty="0">
                <a:uFillTx/>
                <a:latin typeface="Poppins" panose="00000500000000000000" pitchFamily="2" charset="0"/>
                <a:ea typeface="思源黑体 CN Normal" panose="020B0400000000000000" charset="-122"/>
                <a:sym typeface="+mn-ea"/>
              </a:rPr>
              <a:t>骨髓造血干细胞表面</a:t>
            </a:r>
            <a:r>
              <a:rPr lang="zh-CN" altLang="en-US" sz="1200" dirty="0">
                <a:uFillTx/>
                <a:latin typeface="Poppins" panose="00000500000000000000" pitchFamily="2" charset="0"/>
                <a:ea typeface="思源黑体 CN Normal" panose="020B0400000000000000" charset="-122"/>
                <a:sym typeface="+mn-ea"/>
              </a:rPr>
              <a:t>CXCR4结合，并使造血干细胞保留在骨髓中</a:t>
            </a:r>
            <a:r>
              <a:rPr lang="zh-CN" altLang="en-US" b="0" i="0" dirty="0">
                <a:solidFill>
                  <a:schemeClr val="tx1"/>
                </a:solidFill>
                <a:uFillTx/>
                <a:latin typeface="Poppins" panose="00000500000000000000" pitchFamily="2" charset="0"/>
                <a:ea typeface="思源黑体 CN Normal" panose="020B0400000000000000" charset="-122"/>
              </a:rPr>
              <a:t>。</a:t>
            </a:r>
            <a:r>
              <a:rPr lang="en-US" altLang="zh-CN" b="1" dirty="0" err="1">
                <a:latin typeface="Poppins" panose="00000500000000000000" pitchFamily="2" charset="0"/>
                <a:ea typeface="思源黑体 CN Bold" panose="020B0800000000000000" pitchFamily="34" charset="-122"/>
                <a:sym typeface="+mn-ea"/>
              </a:rPr>
              <a:t>莫替沙福肽</a:t>
            </a:r>
            <a:r>
              <a:rPr lang="zh-CN" altLang="en-US" dirty="0">
                <a:uFillTx/>
                <a:latin typeface="Poppins" panose="00000500000000000000" pitchFamily="2" charset="0"/>
                <a:ea typeface="思源黑体 CN Normal" panose="020B0400000000000000" charset="-122"/>
                <a:sym typeface="+mn-ea"/>
              </a:rPr>
              <a:t>可阻断CXCL12与</a:t>
            </a:r>
            <a:r>
              <a:rPr lang="en-US" altLang="zh-CN" dirty="0">
                <a:uFillTx/>
                <a:latin typeface="Poppins" panose="00000500000000000000" pitchFamily="2" charset="0"/>
                <a:ea typeface="思源黑体 CN Normal" panose="020B0400000000000000" charset="-122"/>
                <a:sym typeface="+mn-ea"/>
              </a:rPr>
              <a:t>CXCR4</a:t>
            </a:r>
            <a:r>
              <a:rPr lang="zh-CN" altLang="en-US" dirty="0">
                <a:uFillTx/>
                <a:latin typeface="Poppins" panose="00000500000000000000" pitchFamily="2" charset="0"/>
                <a:ea typeface="思源黑体 CN Normal" panose="020B0400000000000000" charset="-122"/>
                <a:sym typeface="+mn-ea"/>
              </a:rPr>
              <a:t>的结合，促进造血干细胞和祖细胞更多的进入外周循环，</a:t>
            </a:r>
            <a:r>
              <a:rPr lang="zh-CN" altLang="en-US" dirty="0" smtClean="0">
                <a:uFillTx/>
                <a:latin typeface="Poppins" panose="00000500000000000000" pitchFamily="2" charset="0"/>
                <a:ea typeface="思源黑体 CN Normal" panose="020B0400000000000000" charset="-122"/>
                <a:sym typeface="+mn-ea"/>
              </a:rPr>
              <a:t>从而让医生更</a:t>
            </a:r>
            <a:r>
              <a:rPr lang="zh-CN" altLang="en-US" dirty="0">
                <a:uFillTx/>
                <a:latin typeface="Poppins" panose="00000500000000000000" pitchFamily="2" charset="0"/>
                <a:ea typeface="思源黑体 CN Normal" panose="020B0400000000000000" charset="-122"/>
                <a:sym typeface="+mn-ea"/>
              </a:rPr>
              <a:t>容易从患者体内分离出自身干细胞。</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b="0" dirty="0">
                <a:sym typeface="+mn-ea"/>
              </a:rPr>
              <a:t>GPCR</a:t>
            </a:r>
            <a:r>
              <a:rPr lang="zh-CN" altLang="en-US" b="0" dirty="0">
                <a:sym typeface="+mn-ea"/>
              </a:rPr>
              <a:t>多肽类分子也可以作为偏向激动剂作用</a:t>
            </a:r>
            <a:r>
              <a:rPr lang="en-US" altLang="zh-CN" b="0" dirty="0">
                <a:sym typeface="+mn-ea"/>
              </a:rPr>
              <a:t>GPCR</a:t>
            </a:r>
            <a:r>
              <a:rPr lang="zh-CN" altLang="en-US" b="0" dirty="0">
                <a:sym typeface="+mn-ea"/>
              </a:rPr>
              <a:t>靶点，治疗疾病。</a:t>
            </a:r>
            <a:r>
              <a:rPr lang="zh-CN" altLang="en-US" b="0" dirty="0" smtClean="0">
                <a:sym typeface="+mn-ea"/>
              </a:rPr>
              <a:t>我们来看</a:t>
            </a:r>
            <a:r>
              <a:rPr lang="zh-CN" altLang="en-US" b="0" dirty="0">
                <a:sym typeface="+mn-ea"/>
              </a:rPr>
              <a:t>一个热门靶点，Apelin受体（APLNR）是A类GPCR家族成员，调节多种生理病理过程，包括体液稳态、焦虑和抑郁、心血管以及代谢性疾病。Apelin是APLNR受体的内源性配体，可同时激活下游的G蛋白和β-arrestin信号通路，诱导心脏保护效应主要归因于G蛋白信号，而β-arrestin信号的激活，在健康人心脏中反而引起有害的心肌肥厚。因此，研究人员致力于开发Apelin受体的G蛋白偏向激动剂，作为治疗心力衰竭的潜在药物。</a:t>
            </a:r>
          </a:p>
          <a:p>
            <a:r>
              <a:rPr lang="zh-CN" altLang="en-US" b="0" dirty="0">
                <a:sym typeface="+mn-ea"/>
              </a:rPr>
              <a:t>最近有科学报道，科学家</a:t>
            </a:r>
            <a:r>
              <a:rPr lang="en-US" altLang="zh-CN" b="0" dirty="0">
                <a:sym typeface="+mn-ea"/>
              </a:rPr>
              <a:t>设计出了完全G蛋白偏向性激动剂WN353和WN561，在消除β-</a:t>
            </a:r>
            <a:r>
              <a:rPr lang="en-US" altLang="zh-CN" b="0" dirty="0" err="1">
                <a:sym typeface="+mn-ea"/>
              </a:rPr>
              <a:t>arrestin活性的同时保持了G蛋白信号转导能力</a:t>
            </a:r>
            <a:r>
              <a:rPr lang="en-US" altLang="zh-CN" b="0" dirty="0">
                <a:sym typeface="+mn-ea"/>
              </a:rPr>
              <a:t>。</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义翘神州近年来成功建立了膜蛋白平台，上线了多种膜蛋白产品，也可以提供膜蛋白表达定制服务。</a:t>
            </a:r>
            <a:endParaRPr lang="en-US" dirty="0"/>
          </a:p>
        </p:txBody>
      </p:sp>
      <p:sp>
        <p:nvSpPr>
          <p:cNvPr id="4" name="灯片编号占位符 3"/>
          <p:cNvSpPr>
            <a:spLocks noGrp="1"/>
          </p:cNvSpPr>
          <p:nvPr>
            <p:ph type="sldNum" sz="quarter" idx="5"/>
          </p:nvPr>
        </p:nvSpPr>
        <p:spPr/>
        <p:txBody>
          <a:bodyPr/>
          <a:lstStyle/>
          <a:p>
            <a:fld id="{AE2CCFB4-8662-4A8D-8C6B-CF5C6D2D6756}" type="slidenum">
              <a:rPr lang="zh-CN" altLang="en-US" smtClean="0"/>
              <a:pPr/>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a:t>VLP技术平台能够将具有天然构象的膜蛋白</a:t>
            </a:r>
            <a:r>
              <a:rPr lang="zh-CN" altLang="en-US">
                <a:sym typeface="+mn-ea"/>
              </a:rPr>
              <a:t>完整</a:t>
            </a:r>
            <a:r>
              <a:rPr lang="zh-CN" altLang="en-US"/>
              <a:t>展示在类病毒颗粒表面，产生非常适合免疫和抗体筛选的全长跨膜蛋白。</a:t>
            </a:r>
          </a:p>
          <a:p>
            <a:r>
              <a:rPr lang="zh-CN" altLang="en-US"/>
              <a:t>义翘神州除提供VLP平台下生产的多次跨膜蛋白之外，同时也接收定制服务。</a:t>
            </a: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a:t>Nanodisc技术平台利用跨膜蛋白与磷脂结合能够维持其良好活性的特性，制备出稳定的产品，用于免疫和抗体筛选等场景。</a:t>
            </a:r>
          </a:p>
          <a:p>
            <a:r>
              <a:rPr lang="zh-CN" altLang="en-US"/>
              <a:t>义翘神州除提供Nanodisc技术平台下生产的多次跨膜蛋白之外，同时也接收定制服务。</a:t>
            </a: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a:sym typeface="+mn-ea"/>
              </a:rPr>
              <a:t>去垢剂技术平台利用传统的膜蛋白提取方法——去垢剂制备较纯的膜蛋白产品，满足药物早期筛选的需求。</a:t>
            </a:r>
            <a:endParaRPr lang="zh-CN" altLang="en-US"/>
          </a:p>
          <a:p>
            <a:r>
              <a:rPr lang="zh-CN" altLang="en-US">
                <a:sym typeface="+mn-ea"/>
              </a:rPr>
              <a:t>义翘神州除提供去垢剂技术平台下生产的多次跨膜蛋白之外，同时也接收定制服务。</a:t>
            </a:r>
            <a:endParaRPr lang="zh-CN" altLang="en-US"/>
          </a:p>
          <a:p>
            <a:endParaRPr lang="zh-CN" altLang="en-US"/>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2612066C-1253-445D-93C2-9495F70128AA}" type="slidenum">
              <a:rPr lang="zh-CN" altLang="en-US" smtClean="0"/>
              <a:pPr/>
              <a:t>45</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2612066C-1253-445D-93C2-9495F70128AA}" type="slidenum">
              <a:rPr lang="zh-CN" altLang="en-US" smtClean="0"/>
              <a:pPr/>
              <a:t>46</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a:latin typeface="楷体" panose="02010609060101010101" charset="-122"/>
                <a:ea typeface="楷体" panose="02010609060101010101" charset="-122"/>
                <a:cs typeface="楷体" panose="02010609060101010101" charset="-122"/>
              </a:rPr>
              <a:t>下面来</a:t>
            </a:r>
            <a:r>
              <a:rPr lang="zh-CN" altLang="en-US" dirty="0" smtClean="0">
                <a:latin typeface="楷体" panose="02010609060101010101" charset="-122"/>
                <a:ea typeface="楷体" panose="02010609060101010101" charset="-122"/>
                <a:cs typeface="楷体" panose="02010609060101010101" charset="-122"/>
              </a:rPr>
              <a:t>介绍一下我们的三</a:t>
            </a:r>
            <a:r>
              <a:rPr lang="zh-CN" altLang="en-US" dirty="0">
                <a:latin typeface="楷体" panose="02010609060101010101" charset="-122"/>
                <a:ea typeface="楷体" panose="02010609060101010101" charset="-122"/>
                <a:cs typeface="楷体" panose="02010609060101010101" charset="-122"/>
              </a:rPr>
              <a:t>个典型膜蛋白产品。第一个腺苷受体</a:t>
            </a:r>
            <a:r>
              <a:rPr lang="en-US" altLang="zh-CN" dirty="0">
                <a:latin typeface="楷体" panose="02010609060101010101" charset="-122"/>
                <a:ea typeface="楷体" panose="02010609060101010101" charset="-122"/>
                <a:cs typeface="楷体" panose="02010609060101010101" charset="-122"/>
              </a:rPr>
              <a:t>A2AR</a:t>
            </a:r>
            <a:r>
              <a:rPr lang="zh-CN" altLang="en-US" dirty="0" smtClean="0">
                <a:latin typeface="楷体" panose="02010609060101010101" charset="-122"/>
                <a:ea typeface="楷体" panose="02010609060101010101" charset="-122"/>
                <a:cs typeface="楷体" panose="02010609060101010101" charset="-122"/>
              </a:rPr>
              <a:t>。相关研究发现，肿瘤</a:t>
            </a:r>
            <a:r>
              <a:rPr lang="zh-CN" altLang="en-US" dirty="0">
                <a:latin typeface="楷体" panose="02010609060101010101" charset="-122"/>
                <a:ea typeface="楷体" panose="02010609060101010101" charset="-122"/>
                <a:cs typeface="楷体" panose="02010609060101010101" charset="-122"/>
              </a:rPr>
              <a:t>微环境高浓度的腺苷与A2aR结合会抑制免疫细胞活性，从而削弱免疫系统对肿瘤的攻击能力；A2aR拮抗型抗体能高效阻断腺苷结合A2aR并抑制其下游信号通路，能恢复免疫细胞的免疫功能，发挥抗癌作用。目前临床药物多为小分子，也有临床抗体。</a:t>
            </a: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47</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a:latin typeface="楷体" panose="02010609060101010101" charset="-122"/>
              <a:ea typeface="楷体" panose="02010609060101010101" charset="-122"/>
              <a:cs typeface="楷体" panose="02010609060101010101" charset="-122"/>
            </a:endParaRP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48</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另一个要介绍的产品是</a:t>
            </a:r>
            <a:r>
              <a:rPr lang="en-US" altLang="zh-CN" dirty="0"/>
              <a:t>CCR8</a:t>
            </a:r>
            <a:r>
              <a:rPr lang="zh-CN" altLang="en-US" dirty="0"/>
              <a:t>，大量研究表明，CCR8的高表达与多种癌症有关，其中包括结直肠癌、乳腺癌、胃癌、转移性脑癌和转移性肝癌等，特别是人们发现从乳腺癌分离的Tregs细胞上存在高表达水平的CCR8</a:t>
            </a:r>
            <a:r>
              <a:rPr lang="zh-CN" altLang="en-US" dirty="0" smtClean="0"/>
              <a:t>。因此，CCR8成为近年来引发关注的新的重要肿瘤免疫靶点。 Treg</a:t>
            </a:r>
            <a:r>
              <a:rPr lang="zh-CN" altLang="en-US" dirty="0"/>
              <a:t>细胞是一类具有高度免疫抑制性的T淋巴细胞亚群，对于维持机体免疫稳态和调控肿瘤免疫逃逸等方面均</a:t>
            </a:r>
            <a:r>
              <a:rPr lang="zh-CN" altLang="en-US" dirty="0" smtClean="0"/>
              <a:t>发挥重要</a:t>
            </a:r>
            <a:r>
              <a:rPr lang="zh-CN" altLang="en-US" dirty="0"/>
              <a:t>作用</a:t>
            </a:r>
            <a:r>
              <a:rPr lang="zh-CN" altLang="en-US" dirty="0" smtClean="0"/>
              <a:t>。开发</a:t>
            </a:r>
            <a:r>
              <a:rPr lang="zh-CN" altLang="en-US" dirty="0"/>
              <a:t>CCR8靶向性的单克隆抗体药物则有望特异性地抑制肿瘤部位的Treg的功能，有助于癌症治疗。我们的</a:t>
            </a:r>
            <a:r>
              <a:rPr lang="en-US" altLang="zh-CN" dirty="0"/>
              <a:t>CCR8</a:t>
            </a:r>
            <a:r>
              <a:rPr lang="zh-CN" altLang="en-US" dirty="0"/>
              <a:t>产品，</a:t>
            </a:r>
            <a:r>
              <a:rPr lang="en-US" altLang="zh-CN" dirty="0" smtClean="0">
                <a:latin typeface="Poppins" panose="00000500000000000000" pitchFamily="2" charset="0"/>
                <a:ea typeface="思源黑体 CN Regular" panose="020B0500000000000000" pitchFamily="34" charset="-122"/>
              </a:rPr>
              <a:t>CCR8-VLP</a:t>
            </a:r>
            <a:r>
              <a:rPr lang="zh-CN" altLang="en-US" dirty="0" smtClean="0">
                <a:latin typeface="Poppins" panose="00000500000000000000" pitchFamily="2" charset="0"/>
                <a:ea typeface="思源黑体 CN Regular" panose="020B0500000000000000" pitchFamily="34" charset="-122"/>
              </a:rPr>
              <a:t>产品</a:t>
            </a:r>
            <a:r>
              <a:rPr lang="zh-CN" altLang="en-US" sz="1200" b="1" dirty="0" smtClean="0">
                <a:solidFill>
                  <a:srgbClr val="00B050"/>
                </a:solidFill>
                <a:latin typeface="思源黑体 CN Bold" panose="020B0800000000000000" pitchFamily="34" charset="-122"/>
                <a:ea typeface="思源黑体 CN Bold" panose="020B0800000000000000" pitchFamily="34" charset="-122"/>
              </a:rPr>
              <a:t>活性</a:t>
            </a:r>
            <a:r>
              <a:rPr lang="zh-CN" altLang="en-US" sz="1200" b="1" dirty="0">
                <a:solidFill>
                  <a:srgbClr val="00B050"/>
                </a:solidFill>
                <a:latin typeface="思源黑体 CN Bold" panose="020B0800000000000000" pitchFamily="34" charset="-122"/>
                <a:ea typeface="思源黑体 CN Bold" panose="020B0800000000000000" pitchFamily="34" charset="-122"/>
              </a:rPr>
              <a:t>远好于竞品</a:t>
            </a:r>
            <a:r>
              <a:rPr lang="zh-CN" altLang="en-US" dirty="0"/>
              <a:t>，</a:t>
            </a:r>
            <a:r>
              <a:rPr lang="en-US" altLang="zh-CN" dirty="0" smtClean="0">
                <a:latin typeface="Poppins" panose="00000500000000000000" pitchFamily="2" charset="0"/>
                <a:ea typeface="思源黑体 CN Regular" panose="020B0500000000000000" pitchFamily="34" charset="-122"/>
              </a:rPr>
              <a:t>CCR8-Nanodisc</a:t>
            </a:r>
            <a:r>
              <a:rPr lang="zh-CN" altLang="en-US" dirty="0" smtClean="0">
                <a:latin typeface="Poppins" panose="00000500000000000000" pitchFamily="2" charset="0"/>
                <a:ea typeface="思源黑体 CN Regular" panose="020B0500000000000000" pitchFamily="34" charset="-122"/>
              </a:rPr>
              <a:t>产品市场</a:t>
            </a:r>
            <a:r>
              <a:rPr lang="zh-CN" altLang="en-US" dirty="0">
                <a:latin typeface="Poppins" panose="00000500000000000000" pitchFamily="2" charset="0"/>
                <a:ea typeface="思源黑体 CN Regular" panose="020B0500000000000000" pitchFamily="34" charset="-122"/>
              </a:rPr>
              <a:t>独有。</a:t>
            </a:r>
            <a:r>
              <a:rPr lang="zh-CN" altLang="en-US" dirty="0"/>
              <a:t>我们还有一系列</a:t>
            </a:r>
            <a:r>
              <a:rPr lang="en-US" altLang="zh-CN" dirty="0"/>
              <a:t>GPCR</a:t>
            </a:r>
            <a:r>
              <a:rPr lang="zh-CN" altLang="en-US" dirty="0"/>
              <a:t>类细胞因子受体膜蛋白产品。</a:t>
            </a:r>
          </a:p>
          <a:p>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49</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dirty="0">
                <a:latin typeface="Arial Unicode MS" panose="020B0604020202020204" charset="-122"/>
                <a:ea typeface="Arial Unicode MS" panose="020B0604020202020204" charset="-122"/>
                <a:cs typeface="Arial Unicode MS" panose="020B0604020202020204" charset="-122"/>
              </a:rPr>
              <a:t>最后要介绍的是</a:t>
            </a:r>
            <a:r>
              <a:rPr lang="en-US" altLang="zh-CN"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GLP1R/GCGR/GIPR</a:t>
            </a:r>
            <a:r>
              <a:rPr lang="zh-CN" altLang="en-US"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这三个降糖&amp;减肥明星靶点</a:t>
            </a:r>
            <a:endParaRPr lang="en-US" altLang="zh-CN" sz="1200" dirty="0">
              <a:latin typeface="Arial Unicode MS" panose="020B0604020202020204" charset="-122"/>
              <a:ea typeface="Arial Unicode MS" panose="020B0604020202020204" charset="-122"/>
              <a:cs typeface="Arial Unicode MS" panose="020B0604020202020204" charset="-122"/>
            </a:endParaRPr>
          </a:p>
          <a:p>
            <a:r>
              <a:rPr lang="en-US" altLang="zh-CN" sz="1200" b="1" dirty="0">
                <a:solidFill>
                  <a:srgbClr val="007E66"/>
                </a:solidFill>
                <a:latin typeface="Arial Unicode MS" panose="020B0604020202020204" charset="-122"/>
                <a:ea typeface="Arial Unicode MS" panose="020B0604020202020204" charset="-122"/>
                <a:cs typeface="Arial Unicode MS" panose="020B0604020202020204" charset="-122"/>
                <a:sym typeface="+mn-ea"/>
              </a:rPr>
              <a:t>GLP-1R</a:t>
            </a:r>
            <a:r>
              <a:rPr lang="zh-CN" altLang="en-US" sz="1200" b="1" dirty="0">
                <a:solidFill>
                  <a:srgbClr val="007E66"/>
                </a:solidFill>
                <a:latin typeface="Arial Unicode MS" panose="020B0604020202020204" charset="-122"/>
                <a:ea typeface="Arial Unicode MS" panose="020B0604020202020204" charset="-122"/>
                <a:cs typeface="Arial Unicode MS" panose="020B0604020202020204" charset="-122"/>
                <a:sym typeface="+mn-ea"/>
              </a:rPr>
              <a:t>，</a:t>
            </a:r>
            <a:r>
              <a:rPr lang="zh-CN" altLang="en-US" sz="1200" dirty="0">
                <a:latin typeface="楷体" panose="02010609060101010101" charset="-122"/>
                <a:ea typeface="楷体" panose="02010609060101010101" charset="-122"/>
              </a:rPr>
              <a:t>胰高血糖素样肽</a:t>
            </a:r>
            <a:r>
              <a:rPr lang="en-US" altLang="zh-CN" sz="1200" dirty="0">
                <a:latin typeface="Arial Unicode MS" panose="020B0604020202020204" charset="-122"/>
                <a:ea typeface="Arial Unicode MS" panose="020B0604020202020204" charset="-122"/>
                <a:cs typeface="Arial Unicode MS" panose="020B0604020202020204" charset="-122"/>
              </a:rPr>
              <a:t>-1</a:t>
            </a:r>
            <a:r>
              <a:rPr lang="zh-CN" altLang="en-US" sz="1200" dirty="0">
                <a:latin typeface="楷体" panose="02010609060101010101" charset="-122"/>
                <a:ea typeface="楷体" panose="02010609060101010101" charset="-122"/>
              </a:rPr>
              <a:t>受体</a:t>
            </a:r>
            <a:r>
              <a:rPr lang="en-US" altLang="zh-CN" sz="1200" dirty="0">
                <a:latin typeface="楷体" panose="02010609060101010101" charset="-122"/>
                <a:ea typeface="楷体" panose="02010609060101010101" charset="-122"/>
                <a:sym typeface="+mn-ea"/>
              </a:rPr>
              <a:t>,</a:t>
            </a:r>
            <a:r>
              <a:rPr lang="zh-CN" altLang="en-US" sz="1200" dirty="0">
                <a:latin typeface="楷体" panose="02010609060101010101" charset="-122"/>
                <a:ea typeface="楷体" panose="02010609060101010101" charset="-122"/>
                <a:sym typeface="+mn-ea"/>
              </a:rPr>
              <a:t>主要存在</a:t>
            </a:r>
            <a:r>
              <a:rPr lang="zh-CN" altLang="en-US" sz="1200" dirty="0">
                <a:latin typeface="楷体" panose="02010609060101010101" charset="-122"/>
                <a:ea typeface="楷体" panose="02010609060101010101" charset="-122"/>
              </a:rPr>
              <a:t>胰腺</a:t>
            </a:r>
            <a:r>
              <a:rPr lang="el-GR" altLang="zh-CN" sz="1200" dirty="0">
                <a:latin typeface="Arial Unicode MS" panose="020B0604020202020204" charset="-122"/>
                <a:ea typeface="Arial Unicode MS" panose="020B0604020202020204" charset="-122"/>
                <a:cs typeface="Arial Unicode MS" panose="020B0604020202020204" charset="-122"/>
              </a:rPr>
              <a:t>β</a:t>
            </a:r>
            <a:r>
              <a:rPr lang="zh-CN" altLang="en-US" sz="1200" dirty="0">
                <a:latin typeface="楷体" panose="02010609060101010101" charset="-122"/>
                <a:ea typeface="楷体" panose="02010609060101010101" charset="-122"/>
              </a:rPr>
              <a:t>细胞；促进胰岛</a:t>
            </a:r>
            <a:r>
              <a:rPr lang="en-US" altLang="zh-CN" sz="1200" dirty="0">
                <a:latin typeface="楷体" panose="02010609060101010101" charset="-122"/>
                <a:ea typeface="楷体" panose="02010609060101010101" charset="-122"/>
              </a:rPr>
              <a:t>β</a:t>
            </a:r>
            <a:r>
              <a:rPr lang="zh-CN" altLang="en-US" sz="1200" dirty="0">
                <a:latin typeface="楷体" panose="02010609060101010101" charset="-122"/>
                <a:ea typeface="楷体" panose="02010609060101010101" charset="-122"/>
              </a:rPr>
              <a:t>细胞的增殖，刺激胰岛素的合成与释放，并抑制胰高血糖素的合成与释放。</a:t>
            </a:r>
            <a:endParaRPr lang="en-US" altLang="zh-CN" sz="1200" b="1" dirty="0">
              <a:solidFill>
                <a:srgbClr val="007E66"/>
              </a:solidFill>
              <a:latin typeface="Arial Unicode MS" panose="020B0604020202020204" charset="-122"/>
              <a:ea typeface="Arial Unicode MS" panose="020B0604020202020204" charset="-122"/>
              <a:cs typeface="Arial Unicode MS" panose="020B0604020202020204" charset="-122"/>
              <a:sym typeface="+mn-ea"/>
            </a:endParaRPr>
          </a:p>
          <a:p>
            <a:r>
              <a:rPr lang="en-US" altLang="zh-CN" sz="1200" b="1" dirty="0">
                <a:solidFill>
                  <a:srgbClr val="007E66"/>
                </a:solidFill>
                <a:latin typeface="Arial Unicode MS" panose="020B0604020202020204" charset="-122"/>
                <a:ea typeface="Arial Unicode MS" panose="020B0604020202020204" charset="-122"/>
                <a:cs typeface="Arial Unicode MS" panose="020B0604020202020204" charset="-122"/>
                <a:sym typeface="+mn-ea"/>
              </a:rPr>
              <a:t>GIP-R</a:t>
            </a:r>
            <a:r>
              <a:rPr lang="zh-CN" altLang="en-US" dirty="0">
                <a:latin typeface="楷体" panose="02010609060101010101" charset="-122"/>
                <a:ea typeface="楷体" panose="02010609060101010101" charset="-122"/>
                <a:sym typeface="+mn-ea"/>
              </a:rPr>
              <a:t>，</a:t>
            </a:r>
            <a:r>
              <a:rPr lang="zh-CN" altLang="en-US" sz="1200" dirty="0">
                <a:latin typeface="楷体" panose="02010609060101010101" charset="-122"/>
                <a:ea typeface="楷体" panose="02010609060101010101" charset="-122"/>
              </a:rPr>
              <a:t>葡萄糖依赖性促胰岛素肽</a:t>
            </a:r>
            <a:r>
              <a:rPr lang="en-US" altLang="zh-CN" sz="1200" dirty="0">
                <a:latin typeface="楷体" panose="02010609060101010101" charset="-122"/>
                <a:ea typeface="楷体" panose="02010609060101010101" charset="-122"/>
              </a:rPr>
              <a:t>,</a:t>
            </a:r>
            <a:r>
              <a:rPr lang="zh-CN" altLang="en-US" sz="1200" dirty="0">
                <a:latin typeface="楷体" panose="02010609060101010101" charset="-122"/>
                <a:ea typeface="楷体" panose="02010609060101010101" charset="-122"/>
                <a:sym typeface="+mn-ea"/>
              </a:rPr>
              <a:t>主要存在</a:t>
            </a:r>
            <a:r>
              <a:rPr lang="zh-CN" altLang="en-US" sz="1200" dirty="0">
                <a:latin typeface="楷体" panose="02010609060101010101" charset="-122"/>
                <a:ea typeface="楷体" panose="02010609060101010101" charset="-122"/>
              </a:rPr>
              <a:t>胰腺</a:t>
            </a:r>
            <a:r>
              <a:rPr lang="el-GR" altLang="zh-CN" sz="1200" dirty="0"/>
              <a:t>β</a:t>
            </a:r>
            <a:r>
              <a:rPr lang="zh-CN" altLang="en-US" sz="1200" dirty="0">
                <a:latin typeface="楷体" panose="02010609060101010101" charset="-122"/>
                <a:ea typeface="楷体" panose="02010609060101010101" charset="-122"/>
              </a:rPr>
              <a:t>细胞；高血糖时增加胰岛素分泌，在低血糖时则刺激胰高血糖素；激活或者抑制都可以减少肥胖</a:t>
            </a:r>
            <a:r>
              <a:rPr lang="zh-CN" altLang="en-US" sz="1200" dirty="0" smtClean="0">
                <a:latin typeface="楷体" panose="02010609060101010101" charset="-122"/>
                <a:ea typeface="楷体" panose="02010609060101010101" charset="-122"/>
              </a:rPr>
              <a:t>；</a:t>
            </a:r>
            <a:endParaRPr lang="en-US" altLang="zh-CN" sz="1200" dirty="0" smtClean="0">
              <a:latin typeface="楷体" panose="02010609060101010101" charset="-122"/>
              <a:ea typeface="楷体" panose="02010609060101010101" charset="-122"/>
            </a:endParaRPr>
          </a:p>
          <a:p>
            <a:pPr>
              <a:spcBef>
                <a:spcPts val="800"/>
              </a:spcBef>
            </a:pPr>
            <a:r>
              <a:rPr lang="en-US" altLang="zh-CN" sz="1200" b="1" dirty="0" smtClean="0">
                <a:solidFill>
                  <a:srgbClr val="007E66"/>
                </a:solidFill>
                <a:latin typeface="Arial Unicode MS" panose="020B0604020202020204" charset="-122"/>
                <a:ea typeface="Arial Unicode MS" panose="020B0604020202020204" charset="-122"/>
                <a:cs typeface="Arial Unicode MS" panose="020B0604020202020204" charset="-122"/>
                <a:sym typeface="+mn-ea"/>
              </a:rPr>
              <a:t>GCGR</a:t>
            </a:r>
            <a:r>
              <a:rPr lang="zh-CN" altLang="en-US" sz="1200" dirty="0" smtClean="0">
                <a:latin typeface="楷体" panose="02010609060101010101" charset="-122"/>
                <a:ea typeface="楷体" panose="02010609060101010101" charset="-122"/>
              </a:rPr>
              <a:t>胰高血糖素受体，主要存在于肝脏；促进葡萄糖异生和分解，抑制肝糖原合成，</a:t>
            </a:r>
            <a:r>
              <a:rPr lang="zh-CN" altLang="en-US" sz="1200" b="0" i="0" kern="1200" dirty="0" smtClean="0">
                <a:solidFill>
                  <a:schemeClr val="tx1"/>
                </a:solidFill>
                <a:latin typeface="+mn-lt"/>
                <a:ea typeface="+mn-ea"/>
                <a:cs typeface="+mn-cs"/>
              </a:rPr>
              <a:t>起着增加血糖的作用</a:t>
            </a:r>
            <a:r>
              <a:rPr lang="zh-CN" altLang="en-US" sz="1200" dirty="0" smtClean="0">
                <a:latin typeface="楷体" panose="02010609060101010101" charset="-122"/>
                <a:ea typeface="楷体" panose="02010609060101010101" charset="-122"/>
              </a:rPr>
              <a:t>。</a:t>
            </a:r>
          </a:p>
          <a:p>
            <a:pPr indent="406400" defTabSz="1219200" fontAlgn="base">
              <a:spcBef>
                <a:spcPts val="800"/>
              </a:spcBef>
              <a:spcAft>
                <a:spcPct val="0"/>
              </a:spcAft>
              <a:buFont typeface="Wingdings" panose="05000000000000000000" pitchFamily="2" charset="2"/>
              <a:buChar char="ü"/>
            </a:pPr>
            <a:r>
              <a:rPr lang="zh-CN" altLang="zh-CN" dirty="0">
                <a:ln>
                  <a:noFill/>
                </a:ln>
                <a:effectLst/>
                <a:latin typeface="Poppins" panose="00000500000000000000" pitchFamily="2" charset="0"/>
                <a:ea typeface="思源黑体 CN Regular" panose="020B0500000000000000" pitchFamily="34" charset="-122"/>
                <a:cs typeface="Calibri" panose="020F0502020204030204" charset="0"/>
                <a:sym typeface="+mn-ea"/>
              </a:rPr>
              <a:t>GLP1R</a:t>
            </a:r>
            <a:r>
              <a:rPr lang="en-US" altLang="zh-CN" dirty="0">
                <a:ln>
                  <a:noFill/>
                </a:ln>
                <a:effectLst/>
                <a:latin typeface="Poppins" panose="00000500000000000000" pitchFamily="2" charset="0"/>
                <a:ea typeface="思源黑体 CN Regular" panose="020B0500000000000000" pitchFamily="34" charset="-122"/>
                <a:cs typeface="Calibri" panose="020F0502020204030204" charset="0"/>
                <a:sym typeface="+mn-ea"/>
              </a:rPr>
              <a:t> 13</a:t>
            </a:r>
            <a:r>
              <a:rPr lang="zh-CN" altLang="en-US" dirty="0">
                <a:ln>
                  <a:noFill/>
                </a:ln>
                <a:effectLst/>
                <a:latin typeface="Poppins" panose="00000500000000000000" pitchFamily="2" charset="0"/>
                <a:ea typeface="思源黑体 CN Regular" panose="020B0500000000000000" pitchFamily="34" charset="-122"/>
                <a:cs typeface="Calibri" panose="020F0502020204030204" charset="0"/>
                <a:sym typeface="+mn-ea"/>
              </a:rPr>
              <a:t>款</a:t>
            </a:r>
            <a:r>
              <a:rPr lang="zh-CN" dirty="0">
                <a:ln>
                  <a:noFill/>
                </a:ln>
                <a:effectLst/>
                <a:latin typeface="Poppins" panose="00000500000000000000" pitchFamily="2" charset="0"/>
                <a:ea typeface="思源黑体 CN Regular" panose="020B0500000000000000" pitchFamily="34" charset="-122"/>
                <a:cs typeface="Calibri" panose="020F0502020204030204" charset="0"/>
                <a:sym typeface="+mn-ea"/>
              </a:rPr>
              <a:t>多肽类激动</a:t>
            </a:r>
            <a:r>
              <a:rPr lang="zh-CN">
                <a:ln>
                  <a:noFill/>
                </a:ln>
                <a:effectLst/>
                <a:latin typeface="Poppins" panose="00000500000000000000" pitchFamily="2" charset="0"/>
                <a:ea typeface="思源黑体 CN Regular" panose="020B0500000000000000" pitchFamily="34" charset="-122"/>
                <a:cs typeface="Calibri" panose="020F0502020204030204" charset="0"/>
                <a:sym typeface="+mn-ea"/>
              </a:rPr>
              <a:t>剂</a:t>
            </a:r>
            <a:r>
              <a:rPr lang="zh-CN" altLang="en-US">
                <a:ln>
                  <a:noFill/>
                </a:ln>
                <a:effectLst/>
                <a:latin typeface="Poppins" panose="00000500000000000000" pitchFamily="2" charset="0"/>
                <a:ea typeface="思源黑体 CN Regular" panose="020B0500000000000000" pitchFamily="34" charset="-122"/>
                <a:cs typeface="Calibri" panose="020F0502020204030204" charset="0"/>
                <a:sym typeface="+mn-ea"/>
              </a:rPr>
              <a:t>药物</a:t>
            </a:r>
            <a:endParaRPr kumimoji="0" lang="zh-CN" i="0" u="none" strike="noStrike" cap="none" normalizeH="0" baseline="0" dirty="0">
              <a:ln>
                <a:noFill/>
              </a:ln>
              <a:solidFill>
                <a:schemeClr val="tx1"/>
              </a:solidFill>
              <a:effectLst/>
              <a:latin typeface="Poppins" panose="00000500000000000000" pitchFamily="2" charset="0"/>
              <a:ea typeface="思源黑体 CN Regular" panose="020B0500000000000000" pitchFamily="34" charset="-122"/>
              <a:cs typeface="宋体" panose="02010600030101010101" pitchFamily="2" charset="-122"/>
            </a:endParaRPr>
          </a:p>
          <a:p>
            <a:pPr indent="406400" eaLnBrk="0" fontAlgn="base" hangingPunct="0">
              <a:spcBef>
                <a:spcPts val="800"/>
              </a:spcBef>
              <a:spcAft>
                <a:spcPct val="0"/>
              </a:spcAft>
              <a:buFont typeface="Wingdings" panose="05000000000000000000" pitchFamily="2" charset="2"/>
              <a:buChar char="ü"/>
            </a:pPr>
            <a:r>
              <a:rPr lang="zh-CN" altLang="zh-CN" dirty="0">
                <a:latin typeface="Poppins" panose="00000500000000000000" pitchFamily="2" charset="0"/>
                <a:ea typeface="思源黑体 CN Regular" panose="020B0500000000000000" pitchFamily="34" charset="-122"/>
                <a:cs typeface="Calibri" panose="020F0502020204030204" charset="0"/>
                <a:sym typeface="+mn-ea"/>
              </a:rPr>
              <a:t>一款针对GLP1/GIP双靶点的多肽药物上市</a:t>
            </a:r>
            <a:endParaRPr lang="en-US" altLang="zh-CN" dirty="0">
              <a:latin typeface="Poppins" panose="00000500000000000000" pitchFamily="2" charset="0"/>
              <a:ea typeface="思源黑体 CN Regular" panose="020B0500000000000000" pitchFamily="34" charset="-122"/>
              <a:cs typeface="Calibri" panose="020F0502020204030204" charset="0"/>
            </a:endParaRPr>
          </a:p>
          <a:p>
            <a:pPr indent="406400" eaLnBrk="0" fontAlgn="base" hangingPunct="0">
              <a:spcBef>
                <a:spcPts val="800"/>
              </a:spcBef>
              <a:spcAft>
                <a:spcPct val="0"/>
              </a:spcAft>
              <a:buFont typeface="Wingdings" panose="05000000000000000000" pitchFamily="2" charset="2"/>
              <a:buChar char="ü"/>
            </a:pPr>
            <a:r>
              <a:rPr lang="zh-CN" altLang="en-US" dirty="0">
                <a:latin typeface="Poppins" panose="00000500000000000000" pitchFamily="2" charset="0"/>
                <a:ea typeface="思源黑体 CN Regular" panose="020B0500000000000000" pitchFamily="34" charset="-122"/>
                <a:cs typeface="Calibri" panose="020F0502020204030204" charset="0"/>
                <a:sym typeface="+mn-ea"/>
              </a:rPr>
              <a:t>（</a:t>
            </a:r>
            <a:r>
              <a:rPr lang="zh-CN" altLang="zh-CN" dirty="0">
                <a:latin typeface="Poppins" panose="00000500000000000000" pitchFamily="2" charset="0"/>
                <a:ea typeface="思源黑体 CN Regular" panose="020B0500000000000000" pitchFamily="34" charset="-122"/>
                <a:cs typeface="Calibri" panose="020F0502020204030204" charset="0"/>
                <a:sym typeface="+mn-ea"/>
              </a:rPr>
              <a:t>GIP激动</a:t>
            </a:r>
            <a:r>
              <a:rPr lang="zh-CN" altLang="en-US" dirty="0">
                <a:latin typeface="Poppins" panose="00000500000000000000" pitchFamily="2" charset="0"/>
                <a:ea typeface="思源黑体 CN Regular" panose="020B0500000000000000" pitchFamily="34" charset="-122"/>
                <a:cs typeface="Calibri" panose="020F0502020204030204" charset="0"/>
                <a:sym typeface="+mn-ea"/>
              </a:rPr>
              <a:t>剂</a:t>
            </a:r>
            <a:r>
              <a:rPr lang="zh-CN" altLang="zh-CN" dirty="0">
                <a:latin typeface="Poppins" panose="00000500000000000000" pitchFamily="2" charset="0"/>
                <a:ea typeface="思源黑体 CN Regular" panose="020B0500000000000000" pitchFamily="34" charset="-122"/>
                <a:cs typeface="Calibri" panose="020F0502020204030204" charset="0"/>
                <a:sym typeface="+mn-ea"/>
              </a:rPr>
              <a:t>能够降低GLP-1药物</a:t>
            </a:r>
            <a:r>
              <a:rPr lang="zh-CN" altLang="zh-CN">
                <a:latin typeface="Poppins" panose="00000500000000000000" pitchFamily="2" charset="0"/>
                <a:ea typeface="思源黑体 CN Regular" panose="020B0500000000000000" pitchFamily="34" charset="-122"/>
                <a:cs typeface="Calibri" panose="020F0502020204030204" charset="0"/>
                <a:sym typeface="+mn-ea"/>
              </a:rPr>
              <a:t>副作用</a:t>
            </a:r>
            <a:r>
              <a:rPr lang="zh-CN" altLang="en-US">
                <a:latin typeface="Poppins" panose="00000500000000000000" pitchFamily="2" charset="0"/>
                <a:ea typeface="思源黑体 CN Regular" panose="020B0500000000000000" pitchFamily="34" charset="-122"/>
                <a:cs typeface="Calibri" panose="020F0502020204030204" charset="0"/>
                <a:sym typeface="+mn-ea"/>
              </a:rPr>
              <a:t>）</a:t>
            </a:r>
            <a:endParaRPr lang="en-US" altLang="zh-CN" dirty="0">
              <a:latin typeface="Poppins" panose="00000500000000000000" pitchFamily="2" charset="0"/>
              <a:ea typeface="思源黑体 CN Regular" panose="020B0500000000000000" pitchFamily="34" charset="-122"/>
              <a:cs typeface="Calibri" panose="020F0502020204030204" charset="0"/>
            </a:endParaRPr>
          </a:p>
          <a:p>
            <a:pPr indent="406400" eaLnBrk="0" fontAlgn="base" hangingPunct="0">
              <a:spcBef>
                <a:spcPts val="800"/>
              </a:spcBef>
              <a:spcAft>
                <a:spcPct val="0"/>
              </a:spcAft>
              <a:buFont typeface="Wingdings" panose="05000000000000000000" pitchFamily="2" charset="2"/>
              <a:buChar char="ü"/>
            </a:pPr>
            <a:r>
              <a:rPr lang="zh-CN" altLang="en-US" dirty="0">
                <a:latin typeface="Poppins" panose="00000500000000000000" pitchFamily="2" charset="0"/>
                <a:ea typeface="思源黑体 CN Regular" panose="020B0500000000000000" pitchFamily="34" charset="-122"/>
                <a:cs typeface="Calibri" panose="020F0502020204030204" charset="0"/>
                <a:sym typeface="+mn-ea"/>
              </a:rPr>
              <a:t>也有同时针对</a:t>
            </a:r>
            <a:r>
              <a:rPr lang="en-US" altLang="zh-CN" dirty="0">
                <a:latin typeface="Poppins" panose="00000500000000000000" pitchFamily="2" charset="0"/>
                <a:ea typeface="思源黑体 CN Regular" panose="020B0500000000000000" pitchFamily="34" charset="-122"/>
                <a:cs typeface="Calibri" panose="020F0502020204030204" charset="0"/>
                <a:sym typeface="+mn-ea"/>
              </a:rPr>
              <a:t>GIPR/GLP-1R/GCGR</a:t>
            </a:r>
            <a:r>
              <a:rPr lang="zh-CN" altLang="en-US" dirty="0">
                <a:latin typeface="Poppins" panose="00000500000000000000" pitchFamily="2" charset="0"/>
                <a:ea typeface="思源黑体 CN Regular" panose="020B0500000000000000" pitchFamily="34" charset="-122"/>
                <a:cs typeface="Calibri" panose="020F0502020204030204" charset="0"/>
                <a:sym typeface="+mn-ea"/>
              </a:rPr>
              <a:t>三</a:t>
            </a:r>
            <a:r>
              <a:rPr lang="zh-CN" altLang="en-US">
                <a:latin typeface="Poppins" panose="00000500000000000000" pitchFamily="2" charset="0"/>
                <a:ea typeface="思源黑体 CN Regular" panose="020B0500000000000000" pitchFamily="34" charset="-122"/>
                <a:cs typeface="Calibri" panose="020F0502020204030204" charset="0"/>
                <a:sym typeface="+mn-ea"/>
              </a:rPr>
              <a:t>靶点研发</a:t>
            </a:r>
            <a:endParaRPr lang="en-US" altLang="zh-CN" dirty="0">
              <a:latin typeface="Poppins" panose="00000500000000000000" pitchFamily="2" charset="0"/>
              <a:ea typeface="思源黑体 CN Regular" panose="020B0500000000000000" pitchFamily="34" charset="-122"/>
              <a:cs typeface="Calibri" panose="020F0502020204030204" charset="0"/>
            </a:endParaRPr>
          </a:p>
          <a:p>
            <a:pPr indent="406400" eaLnBrk="0" fontAlgn="base" hangingPunct="0">
              <a:spcBef>
                <a:spcPts val="800"/>
              </a:spcBef>
              <a:spcAft>
                <a:spcPct val="0"/>
              </a:spcAft>
              <a:buFont typeface="Wingdings" panose="05000000000000000000" pitchFamily="2" charset="2"/>
              <a:buChar char="ü"/>
            </a:pPr>
            <a:r>
              <a:rPr lang="zh-CN" altLang="en-US" dirty="0">
                <a:latin typeface="Poppins" panose="00000500000000000000" pitchFamily="2" charset="0"/>
                <a:ea typeface="思源黑体 CN Regular" panose="020B0500000000000000" pitchFamily="34" charset="-122"/>
                <a:cs typeface="Calibri" panose="020F0502020204030204" charset="0"/>
                <a:sym typeface="+mn-ea"/>
              </a:rPr>
              <a:t>包括小分子及抗体类激动剂</a:t>
            </a:r>
            <a:r>
              <a:rPr lang="zh-CN" altLang="en-US">
                <a:latin typeface="Poppins" panose="00000500000000000000" pitchFamily="2" charset="0"/>
                <a:ea typeface="思源黑体 CN Regular" panose="020B0500000000000000" pitchFamily="34" charset="-122"/>
                <a:cs typeface="Calibri" panose="020F0502020204030204" charset="0"/>
                <a:sym typeface="+mn-ea"/>
              </a:rPr>
              <a:t>药物研发</a:t>
            </a:r>
            <a:endParaRPr lang="en-US" altLang="zh-CN" dirty="0">
              <a:latin typeface="Poppins" panose="00000500000000000000" pitchFamily="2" charset="0"/>
              <a:ea typeface="思源黑体 CN Regular" panose="020B0500000000000000" pitchFamily="34" charset="-122"/>
              <a:cs typeface="Calibri" panose="020F0502020204030204" charset="0"/>
            </a:endParaRPr>
          </a:p>
          <a:p>
            <a:pPr>
              <a:spcBef>
                <a:spcPts val="800"/>
              </a:spcBef>
            </a:pPr>
            <a:r>
              <a:rPr lang="en-US" altLang="zh-CN" dirty="0">
                <a:latin typeface="Poppins" panose="00000500000000000000" pitchFamily="2" charset="0"/>
                <a:ea typeface="思源黑体 CN Regular" panose="020B0500000000000000" pitchFamily="34" charset="-122"/>
                <a:sym typeface="+mn-ea"/>
              </a:rPr>
              <a:t>AMG133</a:t>
            </a:r>
            <a:r>
              <a:rPr lang="zh-CN" altLang="en-US" dirty="0">
                <a:latin typeface="Poppins" panose="00000500000000000000" pitchFamily="2" charset="0"/>
                <a:ea typeface="思源黑体 CN Regular" panose="020B0500000000000000" pitchFamily="34" charset="-122"/>
                <a:sym typeface="+mn-ea"/>
              </a:rPr>
              <a:t>是</a:t>
            </a:r>
            <a:r>
              <a:rPr lang="en-US" altLang="zh-CN" dirty="0">
                <a:latin typeface="Poppins" panose="00000500000000000000" pitchFamily="2" charset="0"/>
                <a:ea typeface="思源黑体 CN Regular" panose="020B0500000000000000" pitchFamily="34" charset="-122"/>
                <a:sym typeface="+mn-ea"/>
              </a:rPr>
              <a:t>GIPR</a:t>
            </a:r>
            <a:r>
              <a:rPr lang="zh-CN" altLang="en-US" dirty="0">
                <a:latin typeface="Poppins" panose="00000500000000000000" pitchFamily="2" charset="0"/>
                <a:ea typeface="思源黑体 CN Regular" panose="020B0500000000000000" pitchFamily="34" charset="-122"/>
                <a:sym typeface="+mn-ea"/>
              </a:rPr>
              <a:t>拮抗型单抗与</a:t>
            </a:r>
            <a:r>
              <a:rPr lang="en-US" altLang="zh-CN" dirty="0">
                <a:latin typeface="Poppins" panose="00000500000000000000" pitchFamily="2" charset="0"/>
                <a:ea typeface="思源黑体 CN Regular" panose="020B0500000000000000" pitchFamily="34" charset="-122"/>
                <a:sym typeface="+mn-ea"/>
              </a:rPr>
              <a:t>GLP-1</a:t>
            </a:r>
            <a:r>
              <a:rPr lang="zh-CN" altLang="en-US" dirty="0">
                <a:latin typeface="Poppins" panose="00000500000000000000" pitchFamily="2" charset="0"/>
                <a:ea typeface="思源黑体 CN Regular" panose="020B0500000000000000" pitchFamily="34" charset="-122"/>
                <a:sym typeface="+mn-ea"/>
              </a:rPr>
              <a:t>类似物短肽交联而</a:t>
            </a:r>
            <a:r>
              <a:rPr lang="zh-CN" altLang="en-US">
                <a:latin typeface="Poppins" panose="00000500000000000000" pitchFamily="2" charset="0"/>
                <a:ea typeface="思源黑体 CN Regular" panose="020B0500000000000000" pitchFamily="34" charset="-122"/>
                <a:sym typeface="+mn-ea"/>
              </a:rPr>
              <a:t>成，已</a:t>
            </a:r>
            <a:r>
              <a:rPr lang="zh-CN" altLang="en-US" dirty="0">
                <a:latin typeface="Poppins" panose="00000500000000000000" pitchFamily="2" charset="0"/>
                <a:ea typeface="思源黑体 CN Regular" panose="020B0500000000000000" pitchFamily="34" charset="-122"/>
                <a:sym typeface="+mn-ea"/>
              </a:rPr>
              <a:t>启动</a:t>
            </a:r>
            <a:r>
              <a:rPr lang="en-US" altLang="zh-CN" dirty="0">
                <a:latin typeface="Poppins" panose="00000500000000000000" pitchFamily="2" charset="0"/>
                <a:ea typeface="思源黑体 CN Regular" panose="020B0500000000000000" pitchFamily="34" charset="-122"/>
                <a:sym typeface="+mn-ea"/>
              </a:rPr>
              <a:t>3</a:t>
            </a:r>
            <a:r>
              <a:rPr lang="zh-CN" altLang="en-US" dirty="0">
                <a:latin typeface="Poppins" panose="00000500000000000000" pitchFamily="2" charset="0"/>
                <a:ea typeface="思源黑体 CN Regular" panose="020B0500000000000000" pitchFamily="34" charset="-122"/>
                <a:sym typeface="+mn-ea"/>
              </a:rPr>
              <a:t>期临床。</a:t>
            </a:r>
            <a:endParaRPr lang="zh-CN" altLang="en-US" dirty="0"/>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50</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algn="l" fontAlgn="ctr">
              <a:lnSpc>
                <a:spcPct val="120000"/>
              </a:lnSpc>
            </a:pPr>
            <a:r>
              <a:rPr lang="zh-CN" altLang="en-US" b="0" dirty="0"/>
              <a:t>我们也正在开发</a:t>
            </a:r>
            <a:r>
              <a:rPr lang="en-US" altLang="zh-CN"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GLP1R/GCGR/GIPR</a:t>
            </a:r>
            <a:r>
              <a:rPr lang="zh-CN" altLang="en-US"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这三个降糖&amp;减肥明星靶点，已有部分产品上市，其他马上上线。这三个靶点也有抗体药的研发。</a:t>
            </a:r>
            <a:r>
              <a:rPr lang="en-US" altLang="zh-CN"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GLP1R-VLP </a:t>
            </a:r>
            <a:r>
              <a:rPr lang="en-US" altLang="zh-CN" b="0" dirty="0" err="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Nanodisc</a:t>
            </a:r>
            <a:r>
              <a:rPr lang="zh-CN" altLang="en-US" b="0"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与临床抗体结合活性很好，并且</a:t>
            </a:r>
            <a:r>
              <a:rPr lang="en-US" altLang="zh-CN" b="0" dirty="0">
                <a:solidFill>
                  <a:srgbClr val="000000"/>
                </a:solidFill>
                <a:latin typeface="Poppins" panose="00000500000000000000" pitchFamily="2" charset="0"/>
                <a:ea typeface="思源黑体 CN Regular" panose="020B0500000000000000" pitchFamily="34" charset="-122"/>
                <a:sym typeface="+mn-ea"/>
              </a:rPr>
              <a:t>GLP1R-Nanodisc</a:t>
            </a:r>
            <a:r>
              <a:rPr lang="zh-CN" altLang="en-US" b="0" dirty="0">
                <a:solidFill>
                  <a:srgbClr val="000000"/>
                </a:solidFill>
                <a:latin typeface="Poppins" panose="00000500000000000000" pitchFamily="2" charset="0"/>
                <a:ea typeface="思源黑体 CN Regular" panose="020B0500000000000000" pitchFamily="34" charset="-122"/>
                <a:sym typeface="+mn-ea"/>
              </a:rPr>
              <a:t>与上市药物度拉糖肽也表现出不错的结合。</a:t>
            </a:r>
            <a:endParaRPr lang="en-US" altLang="zh-CN" b="0" dirty="0">
              <a:solidFill>
                <a:srgbClr val="000000"/>
              </a:solidFill>
              <a:latin typeface="Poppins" panose="00000500000000000000" pitchFamily="2" charset="0"/>
              <a:ea typeface="思源黑体 CN Regular" panose="020B0500000000000000" pitchFamily="34" charset="-122"/>
            </a:endParaRPr>
          </a:p>
          <a:p>
            <a:pPr algn="l" fontAlgn="ctr">
              <a:lnSpc>
                <a:spcPct val="120000"/>
              </a:lnSpc>
            </a:pPr>
            <a:endParaRPr lang="zh-CN" altLang="en-US"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endParaRPr>
          </a:p>
        </p:txBody>
      </p:sp>
      <p:sp>
        <p:nvSpPr>
          <p:cNvPr id="4" name="灯片编号占位符 3"/>
          <p:cNvSpPr>
            <a:spLocks noGrp="1"/>
          </p:cNvSpPr>
          <p:nvPr>
            <p:ph type="sldNum" sz="quarter" idx="10"/>
          </p:nvPr>
        </p:nvSpPr>
        <p:spPr/>
        <p:txBody>
          <a:bodyPr/>
          <a:lstStyle/>
          <a:p>
            <a:fld id="{AE2CCFB4-8662-4A8D-8C6B-CF5C6D2D6756}" type="slidenum">
              <a:rPr lang="zh-CN" altLang="en-US" smtClean="0"/>
              <a:pPr/>
              <a:t>51</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idx="2"/>
          </p:nvPr>
        </p:nvSpPr>
        <p:spPr/>
      </p:sp>
      <p:sp>
        <p:nvSpPr>
          <p:cNvPr id="67587" name="文本占位符 2"/>
          <p:cNvSpPr>
            <a:spLocks noGrp="1"/>
          </p:cNvSpPr>
          <p:nvPr>
            <p:ph type="body" idx="3"/>
          </p:nvPr>
        </p:nvSpPr>
        <p:spPr>
          <a:noFill/>
        </p:spPr>
        <p:txBody>
          <a:bodyPr/>
          <a:lstStyle/>
          <a:p>
            <a:r>
              <a:rPr lang="zh-CN" altLang="en-US" dirty="0"/>
              <a:t>北京义翘神州科技股份有限公司，是国内蛋白、抗体研发生产专家，专注于为生命科学研究和创新药物研发领域提供全面、高质量的重组蛋白和抗体等生物试剂及专业、一站式的技术服务。</a:t>
            </a:r>
          </a:p>
          <a:p>
            <a:endParaRPr lang="zh-CN" altLang="en-US" dirty="0"/>
          </a:p>
          <a:p>
            <a:r>
              <a:rPr lang="zh-CN" altLang="en-US" dirty="0"/>
              <a:t>公司总部位于北京，是国家高新技术企业。目前已在美国、欧洲、日本，以及上海、广州、泰州、苏州等地设有分、子公司，产品销往90多个国家和地区。</a:t>
            </a:r>
          </a:p>
          <a:p>
            <a:r>
              <a:rPr lang="zh-CN" altLang="en-US" dirty="0"/>
              <a:t>公司目前建立有重组蛋白、抗体、基因产品库，以及ELISA试剂盒、培养基、转染试剂、GMP级核酸酶等产品的研发与生产，现货产品近7万种。</a:t>
            </a:r>
          </a:p>
          <a:p>
            <a:endParaRPr lang="zh-CN" altLang="en-US" dirty="0"/>
          </a:p>
          <a:p>
            <a:r>
              <a:rPr lang="zh-CN" altLang="en-US" dirty="0"/>
              <a:t>同时，建立有从基因克隆、蛋白表达、抗体开发与生产到质量控制研究在内的一站式CRO技术服务平台，推进客户研发进程。</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ChangeArrowheads="1" noTextEdit="1"/>
          </p:cNvSpPr>
          <p:nvPr>
            <p:ph type="sldImg" idx="4294967295"/>
          </p:nvPr>
        </p:nvSpPr>
        <p:spPr>
          <a:ln>
            <a:miter lim="800000"/>
          </a:ln>
        </p:spPr>
      </p:sp>
      <p:sp>
        <p:nvSpPr>
          <p:cNvPr id="69635" name="文本占位符 2"/>
          <p:cNvSpPr>
            <a:spLocks noGrp="1" noChangeArrowheads="1"/>
          </p:cNvSpPr>
          <p:nvPr>
            <p:ph type="body" idx="4294967295"/>
          </p:nvPr>
        </p:nvSpPr>
        <p:spPr/>
        <p:txBody>
          <a:bodyPr/>
          <a:lstStyle/>
          <a:p>
            <a:pPr eaLnBrk="1" hangingPunct="1"/>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2024-08-08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2024-08-08</a:t>
            </a:fld>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100000"/>
        </a:lnSpc>
        <a:spcBef>
          <a:spcPts val="0"/>
        </a:spcBef>
        <a:spcAft>
          <a:spcPts val="0"/>
        </a:spcAft>
        <a:buNone/>
        <a:defRPr sz="4400" b="0" i="0" u="none" kern="1200">
          <a:solidFill>
            <a:srgbClr val="000000"/>
          </a:solidFill>
          <a:latin typeface="思源黑体 CN Normal" panose="020B0400000000000000" charset="-122"/>
          <a:ea typeface="思源黑体 CN Normal" panose="020B0400000000000000" charset="-122"/>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0.jpeg"/><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5.xml"/><Relationship Id="rId7" Type="http://schemas.openxmlformats.org/officeDocument/2006/relationships/image" Target="../media/image11.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notesSlide" Target="../notesSlides/notesSlide8.xml"/><Relationship Id="rId10" Type="http://schemas.openxmlformats.org/officeDocument/2006/relationships/image" Target="../media/image6.png"/><Relationship Id="rId4" Type="http://schemas.openxmlformats.org/officeDocument/2006/relationships/slideLayout" Target="../slideLayouts/slideLayout1.xm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5.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20.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6.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7.xml"/><Relationship Id="rId5" Type="http://schemas.openxmlformats.org/officeDocument/2006/relationships/image" Target="../media/image6.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6.png"/><Relationship Id="rId5" Type="http://schemas.openxmlformats.org/officeDocument/2006/relationships/image" Target="../media/image48.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9.xml"/><Relationship Id="rId5" Type="http://schemas.openxmlformats.org/officeDocument/2006/relationships/image" Target="../media/image6.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0.jpe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1.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4.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6.png"/><Relationship Id="rId5" Type="http://schemas.openxmlformats.org/officeDocument/2006/relationships/image" Target="../media/image55.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8.png"/><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59.png"/><Relationship Id="rId5" Type="http://schemas.openxmlformats.org/officeDocument/2006/relationships/image" Target="../media/image4.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6.png"/><Relationship Id="rId5" Type="http://schemas.openxmlformats.org/officeDocument/2006/relationships/image" Target="../media/image60.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6.png"/><Relationship Id="rId5" Type="http://schemas.openxmlformats.org/officeDocument/2006/relationships/image" Target="../media/image61.png"/><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tags" Target="../tags/tag15.xml"/><Relationship Id="rId5" Type="http://schemas.openxmlformats.org/officeDocument/2006/relationships/image" Target="../media/image6.pn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tags" Target="../tags/tag16.xml"/><Relationship Id="rId5" Type="http://schemas.openxmlformats.org/officeDocument/2006/relationships/image" Target="../media/image6.pn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slideLayout" Target="../slideLayouts/slideLayout1.xml"/><Relationship Id="rId18" Type="http://schemas.openxmlformats.org/officeDocument/2006/relationships/image" Target="../media/image65.png"/><Relationship Id="rId3" Type="http://schemas.openxmlformats.org/officeDocument/2006/relationships/tags" Target="../tags/tag19.xml"/><Relationship Id="rId21" Type="http://schemas.openxmlformats.org/officeDocument/2006/relationships/image" Target="../media/image4.png"/><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image" Target="../media/image64.png"/><Relationship Id="rId2" Type="http://schemas.openxmlformats.org/officeDocument/2006/relationships/tags" Target="../tags/tag18.xml"/><Relationship Id="rId16" Type="http://schemas.openxmlformats.org/officeDocument/2006/relationships/image" Target="../media/image63.png"/><Relationship Id="rId20" Type="http://schemas.openxmlformats.org/officeDocument/2006/relationships/image" Target="../media/image67.png"/><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5" Type="http://schemas.openxmlformats.org/officeDocument/2006/relationships/image" Target="../media/image62.png"/><Relationship Id="rId10" Type="http://schemas.openxmlformats.org/officeDocument/2006/relationships/tags" Target="../tags/tag26.xml"/><Relationship Id="rId19" Type="http://schemas.openxmlformats.org/officeDocument/2006/relationships/image" Target="../media/image66.png"/><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notesSlide" Target="../notesSlides/notesSlide45.xml"/><Relationship Id="rId22" Type="http://schemas.openxmlformats.org/officeDocument/2006/relationships/image" Target="../media/image6.png"/></Relationships>
</file>

<file path=ppt/slides/_rels/slide46.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image" Target="../media/image69.png"/><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image" Target="../media/image68.png"/><Relationship Id="rId17" Type="http://schemas.openxmlformats.org/officeDocument/2006/relationships/image" Target="../media/image6.png"/><Relationship Id="rId2" Type="http://schemas.openxmlformats.org/officeDocument/2006/relationships/tags" Target="../tags/tag30.xml"/><Relationship Id="rId16" Type="http://schemas.openxmlformats.org/officeDocument/2006/relationships/image" Target="../media/image4.png"/><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46.xml"/><Relationship Id="rId5" Type="http://schemas.openxmlformats.org/officeDocument/2006/relationships/tags" Target="../tags/tag33.xml"/><Relationship Id="rId15" Type="http://schemas.openxmlformats.org/officeDocument/2006/relationships/image" Target="../media/image71.png"/><Relationship Id="rId10" Type="http://schemas.openxmlformats.org/officeDocument/2006/relationships/slideLayout" Target="../slideLayouts/slideLayout1.xml"/><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image" Target="../media/image70.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72.png"/></Relationships>
</file>

<file path=ppt/slides/_rels/slide4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image" Target="../media/image76.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slideLayout" Target="../slideLayouts/slideLayout1.xml"/><Relationship Id="rId7" Type="http://schemas.openxmlformats.org/officeDocument/2006/relationships/image" Target="../media/image78.jpe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77.png"/><Relationship Id="rId5" Type="http://schemas.openxmlformats.org/officeDocument/2006/relationships/image" Target="../media/image4.png"/><Relationship Id="rId4" Type="http://schemas.openxmlformats.org/officeDocument/2006/relationships/notesSlide" Target="../notesSlides/notesSlide49.xml"/><Relationship Id="rId9"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1.jpeg"/><Relationship Id="rId4" Type="http://schemas.openxmlformats.org/officeDocument/2006/relationships/image" Target="../media/image80.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40.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4.png"/><Relationship Id="rId7" Type="http://schemas.openxmlformats.org/officeDocument/2006/relationships/image" Target="../media/image2.png"/><Relationship Id="rId12" Type="http://schemas.openxmlformats.org/officeDocument/2006/relationships/image" Target="../media/image92.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87.png"/><Relationship Id="rId11" Type="http://schemas.openxmlformats.org/officeDocument/2006/relationships/image" Target="../media/image91.png"/><Relationship Id="rId5" Type="http://schemas.openxmlformats.org/officeDocument/2006/relationships/image" Target="../media/image86.png"/><Relationship Id="rId10" Type="http://schemas.openxmlformats.org/officeDocument/2006/relationships/image" Target="../media/image90.png"/><Relationship Id="rId4" Type="http://schemas.openxmlformats.org/officeDocument/2006/relationships/image" Target="../media/image85.png"/><Relationship Id="rId9" Type="http://schemas.openxmlformats.org/officeDocument/2006/relationships/image" Target="../media/image89.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9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85795" y="-381027"/>
            <a:ext cx="12763589" cy="7620053"/>
          </a:xfrm>
          <a:prstGeom prst="rect">
            <a:avLst/>
          </a:pr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2050" name="Picture 2" descr="D:\桌面\未标题-1.png"/>
          <p:cNvPicPr>
            <a:picLocks noChangeAspect="1" noChangeArrowheads="1"/>
          </p:cNvPicPr>
          <p:nvPr/>
        </p:nvPicPr>
        <p:blipFill>
          <a:blip r:embed="rId3" cstate="print"/>
          <a:srcRect/>
          <a:stretch>
            <a:fillRect/>
          </a:stretch>
        </p:blipFill>
        <p:spPr bwMode="auto">
          <a:xfrm>
            <a:off x="714839" y="-857280"/>
            <a:ext cx="18144751" cy="8890016"/>
          </a:xfrm>
          <a:prstGeom prst="rect">
            <a:avLst/>
          </a:prstGeom>
          <a:noFill/>
        </p:spPr>
      </p:pic>
      <p:sp>
        <p:nvSpPr>
          <p:cNvPr id="8" name="副标题 2"/>
          <p:cNvSpPr>
            <a:spLocks noGrp="1" noChangeArrowheads="1"/>
          </p:cNvSpPr>
          <p:nvPr>
            <p:ph type="subTitle" idx="1"/>
          </p:nvPr>
        </p:nvSpPr>
        <p:spPr>
          <a:xfrm>
            <a:off x="552061" y="2025035"/>
            <a:ext cx="11376587" cy="2052037"/>
          </a:xfrm>
        </p:spPr>
        <p:txBody>
          <a:bodyPr>
            <a:noAutofit/>
          </a:bodyPr>
          <a:lstStyle/>
          <a:p>
            <a:pPr algn="l"/>
            <a:r>
              <a:rPr lang="en-US" altLang="zh-CN" sz="5400" b="1">
                <a:solidFill>
                  <a:schemeClr val="bg1"/>
                </a:solidFill>
                <a:latin typeface="Poppins" panose="00000500000000000000" pitchFamily="2" charset="0"/>
                <a:ea typeface="思源黑体 CN Regular" panose="020B0500000000000000" pitchFamily="34" charset="-122"/>
                <a:cs typeface="思源黑体 CN Medium" panose="020B0600000000000000" pitchFamily="34" charset="-122"/>
              </a:rPr>
              <a:t>GPCR </a:t>
            </a:r>
            <a:r>
              <a:rPr lang="zh-CN" altLang="en-US" sz="5400" b="1">
                <a:solidFill>
                  <a:schemeClr val="bg1"/>
                </a:solidFill>
                <a:latin typeface="Poppins" panose="00000500000000000000" pitchFamily="2" charset="0"/>
                <a:ea typeface="思源黑体 CN Regular" panose="020B0500000000000000" pitchFamily="34" charset="-122"/>
                <a:cs typeface="思源黑体 CN Medium" panose="020B0600000000000000" pitchFamily="34" charset="-122"/>
              </a:rPr>
              <a:t>膜蛋白：</a:t>
            </a:r>
            <a:endParaRPr lang="en-US" altLang="zh-CN" sz="5400" b="1">
              <a:solidFill>
                <a:schemeClr val="bg1"/>
              </a:solidFill>
              <a:latin typeface="Poppins" panose="00000500000000000000" pitchFamily="2" charset="0"/>
              <a:ea typeface="思源黑体 CN Regular" panose="020B0500000000000000" pitchFamily="34" charset="-122"/>
              <a:cs typeface="思源黑体 CN Medium" panose="020B0600000000000000" pitchFamily="34" charset="-122"/>
            </a:endParaRPr>
          </a:p>
          <a:p>
            <a:pPr algn="l"/>
            <a:r>
              <a:rPr lang="zh-CN" altLang="en-US" sz="5400" b="1">
                <a:solidFill>
                  <a:schemeClr val="bg1"/>
                </a:solidFill>
                <a:latin typeface="Poppins" panose="00000500000000000000" pitchFamily="2" charset="0"/>
                <a:ea typeface="思源黑体 CN Regular" panose="020B0500000000000000" pitchFamily="34" charset="-122"/>
                <a:cs typeface="思源黑体 CN Medium" panose="020B0600000000000000" pitchFamily="34" charset="-122"/>
              </a:rPr>
              <a:t>药物研发的关键驱动力</a:t>
            </a:r>
            <a:r>
              <a:rPr lang="zh-CN" altLang="en-US" sz="5400" b="1" dirty="0">
                <a:solidFill>
                  <a:srgbClr val="FFFFFF"/>
                </a:solidFill>
                <a:latin typeface="Poppins" panose="00000500000000000000" pitchFamily="2" charset="0"/>
                <a:ea typeface="思源黑体 CN Regular" panose="020B0500000000000000" pitchFamily="34" charset="-122"/>
                <a:cs typeface="思源黑体 CN Medium" panose="020B0600000000000000" pitchFamily="34" charset="-122"/>
              </a:rPr>
              <a:t>  </a:t>
            </a:r>
            <a:endParaRPr lang="en-US" altLang="zh-CN" sz="5400" b="1" dirty="0">
              <a:solidFill>
                <a:srgbClr val="FFFFFF"/>
              </a:solidFill>
              <a:latin typeface="Poppins" panose="00000500000000000000" pitchFamily="2" charset="0"/>
              <a:ea typeface="思源黑体 CN Regular" panose="020B0500000000000000" pitchFamily="34" charset="-122"/>
              <a:cs typeface="思源黑体 CN Medium" panose="020B0600000000000000" pitchFamily="34" charset="-122"/>
            </a:endParaRPr>
          </a:p>
          <a:p>
            <a:pPr algn="l"/>
            <a:endParaRPr lang="zh-CN" altLang="en-US" sz="5400" b="1" dirty="0">
              <a:solidFill>
                <a:srgbClr val="FFFFFF"/>
              </a:solidFill>
              <a:latin typeface="Poppins" panose="00000500000000000000" pitchFamily="2" charset="0"/>
              <a:ea typeface="思源黑体 CN Regular" panose="020B0500000000000000" pitchFamily="34" charset="-122"/>
              <a:cs typeface="思源黑体 CN Medium" panose="020B0600000000000000" pitchFamily="34" charset="-122"/>
            </a:endParaRPr>
          </a:p>
        </p:txBody>
      </p:sp>
      <p:sp>
        <p:nvSpPr>
          <p:cNvPr id="10" name="副标题 2"/>
          <p:cNvSpPr txBox="1">
            <a:spLocks noChangeArrowheads="1"/>
          </p:cNvSpPr>
          <p:nvPr/>
        </p:nvSpPr>
        <p:spPr bwMode="auto">
          <a:xfrm>
            <a:off x="575304" y="4562288"/>
            <a:ext cx="5568619" cy="201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17" tIns="60958" rIns="121917" bIns="60958"/>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zh-CN" altLang="en-US" sz="2100"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刘武 博士</a:t>
            </a:r>
            <a:endParaRPr lang="en-US" altLang="zh-CN" sz="2100"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a:p>
            <a:pPr>
              <a:lnSpc>
                <a:spcPct val="120000"/>
              </a:lnSpc>
              <a:spcBef>
                <a:spcPct val="15000"/>
              </a:spcBef>
            </a:pPr>
            <a:r>
              <a:rPr lang="zh-CN" altLang="en-US" sz="2100">
                <a:solidFill>
                  <a:schemeClr val="bg1"/>
                </a:solidFill>
                <a:latin typeface="Poppins" panose="00000500000000000000" pitchFamily="2" charset="0"/>
                <a:ea typeface="思源黑体 CN Regular" panose="020B0500000000000000" pitchFamily="34" charset="-122"/>
                <a:cs typeface="Poppins" panose="00000500000000000000" pitchFamily="2" charset="0"/>
              </a:rPr>
              <a:t>膜</a:t>
            </a:r>
            <a:r>
              <a:rPr lang="zh-CN" altLang="en-US" sz="210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rPr>
              <a:t>蛋白 高级研发</a:t>
            </a:r>
            <a:r>
              <a:rPr lang="zh-CN" altLang="en-US" sz="2100">
                <a:solidFill>
                  <a:schemeClr val="bg1"/>
                </a:solidFill>
                <a:latin typeface="Poppins" panose="00000500000000000000" pitchFamily="2" charset="0"/>
                <a:ea typeface="思源黑体 CN Regular" panose="020B0500000000000000" pitchFamily="34" charset="-122"/>
                <a:cs typeface="Poppins" panose="00000500000000000000" pitchFamily="2" charset="0"/>
              </a:rPr>
              <a:t>经理</a:t>
            </a:r>
            <a:endParaRPr lang="en-US" altLang="zh-CN" sz="2100"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a:p>
            <a:pPr>
              <a:lnSpc>
                <a:spcPct val="120000"/>
              </a:lnSpc>
              <a:spcBef>
                <a:spcPct val="15000"/>
              </a:spcBef>
            </a:pPr>
            <a:r>
              <a:rPr lang="zh-CN" altLang="en-US" sz="2100" dirty="0">
                <a:solidFill>
                  <a:schemeClr val="bg1"/>
                </a:solidFill>
                <a:latin typeface="Poppins" panose="00000500000000000000" pitchFamily="2" charset="0"/>
                <a:ea typeface="思源黑体 CN Regular" panose="020B0500000000000000" pitchFamily="34" charset="-122"/>
              </a:rPr>
              <a:t>北京义翘神州科技股份有限公司</a:t>
            </a:r>
            <a:endParaRPr lang="en-US" altLang="zh-CN" sz="2100" dirty="0">
              <a:solidFill>
                <a:schemeClr val="bg1"/>
              </a:solidFill>
              <a:latin typeface="Poppins" panose="00000500000000000000" pitchFamily="2" charset="0"/>
              <a:ea typeface="思源黑体 CN Regular" panose="020B0500000000000000" pitchFamily="34" charset="-122"/>
            </a:endParaRPr>
          </a:p>
        </p:txBody>
      </p:sp>
      <p:pic>
        <p:nvPicPr>
          <p:cNvPr id="12" name="Picture 2" descr="D:\桌面\新logo.png"/>
          <p:cNvPicPr>
            <a:picLocks noChangeAspect="1" noChangeArrowheads="1"/>
          </p:cNvPicPr>
          <p:nvPr/>
        </p:nvPicPr>
        <p:blipFill>
          <a:blip r:embed="rId4" cstate="print"/>
          <a:srcRect/>
          <a:stretch>
            <a:fillRect/>
          </a:stretch>
        </p:blipFill>
        <p:spPr bwMode="auto">
          <a:xfrm>
            <a:off x="476212" y="476229"/>
            <a:ext cx="3327289" cy="712040"/>
          </a:xfrm>
          <a:prstGeom prst="rect">
            <a:avLst/>
          </a:prstGeom>
          <a:noFill/>
        </p:spPr>
      </p:pic>
      <p:sp>
        <p:nvSpPr>
          <p:cNvPr id="11" name="TextBox 10"/>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8"/>
          <p:cNvGrpSpPr/>
          <p:nvPr/>
        </p:nvGrpSpPr>
        <p:grpSpPr>
          <a:xfrm>
            <a:off x="661612" y="980728"/>
            <a:ext cx="5134605" cy="5134605"/>
            <a:chOff x="250001" y="792480"/>
            <a:chExt cx="3850954" cy="3850954"/>
          </a:xfrm>
        </p:grpSpPr>
        <p:sp>
          <p:nvSpPr>
            <p:cNvPr id="89" name="椭圆 88"/>
            <p:cNvSpPr/>
            <p:nvPr/>
          </p:nvSpPr>
          <p:spPr>
            <a:xfrm>
              <a:off x="389537" y="932016"/>
              <a:ext cx="3571882" cy="3571882"/>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250001" y="792480"/>
              <a:ext cx="3850954" cy="3850954"/>
            </a:xfrm>
            <a:prstGeom prst="ellipse">
              <a:avLst/>
            </a:prstGeom>
            <a:noFill/>
            <a:ln w="28575">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椭圆 92"/>
          <p:cNvSpPr/>
          <p:nvPr/>
        </p:nvSpPr>
        <p:spPr>
          <a:xfrm>
            <a:off x="4328763" y="1162323"/>
            <a:ext cx="1652765" cy="1652765"/>
          </a:xfrm>
          <a:prstGeom prst="ellipse">
            <a:avLst/>
          </a:prstGeom>
          <a:solidFill>
            <a:schemeClr val="bg1">
              <a:lumMod val="8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30" name="Picture 2" descr="D:\桌面\新logo-黑.png"/>
          <p:cNvPicPr>
            <a:picLocks noChangeAspect="1" noChangeArrowheads="1"/>
          </p:cNvPicPr>
          <p:nvPr/>
        </p:nvPicPr>
        <p:blipFill>
          <a:blip r:embed="rId3" cstate="print"/>
          <a:stretch>
            <a:fillRect/>
          </a:stretch>
        </p:blipFill>
        <p:spPr bwMode="auto">
          <a:xfrm>
            <a:off x="167862" y="164637"/>
            <a:ext cx="1991701" cy="480000"/>
          </a:xfrm>
          <a:prstGeom prst="rect">
            <a:avLst/>
          </a:prstGeom>
          <a:noFill/>
          <a:ln>
            <a:noFill/>
          </a:ln>
        </p:spPr>
      </p:pic>
      <p:sp>
        <p:nvSpPr>
          <p:cNvPr id="9" name="副标题 2"/>
          <p:cNvSpPr txBox="1"/>
          <p:nvPr/>
        </p:nvSpPr>
        <p:spPr bwMode="auto">
          <a:xfrm>
            <a:off x="1270041" y="2876834"/>
            <a:ext cx="4897967" cy="11514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17" tIns="60958" rIns="121917" bIns="60958"/>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20000"/>
              </a:spcBef>
              <a:buFontTx/>
              <a:buNone/>
            </a:pPr>
            <a:r>
              <a:rPr lang="en-US" altLang="zh-CN" sz="5600" b="1" dirty="0">
                <a:solidFill>
                  <a:schemeClr val="bg1"/>
                </a:solidFill>
                <a:latin typeface="Poppins" panose="00000500000000000000" pitchFamily="2" charset="0"/>
                <a:ea typeface="微软雅黑" panose="020B0503020204020204" pitchFamily="34" charset="-122"/>
                <a:cs typeface="Poppins" panose="00000500000000000000" pitchFamily="2" charset="0"/>
              </a:rPr>
              <a:t>CONTENT</a:t>
            </a:r>
            <a:endParaRPr lang="en-US" altLang="zh-CN" sz="3500" b="1" dirty="0">
              <a:solidFill>
                <a:schemeClr val="bg1"/>
              </a:solidFill>
              <a:latin typeface="Poppins" panose="00000500000000000000" pitchFamily="2" charset="0"/>
              <a:ea typeface="微软雅黑" panose="020B0503020204020204" pitchFamily="34" charset="-122"/>
              <a:cs typeface="Poppins" panose="00000500000000000000" pitchFamily="2" charset="0"/>
            </a:endParaRPr>
          </a:p>
        </p:txBody>
      </p:sp>
      <p:sp>
        <p:nvSpPr>
          <p:cNvPr id="96" name="椭圆 95"/>
          <p:cNvSpPr/>
          <p:nvPr/>
        </p:nvSpPr>
        <p:spPr>
          <a:xfrm>
            <a:off x="1375991" y="5162851"/>
            <a:ext cx="986011" cy="986011"/>
          </a:xfrm>
          <a:prstGeom prst="ellipse">
            <a:avLst/>
          </a:prstGeom>
          <a:solidFill>
            <a:schemeClr val="bg1">
              <a:lumMod val="8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7" name="椭圆 96"/>
          <p:cNvSpPr/>
          <p:nvPr/>
        </p:nvSpPr>
        <p:spPr>
          <a:xfrm>
            <a:off x="3852509" y="4877099"/>
            <a:ext cx="1333509" cy="1333509"/>
          </a:xfrm>
          <a:prstGeom prst="ellipse">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3" name="组合 22"/>
          <p:cNvGrpSpPr/>
          <p:nvPr/>
        </p:nvGrpSpPr>
        <p:grpSpPr>
          <a:xfrm>
            <a:off x="6477427" y="1561352"/>
            <a:ext cx="5428864" cy="571504"/>
            <a:chOff x="4644648" y="895322"/>
            <a:chExt cx="4071648" cy="428628"/>
          </a:xfrm>
        </p:grpSpPr>
        <p:sp>
          <p:nvSpPr>
            <p:cNvPr id="101" name="TextBox 100"/>
            <p:cNvSpPr txBox="1"/>
            <p:nvPr/>
          </p:nvSpPr>
          <p:spPr>
            <a:xfrm>
              <a:off x="5039646" y="985018"/>
              <a:ext cx="3676650" cy="300083"/>
            </a:xfrm>
            <a:prstGeom prst="rect">
              <a:avLst/>
            </a:prstGeom>
            <a:noFill/>
          </p:spPr>
          <p:txBody>
            <a:bodyPr>
              <a:spAutoFit/>
            </a:bodyPr>
            <a:lstStyle/>
            <a:p>
              <a:pPr>
                <a:defRPr/>
              </a:pPr>
              <a:r>
                <a:rPr lang="en-US" altLang="zh-CN" sz="2000">
                  <a:latin typeface="Poppins" panose="00000500000000000000" pitchFamily="2" charset="0"/>
                  <a:ea typeface="思源黑体 CN Regular" panose="020B0500000000000000" pitchFamily="34" charset="-122"/>
                  <a:cs typeface="Poppins" panose="00000500000000000000" pitchFamily="2" charset="0"/>
                </a:rPr>
                <a:t>GPCR</a:t>
              </a:r>
              <a:r>
                <a:rPr lang="zh-CN" altLang="en-US" sz="2000">
                  <a:latin typeface="Poppins" panose="00000500000000000000" pitchFamily="2" charset="0"/>
                  <a:ea typeface="思源黑体 CN Regular" panose="020B0500000000000000" pitchFamily="34" charset="-122"/>
                  <a:cs typeface="Poppins" panose="00000500000000000000" pitchFamily="2" charset="0"/>
                </a:rPr>
                <a:t>小分子药物研究概述</a:t>
              </a:r>
              <a:endParaRPr lang="en-US" altLang="zh-CN" sz="2000" dirty="0">
                <a:latin typeface="Poppins" panose="00000500000000000000" pitchFamily="2" charset="0"/>
                <a:ea typeface="思源黑体 CN Regular" panose="020B0500000000000000" pitchFamily="34" charset="-122"/>
                <a:cs typeface="Poppins" panose="00000500000000000000" pitchFamily="2" charset="0"/>
              </a:endParaRPr>
            </a:p>
          </p:txBody>
        </p:sp>
        <p:grpSp>
          <p:nvGrpSpPr>
            <p:cNvPr id="4" name="组合 33"/>
            <p:cNvGrpSpPr/>
            <p:nvPr/>
          </p:nvGrpSpPr>
          <p:grpSpPr>
            <a:xfrm>
              <a:off x="4644648" y="895322"/>
              <a:ext cx="460454" cy="428628"/>
              <a:chOff x="3707652" y="895322"/>
              <a:chExt cx="460454" cy="428628"/>
            </a:xfrm>
          </p:grpSpPr>
          <p:sp>
            <p:nvSpPr>
              <p:cNvPr id="103" name="椭圆 102"/>
              <p:cNvSpPr/>
              <p:nvPr/>
            </p:nvSpPr>
            <p:spPr>
              <a:xfrm>
                <a:off x="3707652" y="895322"/>
                <a:ext cx="428628" cy="428628"/>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4" name="TextBox 19"/>
              <p:cNvSpPr txBox="1">
                <a:spLocks noChangeArrowheads="1"/>
              </p:cNvSpPr>
              <p:nvPr/>
            </p:nvSpPr>
            <p:spPr bwMode="auto">
              <a:xfrm>
                <a:off x="3785122" y="992945"/>
                <a:ext cx="382984" cy="276999"/>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rPr>
                  <a:t>1</a:t>
                </a:r>
                <a:endParaRPr lang="zh-CN" altLang="en-US"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endParaRPr>
              </a:p>
            </p:txBody>
          </p:sp>
        </p:grpSp>
      </p:grpSp>
      <p:grpSp>
        <p:nvGrpSpPr>
          <p:cNvPr id="5" name="组合 58"/>
          <p:cNvGrpSpPr/>
          <p:nvPr/>
        </p:nvGrpSpPr>
        <p:grpSpPr>
          <a:xfrm>
            <a:off x="6477427" y="2713480"/>
            <a:ext cx="5428864" cy="571504"/>
            <a:chOff x="4644648" y="895322"/>
            <a:chExt cx="4071648" cy="428628"/>
          </a:xfrm>
        </p:grpSpPr>
        <p:sp>
          <p:nvSpPr>
            <p:cNvPr id="106" name="TextBox 105"/>
            <p:cNvSpPr txBox="1"/>
            <p:nvPr/>
          </p:nvSpPr>
          <p:spPr>
            <a:xfrm>
              <a:off x="5039646" y="985018"/>
              <a:ext cx="3676650" cy="300083"/>
            </a:xfrm>
            <a:prstGeom prst="rect">
              <a:avLst/>
            </a:prstGeom>
            <a:noFill/>
          </p:spPr>
          <p:txBody>
            <a:bodyPr>
              <a:spAutoFit/>
            </a:bodyPr>
            <a:lstStyle/>
            <a:p>
              <a:pPr>
                <a:defRPr/>
              </a:pPr>
              <a:r>
                <a:rPr lang="en-US" altLang="zh-CN" sz="2000">
                  <a:latin typeface="Poppins" panose="00000500000000000000" pitchFamily="2" charset="0"/>
                  <a:ea typeface="思源黑体 CN Regular" panose="020B0500000000000000" pitchFamily="34" charset="-122"/>
                  <a:cs typeface="Poppins" panose="00000500000000000000" pitchFamily="2" charset="0"/>
                </a:rPr>
                <a:t>GPCR</a:t>
              </a:r>
              <a:r>
                <a:rPr lang="zh-CN" altLang="en-US" sz="2000">
                  <a:latin typeface="Poppins" panose="00000500000000000000" pitchFamily="2" charset="0"/>
                  <a:ea typeface="思源黑体 CN Regular" panose="020B0500000000000000" pitchFamily="34" charset="-122"/>
                  <a:cs typeface="Poppins" panose="00000500000000000000" pitchFamily="2" charset="0"/>
                </a:rPr>
                <a:t>抗体药开发的潜力和难点</a:t>
              </a:r>
              <a:endParaRPr lang="en-US" altLang="zh-CN" sz="2000" dirty="0">
                <a:latin typeface="Poppins" panose="00000500000000000000" pitchFamily="2" charset="0"/>
                <a:ea typeface="思源黑体 CN Regular" panose="020B0500000000000000" pitchFamily="34" charset="-122"/>
                <a:cs typeface="Poppins" panose="00000500000000000000" pitchFamily="2" charset="0"/>
              </a:endParaRPr>
            </a:p>
          </p:txBody>
        </p:sp>
        <p:grpSp>
          <p:nvGrpSpPr>
            <p:cNvPr id="6" name="组合 33"/>
            <p:cNvGrpSpPr/>
            <p:nvPr/>
          </p:nvGrpSpPr>
          <p:grpSpPr>
            <a:xfrm>
              <a:off x="4644648" y="895322"/>
              <a:ext cx="470014" cy="428628"/>
              <a:chOff x="3707652" y="895322"/>
              <a:chExt cx="470014" cy="428628"/>
            </a:xfrm>
          </p:grpSpPr>
          <p:sp>
            <p:nvSpPr>
              <p:cNvPr id="108" name="椭圆 107"/>
              <p:cNvSpPr/>
              <p:nvPr/>
            </p:nvSpPr>
            <p:spPr>
              <a:xfrm>
                <a:off x="3707652" y="895322"/>
                <a:ext cx="428628" cy="428628"/>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9" name="TextBox 19"/>
              <p:cNvSpPr txBox="1">
                <a:spLocks noChangeArrowheads="1"/>
              </p:cNvSpPr>
              <p:nvPr/>
            </p:nvSpPr>
            <p:spPr bwMode="auto">
              <a:xfrm>
                <a:off x="3794681" y="992945"/>
                <a:ext cx="382985" cy="276999"/>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rPr>
                  <a:t>2</a:t>
                </a:r>
                <a:endParaRPr lang="zh-CN" altLang="en-US"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endParaRPr>
              </a:p>
            </p:txBody>
          </p:sp>
        </p:grpSp>
      </p:grpSp>
      <p:grpSp>
        <p:nvGrpSpPr>
          <p:cNvPr id="7" name="组合 63"/>
          <p:cNvGrpSpPr/>
          <p:nvPr/>
        </p:nvGrpSpPr>
        <p:grpSpPr>
          <a:xfrm>
            <a:off x="6477427" y="3865608"/>
            <a:ext cx="5428864" cy="571504"/>
            <a:chOff x="4644648" y="895322"/>
            <a:chExt cx="4071648" cy="428628"/>
          </a:xfrm>
        </p:grpSpPr>
        <p:sp>
          <p:nvSpPr>
            <p:cNvPr id="111" name="TextBox 110"/>
            <p:cNvSpPr txBox="1"/>
            <p:nvPr/>
          </p:nvSpPr>
          <p:spPr>
            <a:xfrm>
              <a:off x="5039646" y="985018"/>
              <a:ext cx="3676650" cy="300083"/>
            </a:xfrm>
            <a:prstGeom prst="rect">
              <a:avLst/>
            </a:prstGeom>
            <a:noFill/>
          </p:spPr>
          <p:txBody>
            <a:bodyPr>
              <a:spAutoFit/>
            </a:bodyPr>
            <a:lstStyle/>
            <a:p>
              <a:pPr>
                <a:defRPr/>
              </a:pPr>
              <a:r>
                <a:rPr lang="en-US" altLang="zh-CN" sz="2000">
                  <a:latin typeface="Poppins" panose="00000500000000000000" pitchFamily="2" charset="0"/>
                  <a:ea typeface="思源黑体 CN Regular" panose="020B0500000000000000" pitchFamily="34" charset="-122"/>
                  <a:cs typeface="Poppins" panose="00000500000000000000" pitchFamily="2" charset="0"/>
                </a:rPr>
                <a:t>GPCR</a:t>
              </a:r>
              <a:r>
                <a:rPr lang="zh-CN" altLang="en-US" sz="2000">
                  <a:latin typeface="Poppins" panose="00000500000000000000" pitchFamily="2" charset="0"/>
                  <a:ea typeface="思源黑体 CN Regular" panose="020B0500000000000000" pitchFamily="34" charset="-122"/>
                  <a:cs typeface="Poppins" panose="00000500000000000000" pitchFamily="2" charset="0"/>
                </a:rPr>
                <a:t>多肽药研发趋势</a:t>
              </a:r>
              <a:endParaRPr lang="en-US" altLang="zh-CN" sz="2000" dirty="0">
                <a:latin typeface="Poppins" panose="00000500000000000000" pitchFamily="2" charset="0"/>
                <a:ea typeface="思源黑体 CN Regular" panose="020B0500000000000000" pitchFamily="34" charset="-122"/>
                <a:cs typeface="Poppins" panose="00000500000000000000" pitchFamily="2" charset="0"/>
              </a:endParaRPr>
            </a:p>
          </p:txBody>
        </p:sp>
        <p:grpSp>
          <p:nvGrpSpPr>
            <p:cNvPr id="8" name="组合 33"/>
            <p:cNvGrpSpPr/>
            <p:nvPr/>
          </p:nvGrpSpPr>
          <p:grpSpPr>
            <a:xfrm>
              <a:off x="4644648" y="895322"/>
              <a:ext cx="474957" cy="428628"/>
              <a:chOff x="3707652" y="895322"/>
              <a:chExt cx="474957" cy="428628"/>
            </a:xfrm>
          </p:grpSpPr>
          <p:sp>
            <p:nvSpPr>
              <p:cNvPr id="113" name="椭圆 112"/>
              <p:cNvSpPr/>
              <p:nvPr/>
            </p:nvSpPr>
            <p:spPr>
              <a:xfrm>
                <a:off x="3707652" y="895322"/>
                <a:ext cx="428628" cy="428628"/>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14" name="TextBox 19"/>
              <p:cNvSpPr txBox="1">
                <a:spLocks noChangeArrowheads="1"/>
              </p:cNvSpPr>
              <p:nvPr/>
            </p:nvSpPr>
            <p:spPr bwMode="auto">
              <a:xfrm>
                <a:off x="3799624" y="999914"/>
                <a:ext cx="382985" cy="276999"/>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rPr>
                  <a:t>3</a:t>
                </a:r>
                <a:endParaRPr lang="zh-CN" altLang="en-US"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endParaRPr>
              </a:p>
            </p:txBody>
          </p:sp>
        </p:grpSp>
      </p:grpSp>
      <p:grpSp>
        <p:nvGrpSpPr>
          <p:cNvPr id="10" name="组合 68"/>
          <p:cNvGrpSpPr/>
          <p:nvPr/>
        </p:nvGrpSpPr>
        <p:grpSpPr>
          <a:xfrm>
            <a:off x="6477427" y="5017736"/>
            <a:ext cx="5428864" cy="571504"/>
            <a:chOff x="4644648" y="895322"/>
            <a:chExt cx="4071648" cy="428628"/>
          </a:xfrm>
        </p:grpSpPr>
        <p:sp>
          <p:nvSpPr>
            <p:cNvPr id="116" name="TextBox 115"/>
            <p:cNvSpPr txBox="1"/>
            <p:nvPr/>
          </p:nvSpPr>
          <p:spPr>
            <a:xfrm>
              <a:off x="5039646" y="985018"/>
              <a:ext cx="3676650" cy="300083"/>
            </a:xfrm>
            <a:prstGeom prst="rect">
              <a:avLst/>
            </a:prstGeom>
            <a:noFill/>
          </p:spPr>
          <p:txBody>
            <a:bodyPr>
              <a:spAutoFit/>
            </a:bodyPr>
            <a:lstStyle/>
            <a:p>
              <a:pPr>
                <a:defRPr/>
              </a:pPr>
              <a:r>
                <a:rPr lang="en-US" altLang="zh-CN" sz="2000">
                  <a:latin typeface="Poppins" panose="00000500000000000000" pitchFamily="2" charset="0"/>
                  <a:ea typeface="思源黑体 CN Regular" panose="020B0500000000000000" pitchFamily="34" charset="-122"/>
                  <a:cs typeface="Poppins" panose="00000500000000000000" pitchFamily="2" charset="0"/>
                </a:rPr>
                <a:t>GPCR</a:t>
              </a:r>
              <a:r>
                <a:rPr lang="zh-CN" altLang="en-US" sz="2000">
                  <a:latin typeface="Poppins" panose="00000500000000000000" pitchFamily="2" charset="0"/>
                  <a:ea typeface="思源黑体 CN Regular" panose="020B0500000000000000" pitchFamily="34" charset="-122"/>
                  <a:cs typeface="Poppins" panose="00000500000000000000" pitchFamily="2" charset="0"/>
                </a:rPr>
                <a:t>膜蛋白助力药物研发</a:t>
              </a:r>
              <a:endParaRPr lang="en-US" altLang="zh-CN" sz="2000" dirty="0">
                <a:latin typeface="Poppins" panose="00000500000000000000" pitchFamily="2" charset="0"/>
                <a:ea typeface="思源黑体 CN Regular" panose="020B0500000000000000" pitchFamily="34" charset="-122"/>
                <a:cs typeface="Poppins" panose="00000500000000000000" pitchFamily="2" charset="0"/>
              </a:endParaRPr>
            </a:p>
          </p:txBody>
        </p:sp>
        <p:grpSp>
          <p:nvGrpSpPr>
            <p:cNvPr id="11" name="组合 33"/>
            <p:cNvGrpSpPr/>
            <p:nvPr/>
          </p:nvGrpSpPr>
          <p:grpSpPr>
            <a:xfrm>
              <a:off x="4644648" y="895322"/>
              <a:ext cx="470014" cy="428628"/>
              <a:chOff x="3707652" y="895322"/>
              <a:chExt cx="470014" cy="428628"/>
            </a:xfrm>
          </p:grpSpPr>
          <p:sp>
            <p:nvSpPr>
              <p:cNvPr id="118" name="椭圆 117"/>
              <p:cNvSpPr/>
              <p:nvPr/>
            </p:nvSpPr>
            <p:spPr>
              <a:xfrm>
                <a:off x="3707652" y="895322"/>
                <a:ext cx="428628" cy="428628"/>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19" name="TextBox 19"/>
              <p:cNvSpPr txBox="1">
                <a:spLocks noChangeArrowheads="1"/>
              </p:cNvSpPr>
              <p:nvPr/>
            </p:nvSpPr>
            <p:spPr bwMode="auto">
              <a:xfrm>
                <a:off x="3794681" y="999914"/>
                <a:ext cx="382985" cy="276999"/>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rPr>
                  <a:t>4</a:t>
                </a:r>
                <a:endParaRPr lang="zh-CN" altLang="en-US"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endParaRPr>
              </a:p>
            </p:txBody>
          </p:sp>
        </p:grpSp>
      </p:grpSp>
      <p:sp>
        <p:nvSpPr>
          <p:cNvPr id="125" name="椭圆 124"/>
          <p:cNvSpPr/>
          <p:nvPr/>
        </p:nvSpPr>
        <p:spPr>
          <a:xfrm>
            <a:off x="10191779" y="-1143032"/>
            <a:ext cx="3039091" cy="3039091"/>
          </a:xfrm>
          <a:prstGeom prst="ellipse">
            <a:avLst/>
          </a:prstGeom>
          <a:noFill/>
          <a:ln w="57150">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7" name="TextBox 36"/>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2"/>
          <p:cNvGrpSpPr/>
          <p:nvPr/>
        </p:nvGrpSpPr>
        <p:grpSpPr>
          <a:xfrm>
            <a:off x="2927649" y="370329"/>
            <a:ext cx="6480720" cy="6371039"/>
            <a:chOff x="2571736" y="571486"/>
            <a:chExt cx="3989937" cy="3922410"/>
          </a:xfrm>
        </p:grpSpPr>
        <p:grpSp>
          <p:nvGrpSpPr>
            <p:cNvPr id="3" name="组合 16"/>
            <p:cNvGrpSpPr/>
            <p:nvPr/>
          </p:nvGrpSpPr>
          <p:grpSpPr>
            <a:xfrm>
              <a:off x="2571736" y="571486"/>
              <a:ext cx="3850954" cy="3850954"/>
              <a:chOff x="250001" y="792480"/>
              <a:chExt cx="3850954" cy="3850954"/>
            </a:xfrm>
          </p:grpSpPr>
          <p:sp>
            <p:nvSpPr>
              <p:cNvPr id="18" name="椭圆 17"/>
              <p:cNvSpPr/>
              <p:nvPr/>
            </p:nvSpPr>
            <p:spPr>
              <a:xfrm>
                <a:off x="389537" y="932016"/>
                <a:ext cx="3571882" cy="3571882"/>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50001" y="792480"/>
                <a:ext cx="3850954" cy="3850954"/>
              </a:xfrm>
              <a:prstGeom prst="ellipse">
                <a:avLst/>
              </a:prstGeom>
              <a:noFill/>
              <a:ln w="28575">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椭圆 19"/>
            <p:cNvSpPr/>
            <p:nvPr/>
          </p:nvSpPr>
          <p:spPr>
            <a:xfrm>
              <a:off x="5322099" y="707682"/>
              <a:ext cx="1239574" cy="1239574"/>
            </a:xfrm>
            <a:prstGeom prst="ellipse">
              <a:avLst/>
            </a:prstGeom>
            <a:solidFill>
              <a:schemeClr val="bg1">
                <a:lumMod val="8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107521" y="3708078"/>
              <a:ext cx="739508" cy="739508"/>
            </a:xfrm>
            <a:prstGeom prst="ellipse">
              <a:avLst/>
            </a:prstGeom>
            <a:solidFill>
              <a:schemeClr val="bg1">
                <a:lumMod val="8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964909" y="3493764"/>
              <a:ext cx="1000132" cy="1000132"/>
            </a:xfrm>
            <a:prstGeom prst="ellipse">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3" cstate="print"/>
          <a:stretch>
            <a:fillRect/>
          </a:stretch>
        </p:blipFill>
        <p:spPr bwMode="auto">
          <a:xfrm>
            <a:off x="167862" y="164637"/>
            <a:ext cx="1991701" cy="480000"/>
          </a:xfrm>
          <a:prstGeom prst="rect">
            <a:avLst/>
          </a:prstGeom>
          <a:noFill/>
          <a:ln>
            <a:noFill/>
          </a:ln>
        </p:spPr>
      </p:pic>
      <p:sp>
        <p:nvSpPr>
          <p:cNvPr id="79" name="副标题 2"/>
          <p:cNvSpPr txBox="1"/>
          <p:nvPr/>
        </p:nvSpPr>
        <p:spPr>
          <a:xfrm>
            <a:off x="767408" y="3404997"/>
            <a:ext cx="10561173" cy="1536171"/>
          </a:xfrm>
          <a:prstGeom prst="rect">
            <a:avLst/>
          </a:prstGeom>
        </p:spPr>
        <p:txBody>
          <a:bodyPr lIns="121917" tIns="60958" rIns="121917" bIns="60958">
            <a:normAutofit/>
          </a:bodyPr>
          <a:lstStyle/>
          <a:p>
            <a:pPr algn="ctr">
              <a:lnSpc>
                <a:spcPct val="90000"/>
              </a:lnSpc>
              <a:buFont typeface="Arial" panose="020B0604020202020204" pitchFamily="34" charset="0"/>
              <a:buNone/>
            </a:pPr>
            <a:r>
              <a:rPr lang="en-US" altLang="zh-CN" sz="3200" b="1">
                <a:solidFill>
                  <a:schemeClr val="bg1"/>
                </a:solidFill>
                <a:latin typeface="Poppins" panose="00000500000000000000" pitchFamily="2" charset="0"/>
                <a:ea typeface="思源黑体 CN Regular" panose="020B0500000000000000" pitchFamily="34" charset="-122"/>
                <a:cs typeface="Poppins" panose="00000500000000000000" pitchFamily="2" charset="0"/>
              </a:rPr>
              <a:t>GPCR</a:t>
            </a:r>
            <a:r>
              <a:rPr lang="zh-CN" altLang="en-US" sz="3200" b="1">
                <a:solidFill>
                  <a:schemeClr val="bg1"/>
                </a:solidFill>
                <a:latin typeface="Poppins" panose="00000500000000000000" pitchFamily="2" charset="0"/>
                <a:ea typeface="思源黑体 CN Regular" panose="020B0500000000000000" pitchFamily="34" charset="-122"/>
                <a:cs typeface="Poppins" panose="00000500000000000000" pitchFamily="2" charset="0"/>
              </a:rPr>
              <a:t>小分子药物研究概述</a:t>
            </a:r>
            <a:endParaRPr lang="en-US" altLang="zh-CN" sz="3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80" name="副标题 2"/>
          <p:cNvSpPr txBox="1"/>
          <p:nvPr/>
        </p:nvSpPr>
        <p:spPr>
          <a:xfrm>
            <a:off x="4319803" y="1881430"/>
            <a:ext cx="3360373" cy="2496277"/>
          </a:xfrm>
          <a:prstGeom prst="rect">
            <a:avLst/>
          </a:prstGeom>
        </p:spPr>
        <p:txBody>
          <a:bodyPr lIns="121917" tIns="60958" rIns="121917" bIns="60958">
            <a:noAutofit/>
          </a:bodyPr>
          <a:lstStyle/>
          <a:p>
            <a:pPr algn="ctr">
              <a:lnSpc>
                <a:spcPct val="90000"/>
              </a:lnSpc>
              <a:buFont typeface="Arial" panose="020B0604020202020204" pitchFamily="34" charset="0"/>
              <a:buNone/>
            </a:pPr>
            <a:r>
              <a:rPr lang="en-US" altLang="zh-CN" sz="9600" b="1">
                <a:solidFill>
                  <a:schemeClr val="bg1"/>
                </a:solidFill>
                <a:latin typeface="Poppins" panose="00000500000000000000" pitchFamily="2" charset="0"/>
                <a:ea typeface="思源黑体 CN Regular" panose="020B0500000000000000" pitchFamily="34" charset="-122"/>
                <a:cs typeface="Poppins" panose="00000500000000000000" pitchFamily="2" charset="0"/>
              </a:rPr>
              <a:t>01</a:t>
            </a:r>
            <a:endParaRPr lang="en-US" altLang="zh-CN" sz="96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24" name="椭圆 23"/>
          <p:cNvSpPr/>
          <p:nvPr/>
        </p:nvSpPr>
        <p:spPr>
          <a:xfrm>
            <a:off x="-1047800" y="4667259"/>
            <a:ext cx="3039091" cy="3039091"/>
          </a:xfrm>
          <a:prstGeom prst="ellipse">
            <a:avLst/>
          </a:prstGeom>
          <a:noFill/>
          <a:ln w="57150">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5" name="椭圆 24"/>
          <p:cNvSpPr/>
          <p:nvPr/>
        </p:nvSpPr>
        <p:spPr>
          <a:xfrm>
            <a:off x="11049035" y="-762029"/>
            <a:ext cx="1800832" cy="1800832"/>
          </a:xfrm>
          <a:prstGeom prst="ellipse">
            <a:avLst/>
          </a:prstGeom>
          <a:no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6" name="椭圆 25"/>
          <p:cNvSpPr/>
          <p:nvPr/>
        </p:nvSpPr>
        <p:spPr>
          <a:xfrm>
            <a:off x="9906027" y="4381507"/>
            <a:ext cx="1229328" cy="1229328"/>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6" name="TextBox 1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20"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22"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8" name="矩形 167"/>
          <p:cNvSpPr/>
          <p:nvPr/>
        </p:nvSpPr>
        <p:spPr>
          <a:xfrm>
            <a:off x="335360" y="836712"/>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rPr>
              <a:t>相关的研究已经获得10次诺贝尔奖</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pic>
        <p:nvPicPr>
          <p:cNvPr id="187" name="Picture 2" descr="D:\24年8月8日讲座相关\circresaha.124.323067.fig02.jpg"/>
          <p:cNvPicPr>
            <a:picLocks noChangeAspect="1" noChangeArrowheads="1"/>
          </p:cNvPicPr>
          <p:nvPr/>
        </p:nvPicPr>
        <p:blipFill>
          <a:blip r:embed="rId5" cstate="print"/>
          <a:srcRect/>
          <a:stretch>
            <a:fillRect/>
          </a:stretch>
        </p:blipFill>
        <p:spPr bwMode="auto">
          <a:xfrm>
            <a:off x="47328" y="1628800"/>
            <a:ext cx="6419879" cy="4320480"/>
          </a:xfrm>
          <a:prstGeom prst="rect">
            <a:avLst/>
          </a:prstGeom>
          <a:noFill/>
        </p:spPr>
      </p:pic>
      <p:sp>
        <p:nvSpPr>
          <p:cNvPr id="58" name="文本框 17"/>
          <p:cNvSpPr txBox="1"/>
          <p:nvPr/>
        </p:nvSpPr>
        <p:spPr>
          <a:xfrm>
            <a:off x="191344" y="6536377"/>
            <a:ext cx="4640307" cy="276999"/>
          </a:xfrm>
          <a:prstGeom prst="rect">
            <a:avLst/>
          </a:prstGeom>
        </p:spPr>
        <p:txBody>
          <a:bodyPr wrap="square">
            <a:spAutoFit/>
            <a:extLst>
              <a:ext uri="{4A0BC546-FE56-4ADE-93B0-CB8AF2F6F144}">
                <wpsdc:textFrameExt xmlns:wpsdc="http://www.wps.cn/officeDocument/2022/drawingmlCustomData" xmlns="" type="text"/>
              </a:ext>
            </a:extLs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Liu, Anderson et al. 2024, Kobilka, B. 2012</a:t>
            </a:r>
            <a:r>
              <a:rPr lang="en-US" altLang="zh-CN" sz="1200">
                <a:latin typeface="Poppins" panose="00000500000000000000" pitchFamily="2" charset="0"/>
                <a:cs typeface="Poppins" panose="00000500000000000000" pitchFamily="2" charset="0"/>
              </a:rPr>
              <a:t>)</a:t>
            </a:r>
            <a:endParaRPr lang="zh-CN" altLang="en-US" sz="1200" dirty="0">
              <a:latin typeface="Poppins" panose="00000500000000000000" pitchFamily="2" charset="0"/>
              <a:cs typeface="Poppins" panose="00000500000000000000" pitchFamily="2" charset="0"/>
            </a:endParaRPr>
          </a:p>
        </p:txBody>
      </p:sp>
      <p:sp>
        <p:nvSpPr>
          <p:cNvPr id="59" name="TextBox 58"/>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graphicFrame>
        <p:nvGraphicFramePr>
          <p:cNvPr id="57" name="表格 56"/>
          <p:cNvGraphicFramePr>
            <a:graphicFrameLocks noGrp="1"/>
          </p:cNvGraphicFramePr>
          <p:nvPr>
            <p:custDataLst>
              <p:tags r:id="rId1"/>
            </p:custDataLst>
          </p:nvPr>
        </p:nvGraphicFramePr>
        <p:xfrm>
          <a:off x="6671945" y="1124585"/>
          <a:ext cx="5328285" cy="5069205"/>
        </p:xfrm>
        <a:graphic>
          <a:graphicData uri="http://schemas.openxmlformats.org/drawingml/2006/table">
            <a:tbl>
              <a:tblPr/>
              <a:tblGrid>
                <a:gridCol w="1190625"/>
                <a:gridCol w="4137660"/>
              </a:tblGrid>
              <a:tr h="363855">
                <a:tc gridSpan="2">
                  <a:txBody>
                    <a:bodyPr/>
                    <a:lstStyle/>
                    <a:p>
                      <a:pPr algn="l" fontAlgn="ctr"/>
                      <a:r>
                        <a:rPr lang="en-US" altLang="zh-CN" sz="1600" b="1" i="0" u="none" strike="noStrike" dirty="0">
                          <a:solidFill>
                            <a:schemeClr val="bg1"/>
                          </a:solidFill>
                          <a:latin typeface="Poppins" panose="00000500000000000000" pitchFamily="2" charset="0"/>
                          <a:ea typeface="思源黑体 CN Medium" panose="020B0600000000000000" pitchFamily="34" charset="-122"/>
                          <a:cs typeface="Poppins" panose="00000500000000000000" pitchFamily="2" charset="0"/>
                        </a:rPr>
                        <a:t> </a:t>
                      </a:r>
                      <a:r>
                        <a:rPr lang="en-US" altLang="zh-CN" sz="1400" b="1" i="0" dirty="0">
                          <a:solidFill>
                            <a:schemeClr val="bg1"/>
                          </a:solidFill>
                          <a:uFillTx/>
                          <a:latin typeface="Poppins" panose="00000500000000000000" pitchFamily="2" charset="0"/>
                          <a:ea typeface="思源黑体 CN Medium" panose="020B0600000000000000" pitchFamily="34" charset="-122"/>
                          <a:cs typeface="Poppins" panose="00000500000000000000" pitchFamily="2" charset="0"/>
                        </a:rPr>
                        <a:t>GPCR</a:t>
                      </a:r>
                      <a:r>
                        <a:rPr lang="zh-CN" altLang="en-US" sz="1400" b="1" i="0" dirty="0">
                          <a:solidFill>
                            <a:schemeClr val="bg1"/>
                          </a:solidFill>
                          <a:uFillTx/>
                          <a:latin typeface="思源黑体 CN Medium" panose="020B0600000000000000" pitchFamily="34" charset="-122"/>
                          <a:ea typeface="思源黑体 CN Medium" panose="020B0600000000000000" pitchFamily="34" charset="-122"/>
                        </a:rPr>
                        <a:t>相关配体的发现</a:t>
                      </a:r>
                    </a:p>
                  </a:txBody>
                  <a:tcPr marL="6451" marR="6451" marT="6451"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8A70"/>
                    </a:solidFill>
                  </a:tcPr>
                </a:tc>
                <a:tc hMerge="1">
                  <a:txBody>
                    <a:bodyPr/>
                    <a:lstStyle/>
                    <a:p>
                      <a:endParaRPr lang="zh-CN"/>
                    </a:p>
                  </a:txBody>
                  <a:tcPr/>
                </a:tc>
              </a:tr>
              <a:tr h="417195">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rPr>
                        <a:t>1936</a:t>
                      </a:r>
                      <a:r>
                        <a:rPr lang="zh-CN" altLang="en-US" sz="1400" b="0" i="0" baseline="0" dirty="0">
                          <a:solidFill>
                            <a:srgbClr val="000000"/>
                          </a:solidFill>
                          <a:latin typeface="Poppins" panose="00000500000000000000" pitchFamily="2" charset="0"/>
                          <a:ea typeface="思源黑体 CN Regular" panose="020B0500000000000000" pitchFamily="34" charset="-122"/>
                        </a:rPr>
                        <a:t>年</a:t>
                      </a:r>
                    </a:p>
                  </a:txBody>
                  <a:tcPr marL="6451" marR="6451" marT="6451" marB="0" anchor="ctr">
                    <a:lnL>
                      <a:noFill/>
                    </a:lnL>
                    <a:lnR>
                      <a:noFill/>
                    </a:lnR>
                    <a:lnT w="19050" cap="flat" cmpd="sng" algn="ctr">
                      <a:solidFill>
                        <a:schemeClr val="tx1"/>
                      </a:solidFill>
                      <a:prstDash val="solid"/>
                      <a:round/>
                      <a:headEnd type="none" w="med" len="med"/>
                      <a:tailEnd type="none" w="med" len="med"/>
                    </a:lnT>
                    <a:lnB>
                      <a:noFill/>
                    </a:lnB>
                  </a:tcPr>
                </a:tc>
                <a:tc>
                  <a:txBody>
                    <a:bodyPr/>
                    <a:lstStyle/>
                    <a:p>
                      <a:pPr algn="l" fontAlgn="ctr"/>
                      <a:r>
                        <a:rPr lang="zh-CN" altLang="en-US" sz="1400" b="0" i="0" baseline="0" dirty="0">
                          <a:solidFill>
                            <a:srgbClr val="000000"/>
                          </a:solidFill>
                          <a:latin typeface="Poppins" panose="00000500000000000000" pitchFamily="2" charset="0"/>
                          <a:ea typeface="思源黑体 CN Regular" panose="020B0500000000000000" pitchFamily="34" charset="-122"/>
                        </a:rPr>
                        <a:t>乙酰胆碱在神经系统中的作用</a:t>
                      </a:r>
                    </a:p>
                  </a:txBody>
                  <a:tcPr marL="6451" marR="6451" marT="6451" marB="0" anchor="ctr">
                    <a:lnL>
                      <a:noFill/>
                    </a:lnL>
                    <a:lnR>
                      <a:noFill/>
                    </a:lnR>
                    <a:lnT w="19050" cap="flat" cmpd="sng" algn="ctr">
                      <a:solidFill>
                        <a:schemeClr val="tx1"/>
                      </a:solidFill>
                      <a:prstDash val="solid"/>
                      <a:round/>
                      <a:headEnd type="none" w="med" len="med"/>
                      <a:tailEnd type="none" w="med" len="med"/>
                    </a:lnT>
                    <a:lnB>
                      <a:noFill/>
                    </a:lnB>
                  </a:tcPr>
                </a:tc>
              </a:tr>
              <a:tr h="416560">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rPr>
                        <a:t>1957</a:t>
                      </a:r>
                      <a:r>
                        <a:rPr lang="zh-CN" altLang="en-US" sz="1400" b="0" i="0" baseline="0" dirty="0">
                          <a:solidFill>
                            <a:srgbClr val="000000"/>
                          </a:solidFill>
                          <a:latin typeface="Poppins" panose="00000500000000000000" pitchFamily="2" charset="0"/>
                          <a:ea typeface="思源黑体 CN Regular" panose="020B0500000000000000" pitchFamily="34" charset="-122"/>
                        </a:rPr>
                        <a:t>年</a:t>
                      </a:r>
                    </a:p>
                  </a:txBody>
                  <a:tcPr marL="6451" marR="6451" marT="6451" marB="0" anchor="ctr">
                    <a:lnL>
                      <a:noFill/>
                    </a:lnL>
                    <a:lnR>
                      <a:noFill/>
                    </a:lnR>
                    <a:lnT>
                      <a:noFill/>
                    </a:lnT>
                    <a:lnB>
                      <a:noFill/>
                    </a:lnB>
                    <a:solidFill>
                      <a:schemeClr val="bg1">
                        <a:lumMod val="95000"/>
                      </a:schemeClr>
                    </a:solidFill>
                  </a:tcPr>
                </a:tc>
                <a:tc>
                  <a:txBody>
                    <a:bodyPr/>
                    <a:lstStyle/>
                    <a:p>
                      <a:pPr algn="l" fontAlgn="ctr"/>
                      <a:r>
                        <a:rPr lang="zh-CN" altLang="en-US" sz="1400" b="0" i="0" baseline="0">
                          <a:solidFill>
                            <a:srgbClr val="000000"/>
                          </a:solidFill>
                          <a:latin typeface="Poppins" panose="00000500000000000000" pitchFamily="2" charset="0"/>
                          <a:ea typeface="思源黑体 CN Regular" panose="020B0500000000000000" pitchFamily="34" charset="-122"/>
                        </a:rPr>
                        <a:t>组胺在免疫及过敏反应中的作用</a:t>
                      </a:r>
                    </a:p>
                  </a:txBody>
                  <a:tcPr marL="6451" marR="6451" marT="6451" marB="0" anchor="ctr">
                    <a:lnL>
                      <a:noFill/>
                    </a:lnL>
                    <a:lnR>
                      <a:noFill/>
                    </a:lnR>
                    <a:lnT>
                      <a:noFill/>
                    </a:lnT>
                    <a:lnB>
                      <a:noFill/>
                    </a:lnB>
                    <a:solidFill>
                      <a:schemeClr val="bg1">
                        <a:lumMod val="95000"/>
                      </a:schemeClr>
                    </a:solidFill>
                  </a:tcPr>
                </a:tc>
              </a:tr>
              <a:tr h="416560">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rPr>
                        <a:t>1970</a:t>
                      </a:r>
                      <a:r>
                        <a:rPr lang="zh-CN" altLang="en-US" sz="1400" b="0" i="0" baseline="0" dirty="0">
                          <a:solidFill>
                            <a:srgbClr val="000000"/>
                          </a:solidFill>
                          <a:latin typeface="Poppins" panose="00000500000000000000" pitchFamily="2" charset="0"/>
                          <a:ea typeface="思源黑体 CN Regular" panose="020B0500000000000000" pitchFamily="34" charset="-122"/>
                        </a:rPr>
                        <a:t>年</a:t>
                      </a:r>
                    </a:p>
                  </a:txBody>
                  <a:tcPr marL="6451" marR="6451" marT="6451" marB="0" anchor="ctr">
                    <a:lnL>
                      <a:noFill/>
                    </a:lnL>
                    <a:lnR>
                      <a:noFill/>
                    </a:lnR>
                    <a:lnT>
                      <a:noFill/>
                    </a:lnT>
                    <a:lnB>
                      <a:noFill/>
                    </a:lnB>
                  </a:tcPr>
                </a:tc>
                <a:tc>
                  <a:txBody>
                    <a:bodyPr/>
                    <a:lstStyle/>
                    <a:p>
                      <a:pPr algn="l" fontAlgn="ctr"/>
                      <a:r>
                        <a:rPr lang="zh-CN" altLang="en-US" sz="1400" b="0" i="0" baseline="0">
                          <a:solidFill>
                            <a:srgbClr val="000000"/>
                          </a:solidFill>
                          <a:latin typeface="Poppins" panose="00000500000000000000" pitchFamily="2" charset="0"/>
                          <a:ea typeface="思源黑体 CN Regular" panose="020B0500000000000000" pitchFamily="34" charset="-122"/>
                        </a:rPr>
                        <a:t>去甲肾上腺素的发现及在神经系统中的作用</a:t>
                      </a:r>
                    </a:p>
                  </a:txBody>
                  <a:tcPr marL="6451" marR="6451" marT="6451" marB="0" anchor="ctr">
                    <a:lnL>
                      <a:noFill/>
                    </a:lnL>
                    <a:lnR>
                      <a:noFill/>
                    </a:lnR>
                    <a:lnT>
                      <a:noFill/>
                    </a:lnT>
                    <a:lnB>
                      <a:noFill/>
                    </a:lnB>
                  </a:tcPr>
                </a:tc>
              </a:tr>
              <a:tr h="416560">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rPr>
                        <a:t>1988</a:t>
                      </a:r>
                      <a:r>
                        <a:rPr lang="zh-CN" altLang="en-US" sz="1400" b="0" i="0" baseline="0" dirty="0">
                          <a:solidFill>
                            <a:srgbClr val="000000"/>
                          </a:solidFill>
                          <a:latin typeface="Poppins" panose="00000500000000000000" pitchFamily="2" charset="0"/>
                          <a:ea typeface="思源黑体 CN Regular" panose="020B0500000000000000" pitchFamily="34" charset="-122"/>
                        </a:rPr>
                        <a:t>年</a:t>
                      </a:r>
                    </a:p>
                  </a:txBody>
                  <a:tcPr marL="6451" marR="6451" marT="6451" marB="0" anchor="ctr">
                    <a:lnL>
                      <a:noFill/>
                    </a:lnL>
                    <a:lnR>
                      <a:noFill/>
                    </a:lnR>
                    <a:lnT>
                      <a:noFill/>
                    </a:lnT>
                    <a:lnB>
                      <a:noFill/>
                    </a:lnB>
                    <a:solidFill>
                      <a:schemeClr val="bg1">
                        <a:lumMod val="95000"/>
                      </a:schemeClr>
                    </a:solidFill>
                  </a:tcPr>
                </a:tc>
                <a:tc>
                  <a:txBody>
                    <a:bodyPr/>
                    <a:lstStyle/>
                    <a:p>
                      <a:pPr algn="l" fontAlgn="ctr">
                        <a:buClrTx/>
                        <a:buSzTx/>
                        <a:buFontTx/>
                      </a:pPr>
                      <a:r>
                        <a:rPr lang="zh-CN" altLang="en-US" sz="1400" b="0" i="0" baseline="0">
                          <a:solidFill>
                            <a:srgbClr val="000000"/>
                          </a:solidFill>
                          <a:latin typeface="Poppins" panose="00000500000000000000" pitchFamily="2" charset="0"/>
                          <a:ea typeface="思源黑体 CN Regular" panose="020B0500000000000000" pitchFamily="34" charset="-122"/>
                        </a:rPr>
                        <a:t>治疗冠心病的</a:t>
                      </a:r>
                      <a:r>
                        <a:rPr lang="zh-CN" altLang="en-US" sz="1400" b="1" i="0" baseline="0">
                          <a:solidFill>
                            <a:srgbClr val="000000"/>
                          </a:solidFill>
                          <a:latin typeface="Poppins" panose="00000500000000000000" pitchFamily="2" charset="0"/>
                          <a:ea typeface="思源黑体 CN Regular" panose="020B0500000000000000" pitchFamily="34" charset="-122"/>
                        </a:rPr>
                        <a:t> </a:t>
                      </a:r>
                      <a:r>
                        <a:rPr lang="en-US" altLang="zh-CN" sz="1400" b="1" i="0" baseline="0">
                          <a:solidFill>
                            <a:srgbClr val="008A70"/>
                          </a:solidFill>
                          <a:latin typeface="Poppins" panose="00000500000000000000" pitchFamily="2" charset="0"/>
                          <a:ea typeface="思源黑体 CN Regular" panose="020B0500000000000000" pitchFamily="34" charset="-122"/>
                        </a:rPr>
                        <a:t>β </a:t>
                      </a:r>
                      <a:r>
                        <a:rPr lang="zh-CN" altLang="en-US" sz="1400" b="1" i="0" baseline="0">
                          <a:solidFill>
                            <a:srgbClr val="008A70"/>
                          </a:solidFill>
                          <a:latin typeface="Poppins" panose="00000500000000000000" pitchFamily="2" charset="0"/>
                          <a:ea typeface="思源黑体 CN Regular" panose="020B0500000000000000" pitchFamily="34" charset="-122"/>
                        </a:rPr>
                        <a:t>受体阻断剂</a:t>
                      </a:r>
                      <a:r>
                        <a:rPr lang="en-US" altLang="zh-CN" sz="1400" b="0" i="0" baseline="0">
                          <a:solidFill>
                            <a:srgbClr val="000000"/>
                          </a:solidFill>
                          <a:latin typeface="Poppins" panose="00000500000000000000" pitchFamily="2" charset="0"/>
                          <a:ea typeface="思源黑体 CN Regular" panose="020B0500000000000000" pitchFamily="34" charset="-122"/>
                        </a:rPr>
                        <a:t>--</a:t>
                      </a:r>
                      <a:r>
                        <a:rPr lang="zh-CN" altLang="en-US" sz="1400" dirty="0">
                          <a:solidFill>
                            <a:srgbClr val="000000"/>
                          </a:solidFill>
                          <a:latin typeface="Poppins" panose="00000500000000000000" pitchFamily="2" charset="0"/>
                          <a:ea typeface="思源黑体 CN Regular" panose="020B0500000000000000" pitchFamily="34" charset="-122"/>
                          <a:sym typeface="+mn-ea"/>
                        </a:rPr>
                        <a:t>普萘洛尔</a:t>
                      </a:r>
                      <a:endParaRPr lang="zh-CN" altLang="en-US" sz="1400" b="0" i="0" baseline="0" dirty="0">
                        <a:solidFill>
                          <a:srgbClr val="000000"/>
                        </a:solidFill>
                        <a:latin typeface="Poppins" panose="00000500000000000000" pitchFamily="2" charset="0"/>
                        <a:ea typeface="思源黑体 CN Regular" panose="020B0500000000000000" pitchFamily="34" charset="-122"/>
                      </a:endParaRPr>
                    </a:p>
                  </a:txBody>
                  <a:tcPr marL="6451" marR="6451" marT="6451" marB="0" anchor="ctr">
                    <a:lnL>
                      <a:noFill/>
                    </a:lnL>
                    <a:lnR>
                      <a:noFill/>
                    </a:lnR>
                    <a:lnT>
                      <a:noFill/>
                    </a:lnT>
                    <a:lnB>
                      <a:noFill/>
                    </a:lnB>
                    <a:solidFill>
                      <a:schemeClr val="bg1">
                        <a:lumMod val="95000"/>
                      </a:schemeClr>
                    </a:solidFill>
                  </a:tcPr>
                </a:tc>
              </a:tr>
              <a:tr h="389255">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rPr>
                        <a:t>2020</a:t>
                      </a:r>
                      <a:r>
                        <a:rPr lang="zh-CN" altLang="en-US" sz="1400" b="0" i="0" baseline="0" dirty="0">
                          <a:solidFill>
                            <a:srgbClr val="000000"/>
                          </a:solidFill>
                          <a:latin typeface="Poppins" panose="00000500000000000000" pitchFamily="2" charset="0"/>
                          <a:ea typeface="思源黑体 CN Regular" panose="020B0500000000000000" pitchFamily="34" charset="-122"/>
                        </a:rPr>
                        <a:t>年</a:t>
                      </a:r>
                    </a:p>
                  </a:txBody>
                  <a:tcPr marL="6451" marR="6451" marT="6451"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zh-CN" altLang="en-US" sz="1400" b="0" i="0" baseline="0" dirty="0">
                          <a:solidFill>
                            <a:srgbClr val="000000"/>
                          </a:solidFill>
                          <a:latin typeface="Poppins" panose="00000500000000000000" pitchFamily="2" charset="0"/>
                          <a:ea typeface="思源黑体 CN Regular" panose="020B0500000000000000" pitchFamily="34" charset="-122"/>
                        </a:rPr>
                        <a:t>多巴胺在神经系统中对帕金森症的作用</a:t>
                      </a:r>
                    </a:p>
                  </a:txBody>
                  <a:tcPr marL="6451" marR="6451" marT="6451" marB="0" anchor="ctr">
                    <a:lnL>
                      <a:noFill/>
                    </a:lnL>
                    <a:lnR>
                      <a:noFill/>
                    </a:lnR>
                    <a:lnT>
                      <a:noFill/>
                    </a:lnT>
                    <a:lnB w="19050" cap="flat" cmpd="sng" algn="ctr">
                      <a:solidFill>
                        <a:schemeClr val="tx1"/>
                      </a:solidFill>
                      <a:prstDash val="solid"/>
                      <a:round/>
                      <a:headEnd type="none" w="med" len="med"/>
                      <a:tailEnd type="none" w="med" len="med"/>
                    </a:lnB>
                  </a:tcPr>
                </a:tc>
              </a:tr>
              <a:tr h="371475">
                <a:tc gridSpan="2">
                  <a:txBody>
                    <a:bodyPr/>
                    <a:lstStyle/>
                    <a:p>
                      <a:pPr algn="l" fontAlgn="ctr"/>
                      <a:r>
                        <a:rPr lang="en-US" altLang="zh-CN" sz="1600" b="1" i="0" u="none" strike="noStrike">
                          <a:solidFill>
                            <a:schemeClr val="bg1"/>
                          </a:solidFill>
                          <a:latin typeface="Poppins" panose="00000500000000000000" pitchFamily="2" charset="0"/>
                          <a:ea typeface="思源黑体 CN Medium" panose="020B0600000000000000" pitchFamily="34" charset="-122"/>
                          <a:cs typeface="Poppins" panose="00000500000000000000" pitchFamily="2" charset="0"/>
                        </a:rPr>
                        <a:t> </a:t>
                      </a:r>
                      <a:r>
                        <a:rPr lang="en-US" altLang="zh-CN" sz="1400" b="1" i="0">
                          <a:solidFill>
                            <a:schemeClr val="bg1"/>
                          </a:solidFill>
                          <a:uFillTx/>
                          <a:latin typeface="Poppins" panose="00000500000000000000" pitchFamily="2" charset="0"/>
                          <a:ea typeface="思源黑体 CN Medium" panose="020B0600000000000000" pitchFamily="34" charset="-122"/>
                          <a:cs typeface="Poppins" panose="00000500000000000000" pitchFamily="2" charset="0"/>
                        </a:rPr>
                        <a:t>GPCR</a:t>
                      </a:r>
                      <a:r>
                        <a:rPr lang="zh-CN" altLang="en-US" sz="1400" b="1" i="0" dirty="0">
                          <a:solidFill>
                            <a:schemeClr val="bg1"/>
                          </a:solidFill>
                          <a:uFillTx/>
                          <a:latin typeface="思源黑体 CN Medium" panose="020B0600000000000000" pitchFamily="34" charset="-122"/>
                          <a:ea typeface="思源黑体 CN Medium" panose="020B0600000000000000" pitchFamily="34" charset="-122"/>
                        </a:rPr>
                        <a:t>本身的发现及其作用机制的揭示</a:t>
                      </a:r>
                    </a:p>
                  </a:txBody>
                  <a:tcPr marL="6451" marR="6451" marT="6451"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8A70"/>
                    </a:solidFill>
                  </a:tcPr>
                </a:tc>
                <a:tc hMerge="1">
                  <a:txBody>
                    <a:bodyPr/>
                    <a:lstStyle/>
                    <a:p>
                      <a:endParaRPr lang="zh-CN"/>
                    </a:p>
                  </a:txBody>
                  <a:tcPr/>
                </a:tc>
              </a:tr>
              <a:tr h="507365">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rPr>
                        <a:t>1971</a:t>
                      </a:r>
                      <a:r>
                        <a:rPr lang="zh-CN" altLang="en-US" sz="1400" b="0" i="0" baseline="0" dirty="0">
                          <a:solidFill>
                            <a:srgbClr val="000000"/>
                          </a:solidFill>
                          <a:latin typeface="Poppins" panose="00000500000000000000" pitchFamily="2" charset="0"/>
                          <a:ea typeface="思源黑体 CN Regular" panose="020B0500000000000000" pitchFamily="34" charset="-122"/>
                        </a:rPr>
                        <a:t>年</a:t>
                      </a:r>
                    </a:p>
                  </a:txBody>
                  <a:tcPr marL="6451" marR="6451" marT="6451" marB="0" anchor="ctr">
                    <a:lnL>
                      <a:noFill/>
                    </a:lnL>
                    <a:lnR>
                      <a:noFill/>
                    </a:lnR>
                    <a:lnT w="19050" cap="flat" cmpd="sng" algn="ctr">
                      <a:solidFill>
                        <a:schemeClr val="tx1"/>
                      </a:solidFill>
                      <a:prstDash val="solid"/>
                      <a:round/>
                      <a:headEnd type="none" w="med" len="med"/>
                      <a:tailEnd type="none" w="med" len="med"/>
                    </a:lnT>
                    <a:lnB>
                      <a:noFill/>
                    </a:lnB>
                  </a:tcPr>
                </a:tc>
                <a:tc>
                  <a:txBody>
                    <a:bodyPr/>
                    <a:lstStyle/>
                    <a:p>
                      <a:pPr algn="l" fontAlgn="ctr"/>
                      <a:r>
                        <a:rPr lang="zh-CN" altLang="en-US" sz="1400" b="0" i="0" baseline="0" dirty="0">
                          <a:solidFill>
                            <a:srgbClr val="000000"/>
                          </a:solidFill>
                          <a:latin typeface="Poppins" panose="00000500000000000000" pitchFamily="2" charset="0"/>
                          <a:ea typeface="思源黑体 CN Regular" panose="020B0500000000000000" pitchFamily="34" charset="-122"/>
                        </a:rPr>
                        <a:t>对肾上腺素受体</a:t>
                      </a:r>
                      <a:r>
                        <a:rPr lang="zh-CN" altLang="en-US" sz="1400" b="1" i="0" baseline="0">
                          <a:solidFill>
                            <a:srgbClr val="008A70"/>
                          </a:solidFill>
                          <a:latin typeface="Poppins" panose="00000500000000000000" pitchFamily="2" charset="0"/>
                          <a:ea typeface="思源黑体 CN Regular" panose="020B0500000000000000" pitchFamily="34" charset="-122"/>
                        </a:rPr>
                        <a:t>第二信使</a:t>
                      </a:r>
                      <a:r>
                        <a:rPr lang="en-US" altLang="zh-CN" sz="1400" b="0" i="0" baseline="0" dirty="0">
                          <a:solidFill>
                            <a:srgbClr val="000000"/>
                          </a:solidFill>
                          <a:latin typeface="Poppins" panose="00000500000000000000" pitchFamily="2" charset="0"/>
                          <a:ea typeface="思源黑体 CN Regular" panose="020B0500000000000000" pitchFamily="34" charset="-122"/>
                        </a:rPr>
                        <a:t>——</a:t>
                      </a:r>
                      <a:r>
                        <a:rPr lang="en-US" altLang="zh-CN" sz="1400" b="0" i="0" baseline="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rPr>
                        <a:t>cAM</a:t>
                      </a:r>
                      <a:r>
                        <a:rPr lang="en-US" altLang="zh-CN" sz="1400" b="0" i="0" baseline="0" dirty="0" err="1">
                          <a:solidFill>
                            <a:srgbClr val="000000"/>
                          </a:solidFill>
                          <a:latin typeface="Poppins" panose="00000500000000000000" pitchFamily="2" charset="0"/>
                          <a:ea typeface="思源黑体 CN Regular" panose="020B0500000000000000" pitchFamily="34" charset="-122"/>
                        </a:rPr>
                        <a:t>P</a:t>
                      </a:r>
                      <a:r>
                        <a:rPr lang="zh-CN" altLang="en-US" sz="1400" b="0" i="0" baseline="0" dirty="0">
                          <a:solidFill>
                            <a:srgbClr val="000000"/>
                          </a:solidFill>
                          <a:latin typeface="Poppins" panose="00000500000000000000" pitchFamily="2" charset="0"/>
                          <a:ea typeface="思源黑体 CN Regular" panose="020B0500000000000000" pitchFamily="34" charset="-122"/>
                        </a:rPr>
                        <a:t>的信号转导进行了系统阐述</a:t>
                      </a:r>
                    </a:p>
                  </a:txBody>
                  <a:tcPr marL="6451" marR="6451" marT="6451" marB="0" anchor="ctr">
                    <a:lnL>
                      <a:noFill/>
                    </a:lnL>
                    <a:lnR>
                      <a:noFill/>
                    </a:lnR>
                    <a:lnT w="19050" cap="flat" cmpd="sng" algn="ctr">
                      <a:solidFill>
                        <a:schemeClr val="tx1"/>
                      </a:solidFill>
                      <a:prstDash val="solid"/>
                      <a:round/>
                      <a:headEnd type="none" w="med" len="med"/>
                      <a:tailEnd type="none" w="med" len="med"/>
                    </a:lnT>
                    <a:lnB>
                      <a:noFill/>
                    </a:lnB>
                  </a:tcPr>
                </a:tc>
              </a:tr>
              <a:tr h="507365">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rPr>
                        <a:t>1992</a:t>
                      </a:r>
                      <a:r>
                        <a:rPr lang="zh-CN" altLang="en-US" sz="1400" b="0" i="0" baseline="0" dirty="0">
                          <a:solidFill>
                            <a:srgbClr val="000000"/>
                          </a:solidFill>
                          <a:latin typeface="Poppins" panose="00000500000000000000" pitchFamily="2" charset="0"/>
                          <a:ea typeface="思源黑体 CN Regular" panose="020B0500000000000000" pitchFamily="34" charset="-122"/>
                        </a:rPr>
                        <a:t>年</a:t>
                      </a:r>
                    </a:p>
                  </a:txBody>
                  <a:tcPr marL="6451" marR="6451" marT="6451" marB="0" anchor="ctr">
                    <a:lnL>
                      <a:noFill/>
                    </a:lnL>
                    <a:lnR>
                      <a:noFill/>
                    </a:lnR>
                    <a:lnT>
                      <a:noFill/>
                    </a:lnT>
                    <a:lnB>
                      <a:noFill/>
                    </a:lnB>
                    <a:solidFill>
                      <a:schemeClr val="bg1">
                        <a:lumMod val="95000"/>
                      </a:schemeClr>
                    </a:solidFill>
                  </a:tcPr>
                </a:tc>
                <a:tc>
                  <a:txBody>
                    <a:bodyPr/>
                    <a:lstStyle/>
                    <a:p>
                      <a:pPr algn="l" fontAlgn="ctr"/>
                      <a:r>
                        <a:rPr lang="zh-CN" altLang="en-US" sz="1400" b="0" i="0" baseline="0">
                          <a:solidFill>
                            <a:srgbClr val="000000"/>
                          </a:solidFill>
                          <a:latin typeface="Poppins" panose="00000500000000000000" pitchFamily="2" charset="0"/>
                          <a:ea typeface="思源黑体 CN Regular" panose="020B0500000000000000" pitchFamily="34" charset="-122"/>
                        </a:rPr>
                        <a:t>发现的可逆的</a:t>
                      </a:r>
                      <a:r>
                        <a:rPr lang="zh-CN" altLang="en-US" sz="1400" b="0" i="0" baseline="0">
                          <a:solidFill>
                            <a:srgbClr val="008A70"/>
                          </a:solidFill>
                          <a:latin typeface="Poppins" panose="00000500000000000000" pitchFamily="2" charset="0"/>
                          <a:ea typeface="思源黑体 CN Regular" panose="020B0500000000000000" pitchFamily="34" charset="-122"/>
                        </a:rPr>
                        <a:t>蛋白质磷酸化</a:t>
                      </a:r>
                      <a:r>
                        <a:rPr lang="zh-CN" altLang="en-US" sz="1400" b="0" i="0" baseline="0">
                          <a:solidFill>
                            <a:srgbClr val="000000"/>
                          </a:solidFill>
                          <a:latin typeface="Poppins" panose="00000500000000000000" pitchFamily="2" charset="0"/>
                          <a:ea typeface="思源黑体 CN Regular" panose="020B0500000000000000" pitchFamily="34" charset="-122"/>
                        </a:rPr>
                        <a:t>作用是一种生物调节机制</a:t>
                      </a:r>
                    </a:p>
                  </a:txBody>
                  <a:tcPr marL="6451" marR="6451" marT="6451" marB="0" anchor="ctr">
                    <a:lnL>
                      <a:noFill/>
                    </a:lnL>
                    <a:lnR>
                      <a:noFill/>
                    </a:lnR>
                    <a:lnT>
                      <a:noFill/>
                    </a:lnT>
                    <a:lnB>
                      <a:noFill/>
                    </a:lnB>
                    <a:solidFill>
                      <a:schemeClr val="bg1">
                        <a:lumMod val="95000"/>
                      </a:schemeClr>
                    </a:solidFill>
                  </a:tcPr>
                </a:tc>
              </a:tr>
              <a:tr h="416560">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rPr>
                        <a:t>1994</a:t>
                      </a:r>
                      <a:r>
                        <a:rPr lang="zh-CN" altLang="en-US" sz="1400" b="0" i="0" baseline="0" dirty="0">
                          <a:solidFill>
                            <a:srgbClr val="000000"/>
                          </a:solidFill>
                          <a:latin typeface="Poppins" panose="00000500000000000000" pitchFamily="2" charset="0"/>
                          <a:ea typeface="思源黑体 CN Regular" panose="020B0500000000000000" pitchFamily="34" charset="-122"/>
                        </a:rPr>
                        <a:t>年</a:t>
                      </a:r>
                    </a:p>
                  </a:txBody>
                  <a:tcPr marL="6451" marR="6451" marT="6451" marB="0" anchor="ctr">
                    <a:lnL>
                      <a:noFill/>
                    </a:lnL>
                    <a:lnR>
                      <a:noFill/>
                    </a:lnR>
                    <a:lnT>
                      <a:noFill/>
                    </a:lnT>
                    <a:lnB>
                      <a:noFill/>
                    </a:lnB>
                  </a:tcPr>
                </a:tc>
                <a:tc>
                  <a:txBody>
                    <a:bodyPr/>
                    <a:lstStyle/>
                    <a:p>
                      <a:pPr algn="l" fontAlgn="ctr"/>
                      <a:r>
                        <a:rPr lang="zh-CN" altLang="en-US" sz="1400" b="0" i="0" baseline="0" dirty="0">
                          <a:solidFill>
                            <a:srgbClr val="000000"/>
                          </a:solidFill>
                          <a:latin typeface="Poppins" panose="00000500000000000000" pitchFamily="2" charset="0"/>
                          <a:ea typeface="思源黑体 CN Regular" panose="020B0500000000000000" pitchFamily="34" charset="-122"/>
                        </a:rPr>
                        <a:t>发现</a:t>
                      </a:r>
                      <a:r>
                        <a:rPr lang="zh-CN" altLang="en-US" sz="1400" b="1" i="0" baseline="0" dirty="0">
                          <a:solidFill>
                            <a:srgbClr val="008A70"/>
                          </a:solidFill>
                          <a:latin typeface="Poppins" panose="00000500000000000000" pitchFamily="2" charset="0"/>
                          <a:ea typeface="思源黑体 CN Regular" panose="020B0500000000000000" pitchFamily="34" charset="-122"/>
                          <a:cs typeface="Poppins" panose="00000500000000000000" pitchFamily="2" charset="0"/>
                        </a:rPr>
                        <a:t>Ｇ</a:t>
                      </a:r>
                      <a:r>
                        <a:rPr lang="zh-CN" altLang="en-US" sz="1400" b="1" i="0" baseline="0" dirty="0">
                          <a:solidFill>
                            <a:srgbClr val="008A70"/>
                          </a:solidFill>
                          <a:latin typeface="Poppins" panose="00000500000000000000" pitchFamily="2" charset="0"/>
                          <a:ea typeface="思源黑体 CN Regular" panose="020B0500000000000000" pitchFamily="34" charset="-122"/>
                        </a:rPr>
                        <a:t>蛋白</a:t>
                      </a:r>
                      <a:r>
                        <a:rPr lang="zh-CN" altLang="en-US" sz="1400" b="0" i="0" baseline="0" dirty="0">
                          <a:solidFill>
                            <a:srgbClr val="000000"/>
                          </a:solidFill>
                          <a:latin typeface="Poppins" panose="00000500000000000000" pitchFamily="2" charset="0"/>
                          <a:ea typeface="思源黑体 CN Regular" panose="020B0500000000000000" pitchFamily="34" charset="-122"/>
                        </a:rPr>
                        <a:t>及其在细胞信号转导中的作用</a:t>
                      </a:r>
                    </a:p>
                  </a:txBody>
                  <a:tcPr marL="6451" marR="6451" marT="6451" marB="0" anchor="ctr">
                    <a:lnL>
                      <a:noFill/>
                    </a:lnL>
                    <a:lnR>
                      <a:noFill/>
                    </a:lnR>
                    <a:lnT>
                      <a:noFill/>
                    </a:lnT>
                    <a:lnB>
                      <a:noFill/>
                    </a:lnB>
                  </a:tcPr>
                </a:tc>
              </a:tr>
              <a:tr h="417195">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rPr>
                        <a:t>2004</a:t>
                      </a:r>
                      <a:r>
                        <a:rPr lang="zh-CN" altLang="en-US" sz="1400" b="0" i="0" baseline="0" dirty="0">
                          <a:solidFill>
                            <a:srgbClr val="000000"/>
                          </a:solidFill>
                          <a:latin typeface="Poppins" panose="00000500000000000000" pitchFamily="2" charset="0"/>
                          <a:ea typeface="思源黑体 CN Regular" panose="020B0500000000000000" pitchFamily="34" charset="-122"/>
                        </a:rPr>
                        <a:t>年</a:t>
                      </a:r>
                    </a:p>
                  </a:txBody>
                  <a:tcPr marL="6451" marR="6451" marT="6451" marB="0" anchor="ctr">
                    <a:lnL>
                      <a:noFill/>
                    </a:lnL>
                    <a:lnR>
                      <a:noFill/>
                    </a:lnR>
                    <a:lnT>
                      <a:noFill/>
                    </a:lnT>
                    <a:lnB>
                      <a:noFill/>
                    </a:lnB>
                    <a:solidFill>
                      <a:schemeClr val="bg1">
                        <a:lumMod val="95000"/>
                      </a:schemeClr>
                    </a:solidFill>
                  </a:tcPr>
                </a:tc>
                <a:tc>
                  <a:txBody>
                    <a:bodyPr/>
                    <a:lstStyle/>
                    <a:p>
                      <a:pPr algn="l" fontAlgn="ctr"/>
                      <a:r>
                        <a:rPr lang="zh-CN" altLang="en-US" sz="1400" b="0" i="0" baseline="0">
                          <a:solidFill>
                            <a:srgbClr val="000000"/>
                          </a:solidFill>
                          <a:latin typeface="Poppins" panose="00000500000000000000" pitchFamily="2" charset="0"/>
                          <a:ea typeface="思源黑体 CN Regular" panose="020B0500000000000000" pitchFamily="34" charset="-122"/>
                        </a:rPr>
                        <a:t>气味受体在嗅觉系统中的机制研究</a:t>
                      </a:r>
                    </a:p>
                  </a:txBody>
                  <a:tcPr marL="6451" marR="6451" marT="6451" marB="0" anchor="ctr">
                    <a:lnL>
                      <a:noFill/>
                    </a:lnL>
                    <a:lnR>
                      <a:noFill/>
                    </a:lnR>
                    <a:lnT>
                      <a:noFill/>
                    </a:lnT>
                    <a:lnB>
                      <a:noFill/>
                    </a:lnB>
                    <a:solidFill>
                      <a:schemeClr val="bg1">
                        <a:lumMod val="95000"/>
                      </a:schemeClr>
                    </a:solidFill>
                  </a:tcPr>
                </a:tc>
              </a:tr>
              <a:tr h="429260">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rPr>
                        <a:t>2012</a:t>
                      </a:r>
                      <a:r>
                        <a:rPr lang="zh-CN" altLang="en-US" sz="1400" b="0" i="0" baseline="0" dirty="0">
                          <a:solidFill>
                            <a:srgbClr val="000000"/>
                          </a:solidFill>
                          <a:latin typeface="Poppins" panose="00000500000000000000" pitchFamily="2" charset="0"/>
                          <a:ea typeface="思源黑体 CN Regular" panose="020B0500000000000000" pitchFamily="34" charset="-122"/>
                        </a:rPr>
                        <a:t>年化学奖</a:t>
                      </a:r>
                    </a:p>
                  </a:txBody>
                  <a:tcPr marL="6451" marR="6451" marT="6451"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altLang="zh-CN" sz="1400" b="0" i="0" baseline="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G</a:t>
                      </a:r>
                      <a:r>
                        <a:rPr lang="zh-CN" altLang="en-US" sz="1400" b="0" i="0" baseline="0" dirty="0">
                          <a:solidFill>
                            <a:srgbClr val="000000"/>
                          </a:solidFill>
                          <a:latin typeface="Poppins" panose="00000500000000000000" pitchFamily="2" charset="0"/>
                          <a:ea typeface="思源黑体 CN Regular" panose="020B0500000000000000" pitchFamily="34" charset="-122"/>
                        </a:rPr>
                        <a:t>蛋白偶联受体研究</a:t>
                      </a:r>
                    </a:p>
                  </a:txBody>
                  <a:tcPr marL="6451" marR="6451" marT="6451" marB="0" anchor="ctr">
                    <a:lnL>
                      <a:noFill/>
                    </a:lnL>
                    <a:lnR>
                      <a:noFill/>
                    </a:lnR>
                    <a:lnT>
                      <a:noFill/>
                    </a:lnT>
                    <a:lnB w="19050" cap="flat" cmpd="sng" algn="ctr">
                      <a:solidFill>
                        <a:schemeClr val="tx1"/>
                      </a:solidFill>
                      <a:prstDash val="solid"/>
                      <a:round/>
                      <a:headEnd type="none" w="med" len="med"/>
                      <a:tailEnd type="none" w="med" len="med"/>
                    </a:lnB>
                  </a:tcPr>
                </a:tc>
              </a:tr>
            </a:tbl>
          </a:graphicData>
        </a:graphic>
      </p:graphicFrame>
      <p:pic>
        <p:nvPicPr>
          <p:cNvPr id="1026"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1028"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Google Shape;240;p3"/>
          <p:cNvSpPr/>
          <p:nvPr/>
        </p:nvSpPr>
        <p:spPr>
          <a:xfrm>
            <a:off x="191344" y="3463411"/>
            <a:ext cx="11739192" cy="504056"/>
          </a:xfrm>
          <a:prstGeom prst="rightArrow">
            <a:avLst>
              <a:gd name="adj1" fmla="val 50000"/>
              <a:gd name="adj2" fmla="val 50000"/>
            </a:avLst>
          </a:prstGeom>
          <a:solidFill>
            <a:srgbClr val="006C57"/>
          </a:solidFill>
          <a:ln>
            <a:noFill/>
          </a:ln>
        </p:spPr>
        <p:txBody>
          <a:bodyPr spcFirstLastPara="1" wrap="square" lIns="60932" tIns="60932" rIns="60932" bIns="60932" anchor="ctr" anchorCtr="0">
            <a:noAutofit/>
          </a:bodyPr>
          <a:lstStyle/>
          <a:p>
            <a:pPr algn="ctr"/>
            <a:endParaRPr sz="2400" dirty="0">
              <a:solidFill>
                <a:schemeClr val="bg1"/>
              </a:solidFill>
              <a:latin typeface="Poppins" panose="00000500000000000000" pitchFamily="2" charset="0"/>
              <a:ea typeface="思源黑体 CN Regular" panose="020B0500000000000000" pitchFamily="34" charset="-122"/>
              <a:cs typeface="Arial" panose="020B0604020202020204"/>
              <a:sym typeface="Arial" panose="020B0604020202020204"/>
            </a:endParaRPr>
          </a:p>
        </p:txBody>
      </p:sp>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Poppins" panose="00000500000000000000" pitchFamily="2" charset="0"/>
              <a:ea typeface="思源黑体 CN Regular" panose="020B0500000000000000" pitchFamily="34" charset="-122"/>
            </a:endParaRPr>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0000500000000000000" pitchFamily="2" charset="0"/>
                <a:ea typeface="思源黑体 CN Regular" panose="020B0500000000000000" pitchFamily="34" charset="-122"/>
              </a:endParaRPr>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0000500000000000000" pitchFamily="2" charset="0"/>
                <a:ea typeface="思源黑体 CN Regular" panose="020B0500000000000000" pitchFamily="34" charset="-122"/>
              </a:endParaRPr>
            </a:p>
          </p:txBody>
        </p:sp>
      </p:grpSp>
      <p:grpSp>
        <p:nvGrpSpPr>
          <p:cNvPr id="3" name="组合 124"/>
          <p:cNvGrpSpPr/>
          <p:nvPr/>
        </p:nvGrpSpPr>
        <p:grpSpPr bwMode="auto">
          <a:xfrm>
            <a:off x="5219733" y="4935710"/>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ea typeface="思源黑体 CN Regular" panose="020B0500000000000000" pitchFamily="34" charset="-122"/>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4"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0000500000000000000" pitchFamily="2" charset="0"/>
                <a:ea typeface="思源黑体 CN Regular" panose="020B0500000000000000" pitchFamily="34" charset="-122"/>
              </a:endParaRPr>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0000500000000000000" pitchFamily="2" charset="0"/>
                <a:ea typeface="思源黑体 CN Regular" panose="020B0500000000000000" pitchFamily="34" charset="-122"/>
              </a:endParaRPr>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0000500000000000000" pitchFamily="2" charset="0"/>
                <a:ea typeface="思源黑体 CN Regular" panose="020B0500000000000000" pitchFamily="34" charset="-122"/>
              </a:endParaRPr>
            </a:p>
          </p:txBody>
        </p:sp>
      </p:grpSp>
      <p:sp>
        <p:nvSpPr>
          <p:cNvPr id="168" name="矩形 167"/>
          <p:cNvSpPr/>
          <p:nvPr/>
        </p:nvSpPr>
        <p:spPr>
          <a:xfrm>
            <a:off x="335360" y="836712"/>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2012</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年诺贝尔化学奖</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7" name="Freeform: Shape 17"/>
          <p:cNvSpPr/>
          <p:nvPr/>
        </p:nvSpPr>
        <p:spPr>
          <a:xfrm>
            <a:off x="982648" y="3554469"/>
            <a:ext cx="341823" cy="341834"/>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bg1">
              <a:lumMod val="95000"/>
            </a:schemeClr>
          </a:solidFill>
          <a:ln w="57150" cap="flat">
            <a:solidFill>
              <a:srgbClr val="00A27B"/>
            </a:solidFill>
            <a:miter lim="400000"/>
          </a:ln>
          <a:effectLst/>
        </p:spPr>
        <p:txBody>
          <a:bodyPr anchor="ctr"/>
          <a:lstStyle/>
          <a:p>
            <a:pPr algn="ctr"/>
            <a:endParaRPr dirty="0">
              <a:latin typeface="Poppins" panose="00000500000000000000" pitchFamily="2" charset="0"/>
              <a:ea typeface="思源黑体 CN Regular" panose="020B0500000000000000" pitchFamily="34" charset="-122"/>
            </a:endParaRPr>
          </a:p>
        </p:txBody>
      </p:sp>
      <p:sp>
        <p:nvSpPr>
          <p:cNvPr id="58" name="Freeform: Shape 17"/>
          <p:cNvSpPr/>
          <p:nvPr/>
        </p:nvSpPr>
        <p:spPr>
          <a:xfrm>
            <a:off x="2225785" y="3554469"/>
            <a:ext cx="341823" cy="341834"/>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bg1">
              <a:lumMod val="95000"/>
            </a:schemeClr>
          </a:solidFill>
          <a:ln w="57150" cap="flat">
            <a:solidFill>
              <a:srgbClr val="00A27B"/>
            </a:solidFill>
            <a:miter lim="400000"/>
          </a:ln>
          <a:effectLst/>
        </p:spPr>
        <p:txBody>
          <a:bodyPr anchor="ctr"/>
          <a:lstStyle/>
          <a:p>
            <a:pPr algn="ctr"/>
            <a:endParaRPr dirty="0">
              <a:latin typeface="Poppins" panose="00000500000000000000" pitchFamily="2" charset="0"/>
              <a:ea typeface="思源黑体 CN Regular" panose="020B0500000000000000" pitchFamily="34" charset="-122"/>
            </a:endParaRPr>
          </a:p>
        </p:txBody>
      </p:sp>
      <p:sp>
        <p:nvSpPr>
          <p:cNvPr id="59" name="Freeform: Shape 17"/>
          <p:cNvSpPr/>
          <p:nvPr/>
        </p:nvSpPr>
        <p:spPr>
          <a:xfrm>
            <a:off x="3287688" y="3554469"/>
            <a:ext cx="341823" cy="341834"/>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bg1">
              <a:lumMod val="95000"/>
            </a:schemeClr>
          </a:solidFill>
          <a:ln w="57150" cap="flat">
            <a:solidFill>
              <a:srgbClr val="00A27B"/>
            </a:solidFill>
            <a:miter lim="400000"/>
          </a:ln>
          <a:effectLst/>
        </p:spPr>
        <p:txBody>
          <a:bodyPr anchor="ctr"/>
          <a:lstStyle/>
          <a:p>
            <a:pPr algn="ctr"/>
            <a:endParaRPr dirty="0">
              <a:latin typeface="Poppins" panose="00000500000000000000" pitchFamily="2" charset="0"/>
              <a:ea typeface="思源黑体 CN Regular" panose="020B0500000000000000" pitchFamily="34" charset="-122"/>
            </a:endParaRPr>
          </a:p>
        </p:txBody>
      </p:sp>
      <p:sp>
        <p:nvSpPr>
          <p:cNvPr id="60" name="Freeform: Shape 17"/>
          <p:cNvSpPr/>
          <p:nvPr/>
        </p:nvSpPr>
        <p:spPr>
          <a:xfrm>
            <a:off x="4823406" y="3554469"/>
            <a:ext cx="341823" cy="341834"/>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bg1">
              <a:lumMod val="95000"/>
            </a:schemeClr>
          </a:solidFill>
          <a:ln w="57150" cap="flat">
            <a:solidFill>
              <a:srgbClr val="00A27B"/>
            </a:solidFill>
            <a:miter lim="400000"/>
          </a:ln>
          <a:effectLst/>
        </p:spPr>
        <p:txBody>
          <a:bodyPr anchor="ctr"/>
          <a:lstStyle/>
          <a:p>
            <a:pPr algn="ctr"/>
            <a:endParaRPr dirty="0">
              <a:latin typeface="Poppins" panose="00000500000000000000" pitchFamily="2" charset="0"/>
              <a:ea typeface="思源黑体 CN Regular" panose="020B0500000000000000" pitchFamily="34" charset="-122"/>
            </a:endParaRPr>
          </a:p>
        </p:txBody>
      </p:sp>
      <p:sp>
        <p:nvSpPr>
          <p:cNvPr id="61" name="Freeform: Shape 17"/>
          <p:cNvSpPr/>
          <p:nvPr/>
        </p:nvSpPr>
        <p:spPr>
          <a:xfrm>
            <a:off x="6096000" y="3554469"/>
            <a:ext cx="341823" cy="341834"/>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bg1">
              <a:lumMod val="95000"/>
            </a:schemeClr>
          </a:solidFill>
          <a:ln w="57150" cap="flat">
            <a:solidFill>
              <a:srgbClr val="00A27B"/>
            </a:solidFill>
            <a:miter lim="400000"/>
          </a:ln>
          <a:effectLst/>
        </p:spPr>
        <p:txBody>
          <a:bodyPr anchor="ctr"/>
          <a:lstStyle/>
          <a:p>
            <a:pPr algn="ctr"/>
            <a:endParaRPr dirty="0">
              <a:latin typeface="Poppins" panose="00000500000000000000" pitchFamily="2" charset="0"/>
              <a:ea typeface="思源黑体 CN Regular" panose="020B0500000000000000" pitchFamily="34" charset="-122"/>
            </a:endParaRPr>
          </a:p>
        </p:txBody>
      </p:sp>
      <p:sp>
        <p:nvSpPr>
          <p:cNvPr id="62" name="Freeform: Shape 17"/>
          <p:cNvSpPr/>
          <p:nvPr/>
        </p:nvSpPr>
        <p:spPr>
          <a:xfrm>
            <a:off x="7410361" y="3554469"/>
            <a:ext cx="341823" cy="341834"/>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bg1">
              <a:lumMod val="95000"/>
            </a:schemeClr>
          </a:solidFill>
          <a:ln w="57150" cap="flat">
            <a:solidFill>
              <a:srgbClr val="00A27B"/>
            </a:solidFill>
            <a:miter lim="400000"/>
          </a:ln>
          <a:effectLst/>
        </p:spPr>
        <p:txBody>
          <a:bodyPr anchor="ctr"/>
          <a:lstStyle/>
          <a:p>
            <a:pPr algn="ctr"/>
            <a:endParaRPr dirty="0">
              <a:latin typeface="Poppins" panose="00000500000000000000" pitchFamily="2" charset="0"/>
              <a:ea typeface="思源黑体 CN Regular" panose="020B0500000000000000" pitchFamily="34" charset="-122"/>
            </a:endParaRPr>
          </a:p>
        </p:txBody>
      </p:sp>
      <p:sp>
        <p:nvSpPr>
          <p:cNvPr id="64" name="TextBox 63"/>
          <p:cNvSpPr txBox="1"/>
          <p:nvPr/>
        </p:nvSpPr>
        <p:spPr>
          <a:xfrm>
            <a:off x="547142" y="2734039"/>
            <a:ext cx="1300386" cy="369332"/>
          </a:xfrm>
          <a:prstGeom prst="rect">
            <a:avLst/>
          </a:prstGeom>
          <a:noFill/>
        </p:spPr>
        <p:txBody>
          <a:bodyPr wrap="square">
            <a:spAutoFit/>
          </a:bodyPr>
          <a:lstStyle/>
          <a:p>
            <a:pPr algn="ctr">
              <a:defRPr/>
            </a:pPr>
            <a:r>
              <a:rPr lang="en-US" altLang="zh-CN">
                <a:solidFill>
                  <a:srgbClr val="007E66"/>
                </a:solidFill>
                <a:latin typeface="Poppins" panose="00000500000000000000" pitchFamily="2" charset="0"/>
                <a:ea typeface="思源黑体 CN Regular" panose="020B0500000000000000" pitchFamily="34" charset="-122"/>
                <a:cs typeface="Poppins" panose="00000500000000000000" pitchFamily="2" charset="0"/>
              </a:rPr>
              <a:t>1905</a:t>
            </a:r>
            <a:r>
              <a:rPr lang="zh-CN" altLang="en-US">
                <a:solidFill>
                  <a:srgbClr val="007E66"/>
                </a:solidFill>
                <a:latin typeface="Poppins" panose="00000500000000000000" pitchFamily="2" charset="0"/>
                <a:ea typeface="思源黑体 CN Regular" panose="020B0500000000000000" pitchFamily="34" charset="-122"/>
                <a:cs typeface="Poppins" panose="00000500000000000000" pitchFamily="2" charset="0"/>
              </a:rPr>
              <a:t>年</a:t>
            </a:r>
            <a:endPar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83" name="Freeform: Shape 17"/>
          <p:cNvSpPr/>
          <p:nvPr/>
        </p:nvSpPr>
        <p:spPr>
          <a:xfrm>
            <a:off x="8976320" y="3554469"/>
            <a:ext cx="341823" cy="341834"/>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bg1">
              <a:lumMod val="95000"/>
            </a:schemeClr>
          </a:solidFill>
          <a:ln w="57150" cap="flat">
            <a:solidFill>
              <a:srgbClr val="00A27B"/>
            </a:solidFill>
            <a:miter lim="400000"/>
          </a:ln>
          <a:effectLst/>
        </p:spPr>
        <p:txBody>
          <a:bodyPr anchor="ctr"/>
          <a:lstStyle/>
          <a:p>
            <a:pPr algn="ctr"/>
            <a:endParaRPr dirty="0">
              <a:latin typeface="Poppins" panose="00000500000000000000" pitchFamily="2" charset="0"/>
              <a:ea typeface="思源黑体 CN Regular" panose="020B0500000000000000" pitchFamily="34" charset="-122"/>
            </a:endParaRPr>
          </a:p>
        </p:txBody>
      </p:sp>
      <p:sp>
        <p:nvSpPr>
          <p:cNvPr id="87" name="Freeform: Shape 17"/>
          <p:cNvSpPr/>
          <p:nvPr/>
        </p:nvSpPr>
        <p:spPr>
          <a:xfrm>
            <a:off x="10290681" y="3573016"/>
            <a:ext cx="341823" cy="341834"/>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bg1">
              <a:lumMod val="95000"/>
            </a:schemeClr>
          </a:solidFill>
          <a:ln w="57150" cap="flat">
            <a:solidFill>
              <a:srgbClr val="00A27B"/>
            </a:solidFill>
            <a:miter lim="400000"/>
          </a:ln>
          <a:effectLst/>
        </p:spPr>
        <p:txBody>
          <a:bodyPr anchor="ctr"/>
          <a:lstStyle/>
          <a:p>
            <a:pPr algn="ctr"/>
            <a:endParaRPr dirty="0">
              <a:latin typeface="Poppins" panose="00000500000000000000" pitchFamily="2" charset="0"/>
              <a:ea typeface="思源黑体 CN Regular" panose="020B0500000000000000" pitchFamily="34" charset="-122"/>
            </a:endParaRPr>
          </a:p>
        </p:txBody>
      </p:sp>
      <p:sp>
        <p:nvSpPr>
          <p:cNvPr id="91" name="文本框 4"/>
          <p:cNvSpPr txBox="1"/>
          <p:nvPr/>
        </p:nvSpPr>
        <p:spPr>
          <a:xfrm>
            <a:off x="264215" y="2303023"/>
            <a:ext cx="1871345" cy="338554"/>
          </a:xfrm>
          <a:prstGeom prst="rect">
            <a:avLst/>
          </a:prstGeom>
          <a:noFill/>
        </p:spPr>
        <p:txBody>
          <a:bodyPr wrap="square" rtlCol="0" anchor="t">
            <a:spAutoFit/>
          </a:bodyPr>
          <a:lstStyle/>
          <a:p>
            <a:pPr algn="ctr"/>
            <a:r>
              <a:rPr lang="zh-CN" altLang="en-US" sz="1600" dirty="0">
                <a:solidFill>
                  <a:schemeClr val="tx1"/>
                </a:solidFill>
                <a:uFillTx/>
                <a:latin typeface="Poppins" panose="00000500000000000000" pitchFamily="2" charset="0"/>
                <a:ea typeface="思源黑体 CN Regular" panose="020B0500000000000000" pitchFamily="34" charset="-122"/>
                <a:cs typeface="楷体" panose="02010609060101010101" charset="-122"/>
                <a:sym typeface="+mn-ea"/>
              </a:rPr>
              <a:t>细胞膜受体概念</a:t>
            </a:r>
          </a:p>
        </p:txBody>
      </p:sp>
      <p:sp>
        <p:nvSpPr>
          <p:cNvPr id="92" name="TextBox 91"/>
          <p:cNvSpPr txBox="1"/>
          <p:nvPr/>
        </p:nvSpPr>
        <p:spPr>
          <a:xfrm>
            <a:off x="1559496" y="4390223"/>
            <a:ext cx="1516410" cy="368300"/>
          </a:xfrm>
          <a:prstGeom prst="rect">
            <a:avLst/>
          </a:prstGeom>
          <a:noFill/>
        </p:spPr>
        <p:txBody>
          <a:bodyPr wrap="square">
            <a:spAutoFit/>
          </a:bodyPr>
          <a:lstStyle/>
          <a:p>
            <a:pPr algn="ctr">
              <a:defRPr/>
            </a:pPr>
            <a:r>
              <a:rPr lang="en-US" altLang="zh-CN">
                <a:solidFill>
                  <a:srgbClr val="007E66"/>
                </a:solidFill>
                <a:latin typeface="Poppins" panose="00000500000000000000" pitchFamily="2" charset="0"/>
                <a:ea typeface="思源黑体 CN Regular" panose="020B0500000000000000" pitchFamily="34" charset="-122"/>
                <a:cs typeface="Poppins" panose="00000500000000000000" pitchFamily="2" charset="0"/>
              </a:rPr>
              <a:t>50-60</a:t>
            </a:r>
            <a:r>
              <a:rPr lang="zh-CN" altLang="en-US">
                <a:solidFill>
                  <a:srgbClr val="007E66"/>
                </a:solidFill>
                <a:latin typeface="Poppins" panose="00000500000000000000" pitchFamily="2" charset="0"/>
                <a:ea typeface="思源黑体 CN Regular" panose="020B0500000000000000" pitchFamily="34" charset="-122"/>
                <a:cs typeface="Poppins" panose="00000500000000000000" pitchFamily="2" charset="0"/>
              </a:rPr>
              <a:t>年代</a:t>
            </a:r>
            <a:endPar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93" name="文本框 18"/>
          <p:cNvSpPr txBox="1"/>
          <p:nvPr/>
        </p:nvSpPr>
        <p:spPr>
          <a:xfrm>
            <a:off x="839034" y="4784548"/>
            <a:ext cx="3264783" cy="337185"/>
          </a:xfrm>
          <a:prstGeom prst="rect">
            <a:avLst/>
          </a:prstGeom>
          <a:noFill/>
        </p:spPr>
        <p:txBody>
          <a:bodyPr wrap="square" rtlCol="0" anchor="t">
            <a:spAutoFit/>
            <a:extLst>
              <a:ext uri="{4A0BC546-FE56-4ADE-93B0-CB8AF2F6F144}">
                <wpsdc:textFrameExt xmlns:wpsdc="http://www.wps.cn/officeDocument/2022/drawingmlCustomData" xmlns="" type="text"/>
              </a:ext>
            </a:extLst>
          </a:bodyPr>
          <a:lstStyle/>
          <a:p>
            <a:pPr lvl="0">
              <a:buClrTx/>
              <a:buSzTx/>
              <a:buFontTx/>
            </a:pP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DNA</a:t>
            </a:r>
            <a:r>
              <a:rPr lang="zh-CN" altLang="en-US" sz="160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双螺旋结构“中心法则”</a:t>
            </a:r>
            <a:endPar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endParaRPr>
          </a:p>
        </p:txBody>
      </p:sp>
      <p:sp>
        <p:nvSpPr>
          <p:cNvPr id="94" name="文本框 19"/>
          <p:cNvSpPr txBox="1"/>
          <p:nvPr/>
        </p:nvSpPr>
        <p:spPr>
          <a:xfrm>
            <a:off x="766644" y="5128103"/>
            <a:ext cx="3096344" cy="337185"/>
          </a:xfrm>
          <a:prstGeom prst="rect">
            <a:avLst/>
          </a:prstGeom>
          <a:noFill/>
        </p:spPr>
        <p:txBody>
          <a:bodyPr wrap="square" rtlCol="0" anchor="t">
            <a:spAutoFit/>
          </a:bodyPr>
          <a:lstStyle/>
          <a:p>
            <a:pPr lvl="0">
              <a:buClrTx/>
              <a:buSzTx/>
              <a:buFontTx/>
            </a:pPr>
            <a:r>
              <a:rPr lang="zh-CN" altLang="en-US" sz="160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“第二信使”学说</a:t>
            </a:r>
          </a:p>
        </p:txBody>
      </p:sp>
      <p:sp>
        <p:nvSpPr>
          <p:cNvPr id="95" name="TextBox 94"/>
          <p:cNvSpPr txBox="1"/>
          <p:nvPr/>
        </p:nvSpPr>
        <p:spPr>
          <a:xfrm>
            <a:off x="2923406" y="2743331"/>
            <a:ext cx="1444402" cy="369332"/>
          </a:xfrm>
          <a:prstGeom prst="rect">
            <a:avLst/>
          </a:prstGeom>
          <a:noFill/>
        </p:spPr>
        <p:txBody>
          <a:bodyPr wrap="square">
            <a:spAutoFit/>
          </a:bodyPr>
          <a:lstStyle/>
          <a:p>
            <a:pPr algn="ctr">
              <a:defRPr/>
            </a:pPr>
            <a:r>
              <a:rPr lang="en-US" altLang="zh-CN">
                <a:solidFill>
                  <a:srgbClr val="007E66"/>
                </a:solidFill>
                <a:latin typeface="Poppins" panose="00000500000000000000" pitchFamily="2" charset="0"/>
                <a:ea typeface="思源黑体 CN Regular" panose="020B0500000000000000" pitchFamily="34" charset="-122"/>
                <a:cs typeface="Poppins" panose="00000500000000000000" pitchFamily="2" charset="0"/>
              </a:rPr>
              <a:t>50-80</a:t>
            </a:r>
            <a:r>
              <a:rPr lang="zh-CN" altLang="en-US">
                <a:solidFill>
                  <a:srgbClr val="007E66"/>
                </a:solidFill>
                <a:latin typeface="Poppins" panose="00000500000000000000" pitchFamily="2" charset="0"/>
                <a:ea typeface="思源黑体 CN Regular" panose="020B0500000000000000" pitchFamily="34" charset="-122"/>
                <a:cs typeface="Poppins" panose="00000500000000000000" pitchFamily="2" charset="0"/>
              </a:rPr>
              <a:t>年代</a:t>
            </a:r>
            <a:endPar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96" name="文本框 25"/>
          <p:cNvSpPr txBox="1"/>
          <p:nvPr/>
        </p:nvSpPr>
        <p:spPr>
          <a:xfrm>
            <a:off x="2215515" y="1951243"/>
            <a:ext cx="2903855" cy="681355"/>
          </a:xfrm>
          <a:prstGeom prst="rect">
            <a:avLst/>
          </a:prstGeom>
          <a:noFill/>
        </p:spPr>
        <p:txBody>
          <a:bodyPr wrap="square" rtlCol="0" anchor="t">
            <a:spAutoFit/>
          </a:bodyPr>
          <a:lstStyle/>
          <a:p>
            <a:pPr lvl="0">
              <a:lnSpc>
                <a:spcPct val="120000"/>
              </a:lnSpc>
              <a:buClrTx/>
              <a:buSzTx/>
              <a:buFontTx/>
            </a:pP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G</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蛋白调节很多递质和激素的受体，包括视</a:t>
            </a:r>
            <a:r>
              <a:rPr lang="zh-CN" altLang="en-US" sz="160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紫蛋白</a:t>
            </a:r>
            <a:endPar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endParaRPr>
          </a:p>
        </p:txBody>
      </p:sp>
      <p:sp>
        <p:nvSpPr>
          <p:cNvPr id="97" name="TextBox 96"/>
          <p:cNvSpPr txBox="1"/>
          <p:nvPr/>
        </p:nvSpPr>
        <p:spPr>
          <a:xfrm>
            <a:off x="4296891" y="4399644"/>
            <a:ext cx="1588418" cy="369332"/>
          </a:xfrm>
          <a:prstGeom prst="rect">
            <a:avLst/>
          </a:prstGeom>
          <a:noFill/>
        </p:spPr>
        <p:txBody>
          <a:bodyPr wrap="square">
            <a:spAutoFit/>
          </a:bodyPr>
          <a:lstStyle/>
          <a:p>
            <a:pPr algn="ctr">
              <a:defRPr/>
            </a:pPr>
            <a:r>
              <a:rPr lang="en-US" altLang="zh-CN">
                <a:solidFill>
                  <a:srgbClr val="007E66"/>
                </a:solidFill>
                <a:latin typeface="Poppins" panose="00000500000000000000" pitchFamily="2" charset="0"/>
                <a:ea typeface="思源黑体 CN Regular" panose="020B0500000000000000" pitchFamily="34" charset="-122"/>
                <a:cs typeface="Poppins" panose="00000500000000000000" pitchFamily="2" charset="0"/>
              </a:rPr>
              <a:t>1968-1971</a:t>
            </a:r>
            <a:r>
              <a:rPr lang="zh-CN" altLang="en-US">
                <a:solidFill>
                  <a:srgbClr val="007E66"/>
                </a:solidFill>
                <a:latin typeface="Poppins" panose="00000500000000000000" pitchFamily="2" charset="0"/>
                <a:ea typeface="思源黑体 CN Regular" panose="020B0500000000000000" pitchFamily="34" charset="-122"/>
                <a:cs typeface="Poppins" panose="00000500000000000000" pitchFamily="2" charset="0"/>
              </a:rPr>
              <a:t>年</a:t>
            </a:r>
          </a:p>
        </p:txBody>
      </p:sp>
      <p:sp>
        <p:nvSpPr>
          <p:cNvPr id="98" name="文本框 27"/>
          <p:cNvSpPr txBox="1"/>
          <p:nvPr/>
        </p:nvSpPr>
        <p:spPr>
          <a:xfrm>
            <a:off x="3771900" y="4762500"/>
            <a:ext cx="2606675" cy="1271270"/>
          </a:xfrm>
          <a:prstGeom prst="rect">
            <a:avLst/>
          </a:prstGeom>
          <a:noFill/>
        </p:spPr>
        <p:txBody>
          <a:bodyPr wrap="square" rtlCol="0" anchor="t">
            <a:spAutoFit/>
          </a:bodyPr>
          <a:lstStyle/>
          <a:p>
            <a:pPr lvl="0">
              <a:lnSpc>
                <a:spcPct val="120000"/>
              </a:lnSpc>
              <a:buClrTx/>
              <a:buSzTx/>
              <a:buFontTx/>
            </a:pP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Lefkowitz</a:t>
            </a:r>
            <a:r>
              <a:rPr lang="zh-CN" altLang="en-US" sz="1600">
                <a:latin typeface="Poppins" panose="00000500000000000000" pitchFamily="2" charset="0"/>
                <a:ea typeface="思源黑体 CN Regular" panose="020B0500000000000000" pitchFamily="34" charset="-122"/>
                <a:cs typeface="Poppins Medium" panose="00000600000000000000" charset="0"/>
                <a:sym typeface="+mn-ea"/>
              </a:rPr>
              <a:t>采用放射性标记的方法标记了肾上腺素，</a:t>
            </a:r>
            <a:r>
              <a:rPr lang="zh-CN" altLang="en-US" sz="160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证明</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膜受体是独立于</a:t>
            </a: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AC</a:t>
            </a:r>
            <a:r>
              <a:rPr lang="zh-CN" altLang="en-US" sz="160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的存在</a:t>
            </a:r>
            <a:endPar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endParaRPr>
          </a:p>
        </p:txBody>
      </p:sp>
      <p:sp>
        <p:nvSpPr>
          <p:cNvPr id="99" name="TextBox 98"/>
          <p:cNvSpPr txBox="1"/>
          <p:nvPr/>
        </p:nvSpPr>
        <p:spPr>
          <a:xfrm>
            <a:off x="5591944" y="2743331"/>
            <a:ext cx="1656184" cy="369332"/>
          </a:xfrm>
          <a:prstGeom prst="rect">
            <a:avLst/>
          </a:prstGeom>
          <a:noFill/>
        </p:spPr>
        <p:txBody>
          <a:bodyPr wrap="square">
            <a:spAutoFit/>
          </a:bodyPr>
          <a:lstStyle/>
          <a:p>
            <a:pPr algn="ctr">
              <a:defRPr/>
            </a:pPr>
            <a:r>
              <a:rPr lang="en-US" altLang="zh-CN">
                <a:solidFill>
                  <a:srgbClr val="007E66"/>
                </a:solidFill>
                <a:latin typeface="Poppins" panose="00000500000000000000" pitchFamily="2" charset="0"/>
                <a:ea typeface="思源黑体 CN Regular" panose="020B0500000000000000" pitchFamily="34" charset="-122"/>
                <a:cs typeface="Poppins" panose="00000500000000000000" pitchFamily="2" charset="0"/>
              </a:rPr>
              <a:t>1972-1983</a:t>
            </a:r>
            <a:r>
              <a:rPr lang="zh-CN" altLang="en-US">
                <a:solidFill>
                  <a:srgbClr val="007E66"/>
                </a:solidFill>
                <a:latin typeface="Poppins" panose="00000500000000000000" pitchFamily="2" charset="0"/>
                <a:ea typeface="思源黑体 CN Regular" panose="020B0500000000000000" pitchFamily="34" charset="-122"/>
                <a:cs typeface="Poppins" panose="00000500000000000000" pitchFamily="2" charset="0"/>
              </a:rPr>
              <a:t>年</a:t>
            </a:r>
            <a:endPar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100" name="TextBox 99"/>
          <p:cNvSpPr txBox="1"/>
          <p:nvPr/>
        </p:nvSpPr>
        <p:spPr>
          <a:xfrm>
            <a:off x="8328248" y="2743331"/>
            <a:ext cx="1660426" cy="369332"/>
          </a:xfrm>
          <a:prstGeom prst="rect">
            <a:avLst/>
          </a:prstGeom>
          <a:noFill/>
        </p:spPr>
        <p:txBody>
          <a:bodyPr wrap="square">
            <a:spAutoFit/>
          </a:bodyPr>
          <a:lstStyle/>
          <a:p>
            <a:pPr algn="ctr">
              <a:defRPr/>
            </a:pPr>
            <a:r>
              <a:rPr lang="en-US" altLang="zh-CN">
                <a:solidFill>
                  <a:srgbClr val="007E66"/>
                </a:solidFill>
                <a:latin typeface="Poppins" panose="00000500000000000000" pitchFamily="2" charset="0"/>
                <a:ea typeface="思源黑体 CN Regular" panose="020B0500000000000000" pitchFamily="34" charset="-122"/>
                <a:cs typeface="Poppins" panose="00000500000000000000" pitchFamily="2" charset="0"/>
              </a:rPr>
              <a:t>1986-1987</a:t>
            </a:r>
            <a:r>
              <a:rPr lang="zh-CN" altLang="en-US">
                <a:solidFill>
                  <a:srgbClr val="007E66"/>
                </a:solidFill>
                <a:latin typeface="Poppins" panose="00000500000000000000" pitchFamily="2" charset="0"/>
                <a:ea typeface="思源黑体 CN Regular" panose="020B0500000000000000" pitchFamily="34" charset="-122"/>
                <a:cs typeface="Poppins" panose="00000500000000000000" pitchFamily="2" charset="0"/>
              </a:rPr>
              <a:t>年</a:t>
            </a:r>
            <a:endParaRPr lang="en-US" altLang="zh-CN" dirty="0">
              <a:solidFill>
                <a:srgbClr val="007E66"/>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101" name="TextBox 100"/>
          <p:cNvSpPr txBox="1"/>
          <p:nvPr/>
        </p:nvSpPr>
        <p:spPr>
          <a:xfrm>
            <a:off x="6816080" y="4397221"/>
            <a:ext cx="1588418" cy="369332"/>
          </a:xfrm>
          <a:prstGeom prst="rect">
            <a:avLst/>
          </a:prstGeom>
          <a:noFill/>
        </p:spPr>
        <p:txBody>
          <a:bodyPr wrap="square">
            <a:spAutoFit/>
          </a:bodyPr>
          <a:lstStyle/>
          <a:p>
            <a:pPr algn="ctr">
              <a:defRPr/>
            </a:pPr>
            <a:r>
              <a:rPr lang="en-US" altLang="zh-CN">
                <a:solidFill>
                  <a:srgbClr val="007E66"/>
                </a:solidFill>
                <a:latin typeface="Poppins" panose="00000500000000000000" pitchFamily="2" charset="0"/>
                <a:ea typeface="思源黑体 CN Regular" panose="020B0500000000000000" pitchFamily="34" charset="-122"/>
                <a:cs typeface="Poppins" panose="00000500000000000000" pitchFamily="2" charset="0"/>
              </a:rPr>
              <a:t>1983</a:t>
            </a:r>
            <a:r>
              <a:rPr lang="zh-CN" altLang="en-US">
                <a:solidFill>
                  <a:srgbClr val="007E66"/>
                </a:solidFill>
                <a:latin typeface="Poppins" panose="00000500000000000000" pitchFamily="2" charset="0"/>
                <a:ea typeface="思源黑体 CN Regular" panose="020B0500000000000000" pitchFamily="34" charset="-122"/>
                <a:cs typeface="Poppins" panose="00000500000000000000" pitchFamily="2" charset="0"/>
              </a:rPr>
              <a:t>年</a:t>
            </a:r>
          </a:p>
        </p:txBody>
      </p:sp>
      <p:sp>
        <p:nvSpPr>
          <p:cNvPr id="102" name="TextBox 101"/>
          <p:cNvSpPr txBox="1"/>
          <p:nvPr/>
        </p:nvSpPr>
        <p:spPr>
          <a:xfrm>
            <a:off x="9764166" y="4397221"/>
            <a:ext cx="1588418" cy="369332"/>
          </a:xfrm>
          <a:prstGeom prst="rect">
            <a:avLst/>
          </a:prstGeom>
          <a:noFill/>
        </p:spPr>
        <p:txBody>
          <a:bodyPr wrap="square">
            <a:spAutoFit/>
          </a:bodyPr>
          <a:lstStyle/>
          <a:p>
            <a:pPr algn="ctr">
              <a:defRPr/>
            </a:pPr>
            <a:r>
              <a:rPr lang="en-US" altLang="zh-CN">
                <a:solidFill>
                  <a:srgbClr val="007E66"/>
                </a:solidFill>
                <a:latin typeface="Poppins" panose="00000500000000000000" pitchFamily="2" charset="0"/>
                <a:ea typeface="思源黑体 CN Regular" panose="020B0500000000000000" pitchFamily="34" charset="-122"/>
                <a:cs typeface="Poppins" panose="00000500000000000000" pitchFamily="2" charset="0"/>
              </a:rPr>
              <a:t>2007-2011</a:t>
            </a:r>
            <a:r>
              <a:rPr lang="zh-CN" altLang="en-US">
                <a:solidFill>
                  <a:srgbClr val="007E66"/>
                </a:solidFill>
                <a:latin typeface="Poppins" panose="00000500000000000000" pitchFamily="2" charset="0"/>
                <a:ea typeface="思源黑体 CN Regular" panose="020B0500000000000000" pitchFamily="34" charset="-122"/>
                <a:cs typeface="Poppins" panose="00000500000000000000" pitchFamily="2" charset="0"/>
              </a:rPr>
              <a:t>年</a:t>
            </a:r>
          </a:p>
        </p:txBody>
      </p:sp>
      <p:sp>
        <p:nvSpPr>
          <p:cNvPr id="103" name="文本框 30"/>
          <p:cNvSpPr txBox="1"/>
          <p:nvPr/>
        </p:nvSpPr>
        <p:spPr>
          <a:xfrm>
            <a:off x="5200015" y="1617345"/>
            <a:ext cx="2624455" cy="1013460"/>
          </a:xfrm>
          <a:prstGeom prst="rect">
            <a:avLst/>
          </a:prstGeom>
          <a:noFill/>
        </p:spPr>
        <p:txBody>
          <a:bodyPr wrap="square" rtlCol="0" anchor="t">
            <a:spAutoFit/>
          </a:bodyPr>
          <a:lstStyle/>
          <a:p>
            <a:pPr lvl="0">
              <a:lnSpc>
                <a:spcPct val="120000"/>
              </a:lnSpc>
              <a:buClrTx/>
              <a:buSzTx/>
              <a:buFontTx/>
            </a:pP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Lefkowitz</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团队分离纯化到</a:t>
            </a:r>
            <a:r>
              <a:rPr lang="en-US" altLang="zh-CN"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β</a:t>
            </a: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2AR</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受体，放回细胞仍有受体活性</a:t>
            </a:r>
          </a:p>
        </p:txBody>
      </p:sp>
      <p:sp>
        <p:nvSpPr>
          <p:cNvPr id="104" name="文本框 34"/>
          <p:cNvSpPr txBox="1"/>
          <p:nvPr/>
        </p:nvSpPr>
        <p:spPr>
          <a:xfrm>
            <a:off x="6497404" y="4757261"/>
            <a:ext cx="2694940" cy="975995"/>
          </a:xfrm>
          <a:prstGeom prst="rect">
            <a:avLst/>
          </a:prstGeom>
          <a:noFill/>
        </p:spPr>
        <p:txBody>
          <a:bodyPr wrap="square" rtlCol="0" anchor="t">
            <a:spAutoFit/>
          </a:bodyPr>
          <a:lstStyle/>
          <a:p>
            <a:pPr lvl="0">
              <a:lnSpc>
                <a:spcPct val="120000"/>
              </a:lnSpc>
              <a:buClrTx/>
              <a:buSzTx/>
              <a:buFontTx/>
            </a:pPr>
            <a:r>
              <a:rPr lang="zh-CN" altLang="en-US" sz="1600" dirty="0">
                <a:solidFill>
                  <a:schemeClr val="tx1"/>
                </a:solidFill>
                <a:uFillTx/>
                <a:latin typeface="Poppins" panose="00000500000000000000" pitchFamily="2" charset="0"/>
                <a:ea typeface="思源黑体 CN Regular" panose="020B0500000000000000" pitchFamily="34" charset="-122"/>
                <a:cs typeface="楷体" panose="02010609060101010101" charset="-122"/>
                <a:sym typeface="+mn-ea"/>
              </a:rPr>
              <a:t>科学家报道牛视紫蛋白的全部氨基酸序列，并完成二级</a:t>
            </a:r>
            <a:r>
              <a:rPr lang="zh-CN" altLang="en-US" sz="1600">
                <a:solidFill>
                  <a:schemeClr val="tx1"/>
                </a:solidFill>
                <a:uFillTx/>
                <a:latin typeface="Poppins" panose="00000500000000000000" pitchFamily="2" charset="0"/>
                <a:ea typeface="思源黑体 CN Regular" panose="020B0500000000000000" pitchFamily="34" charset="-122"/>
                <a:cs typeface="楷体" panose="02010609060101010101" charset="-122"/>
                <a:sym typeface="+mn-ea"/>
              </a:rPr>
              <a:t>结构预测（</a:t>
            </a:r>
            <a:r>
              <a:rPr lang="en-US" altLang="zh-CN" sz="1600">
                <a:solidFill>
                  <a:schemeClr val="tx1"/>
                </a:solidFill>
                <a:uFillTx/>
                <a:latin typeface="Poppins" panose="00000500000000000000" pitchFamily="2" charset="0"/>
                <a:ea typeface="思源黑体 CN Regular" panose="020B0500000000000000" pitchFamily="34" charset="-122"/>
                <a:cs typeface="楷体" panose="02010609060101010101" charset="-122"/>
                <a:sym typeface="+mn-ea"/>
              </a:rPr>
              <a:t>7</a:t>
            </a:r>
            <a:r>
              <a:rPr lang="zh-CN" altLang="en-US" sz="1600">
                <a:solidFill>
                  <a:schemeClr val="tx1"/>
                </a:solidFill>
                <a:uFillTx/>
                <a:latin typeface="Poppins" panose="00000500000000000000" pitchFamily="2" charset="0"/>
                <a:ea typeface="思源黑体 CN Regular" panose="020B0500000000000000" pitchFamily="34" charset="-122"/>
                <a:cs typeface="楷体" panose="02010609060101010101" charset="-122"/>
                <a:sym typeface="+mn-ea"/>
              </a:rPr>
              <a:t>次跨膜）</a:t>
            </a:r>
            <a:endParaRPr lang="zh-CN" altLang="en-US" sz="1600" dirty="0">
              <a:solidFill>
                <a:schemeClr val="tx1"/>
              </a:solidFill>
              <a:uFillTx/>
              <a:latin typeface="Poppins" panose="00000500000000000000" pitchFamily="2" charset="0"/>
              <a:ea typeface="思源黑体 CN Regular" panose="020B0500000000000000" pitchFamily="34" charset="-122"/>
              <a:cs typeface="楷体" panose="02010609060101010101" charset="-122"/>
              <a:sym typeface="+mn-ea"/>
            </a:endParaRPr>
          </a:p>
        </p:txBody>
      </p:sp>
      <p:sp>
        <p:nvSpPr>
          <p:cNvPr id="105" name="文本框 32"/>
          <p:cNvSpPr txBox="1"/>
          <p:nvPr/>
        </p:nvSpPr>
        <p:spPr>
          <a:xfrm>
            <a:off x="8040216" y="1628800"/>
            <a:ext cx="3528392" cy="975995"/>
          </a:xfrm>
          <a:prstGeom prst="rect">
            <a:avLst/>
          </a:prstGeom>
          <a:noFill/>
        </p:spPr>
        <p:txBody>
          <a:bodyPr wrap="square" rtlCol="0" anchor="t">
            <a:spAutoFit/>
          </a:bodyPr>
          <a:lstStyle/>
          <a:p>
            <a:pPr lvl="0">
              <a:lnSpc>
                <a:spcPct val="120000"/>
              </a:lnSpc>
              <a:buClrTx/>
              <a:buSzTx/>
              <a:buFontTx/>
            </a:pP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Lefkowitz</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团队成功</a:t>
            </a:r>
            <a:r>
              <a:rPr lang="zh-CN" altLang="en-US" sz="1600" dirty="0" smtClean="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克隆</a:t>
            </a:r>
            <a:r>
              <a:rPr lang="zh-CN" altLang="en-US" sz="1600" dirty="0" smtClean="0">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β2</a:t>
            </a:r>
            <a:r>
              <a:rPr lang="zh-CN" altLang="en-US" sz="160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AR</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基因并完成测序分析，发现与视紫蛋白结构相类似，</a:t>
            </a:r>
            <a:r>
              <a:rPr lang="zh-CN" altLang="en-US" sz="16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提出</a:t>
            </a:r>
            <a:r>
              <a:rPr lang="en-US" altLang="zh-CN" sz="1600" b="1" dirty="0">
                <a:solidFill>
                  <a:srgbClr val="008A70"/>
                </a:solidFill>
                <a:latin typeface="Poppins" panose="00000500000000000000" pitchFamily="2" charset="0"/>
                <a:ea typeface="思源黑体 CN Regular" panose="020B0500000000000000" pitchFamily="34" charset="-122"/>
                <a:sym typeface="+mn-ea"/>
              </a:rPr>
              <a:t>GPCR</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家族蛋白概念</a:t>
            </a:r>
          </a:p>
        </p:txBody>
      </p:sp>
      <p:sp>
        <p:nvSpPr>
          <p:cNvPr id="106" name="文本框 7"/>
          <p:cNvSpPr txBox="1"/>
          <p:nvPr/>
        </p:nvSpPr>
        <p:spPr>
          <a:xfrm>
            <a:off x="9336360" y="4757261"/>
            <a:ext cx="2491740" cy="975995"/>
          </a:xfrm>
          <a:prstGeom prst="rect">
            <a:avLst/>
          </a:prstGeom>
          <a:noFill/>
        </p:spPr>
        <p:txBody>
          <a:bodyPr wrap="square" rtlCol="0" anchor="t">
            <a:spAutoFit/>
          </a:bodyPr>
          <a:lstStyle/>
          <a:p>
            <a:pPr>
              <a:lnSpc>
                <a:spcPct val="120000"/>
              </a:lnSpc>
            </a:pP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Kobilka</a:t>
            </a:r>
            <a:r>
              <a:rPr lang="zh-CN" altLang="en-US" sz="160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实验室陆续</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解析了</a:t>
            </a: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β2AR</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结构及</a:t>
            </a: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β2AR</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与</a:t>
            </a: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G</a:t>
            </a:r>
            <a:r>
              <a:rPr lang="zh-CN" altLang="en-US" sz="1600" dirty="0">
                <a:solidFill>
                  <a:schemeClr val="tx1"/>
                </a:solidFill>
                <a:uFillTx/>
                <a:latin typeface="Poppins" panose="00000500000000000000" pitchFamily="2" charset="0"/>
                <a:ea typeface="思源黑体 CN Regular" panose="020B0500000000000000" pitchFamily="34" charset="-122"/>
                <a:cs typeface="思源黑体 CN Normal" panose="020B0400000000000000" charset="-122"/>
                <a:sym typeface="+mn-ea"/>
              </a:rPr>
              <a:t>蛋白三聚体复合物结构</a:t>
            </a:r>
          </a:p>
        </p:txBody>
      </p:sp>
      <p:sp>
        <p:nvSpPr>
          <p:cNvPr id="107" name="矩形 106"/>
          <p:cNvSpPr/>
          <p:nvPr/>
        </p:nvSpPr>
        <p:spPr>
          <a:xfrm>
            <a:off x="839034" y="5444963"/>
            <a:ext cx="2952328" cy="681355"/>
          </a:xfrm>
          <a:prstGeom prst="rect">
            <a:avLst/>
          </a:prstGeom>
        </p:spPr>
        <p:txBody>
          <a:bodyPr wrap="square">
            <a:spAutoFit/>
          </a:bodyPr>
          <a:lstStyle/>
          <a:p>
            <a:pPr lvl="0">
              <a:lnSpc>
                <a:spcPct val="120000"/>
              </a:lnSpc>
              <a:buClrTx/>
              <a:buSzTx/>
              <a:buFontTx/>
            </a:pPr>
            <a:r>
              <a:rPr lang="zh-CN" altLang="en-US" sz="1600">
                <a:latin typeface="Poppins" panose="00000500000000000000" pitchFamily="2" charset="0"/>
                <a:ea typeface="思源黑体 CN Regular" panose="020B0500000000000000" pitchFamily="34" charset="-122"/>
                <a:cs typeface="思源黑体 CN Normal" panose="020B0400000000000000" charset="-122"/>
                <a:sym typeface="+mn-ea"/>
              </a:rPr>
              <a:t>很多人也认为腺苷酸环化酶（</a:t>
            </a:r>
            <a:r>
              <a:rPr lang="en-US" altLang="zh-CN" sz="1600"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sym typeface="+mn-ea"/>
              </a:rPr>
              <a:t>AC</a:t>
            </a:r>
            <a:r>
              <a:rPr lang="zh-CN" altLang="en-US" sz="1600">
                <a:latin typeface="Poppins" panose="00000500000000000000" pitchFamily="2" charset="0"/>
                <a:ea typeface="思源黑体 CN Regular" panose="020B0500000000000000" pitchFamily="34" charset="-122"/>
                <a:cs typeface="思源黑体 CN Normal" panose="020B0400000000000000" charset="-122"/>
                <a:sym typeface="+mn-ea"/>
              </a:rPr>
              <a:t>）就是膜受体</a:t>
            </a:r>
            <a:endParaRPr lang="zh-CN" altLang="en-US" sz="1600" dirty="0">
              <a:latin typeface="Poppins" panose="00000500000000000000" pitchFamily="2" charset="0"/>
              <a:ea typeface="思源黑体 CN Regular" panose="020B0500000000000000" pitchFamily="34" charset="-122"/>
              <a:cs typeface="思源黑体 CN Normal" panose="020B0400000000000000" charset="-122"/>
              <a:sym typeface="+mn-ea"/>
            </a:endParaRPr>
          </a:p>
        </p:txBody>
      </p:sp>
      <p:sp>
        <p:nvSpPr>
          <p:cNvPr id="63" name="TextBox 62"/>
          <p:cNvSpPr txBox="1"/>
          <p:nvPr/>
        </p:nvSpPr>
        <p:spPr>
          <a:xfrm>
            <a:off x="8921539" y="6537786"/>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5" name="矩形 64"/>
          <p:cNvSpPr/>
          <p:nvPr/>
        </p:nvSpPr>
        <p:spPr>
          <a:xfrm>
            <a:off x="698500" y="4364990"/>
            <a:ext cx="3021330" cy="1695450"/>
          </a:xfrm>
          <a:prstGeom prst="rect">
            <a:avLst/>
          </a:prstGeom>
          <a:noFill/>
          <a:ln w="12700">
            <a:solidFill>
              <a:srgbClr val="008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3791585" y="4365104"/>
            <a:ext cx="2592070" cy="1687195"/>
          </a:xfrm>
          <a:prstGeom prst="rect">
            <a:avLst/>
          </a:prstGeom>
          <a:noFill/>
          <a:ln w="12700">
            <a:solidFill>
              <a:srgbClr val="008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6456040" y="4362810"/>
            <a:ext cx="2664296" cy="1368152"/>
          </a:xfrm>
          <a:prstGeom prst="rect">
            <a:avLst/>
          </a:prstGeom>
          <a:noFill/>
          <a:ln w="12700">
            <a:solidFill>
              <a:srgbClr val="008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9264352" y="4362810"/>
            <a:ext cx="2592288" cy="1368152"/>
          </a:xfrm>
          <a:prstGeom prst="rect">
            <a:avLst/>
          </a:prstGeom>
          <a:noFill/>
          <a:ln w="12700">
            <a:solidFill>
              <a:srgbClr val="008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407368" y="2132856"/>
            <a:ext cx="1656184" cy="1008112"/>
          </a:xfrm>
          <a:prstGeom prst="rect">
            <a:avLst/>
          </a:prstGeom>
          <a:noFill/>
          <a:ln w="12700">
            <a:solidFill>
              <a:srgbClr val="008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135560" y="1916832"/>
            <a:ext cx="2952328" cy="1224136"/>
          </a:xfrm>
          <a:prstGeom prst="rect">
            <a:avLst/>
          </a:prstGeom>
          <a:noFill/>
          <a:ln w="12700">
            <a:solidFill>
              <a:srgbClr val="008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5231904" y="1556792"/>
            <a:ext cx="2592288" cy="1584176"/>
          </a:xfrm>
          <a:prstGeom prst="rect">
            <a:avLst/>
          </a:prstGeom>
          <a:noFill/>
          <a:ln w="12700">
            <a:solidFill>
              <a:srgbClr val="008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7968208" y="1556792"/>
            <a:ext cx="3600400" cy="1584176"/>
          </a:xfrm>
          <a:prstGeom prst="rect">
            <a:avLst/>
          </a:prstGeom>
          <a:noFill/>
          <a:ln w="12700">
            <a:solidFill>
              <a:srgbClr val="008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6" name="直接箭头连接符 75"/>
          <p:cNvCxnSpPr/>
          <p:nvPr/>
        </p:nvCxnSpPr>
        <p:spPr>
          <a:xfrm flipV="1">
            <a:off x="1153560" y="3140968"/>
            <a:ext cx="0" cy="432048"/>
          </a:xfrm>
          <a:prstGeom prst="straightConnector1">
            <a:avLst/>
          </a:prstGeom>
          <a:ln w="19050">
            <a:solidFill>
              <a:srgbClr val="008A70"/>
            </a:solidFill>
            <a:bevel/>
            <a:tailEnd type="none" w="med" len="med"/>
          </a:ln>
        </p:spPr>
        <p:style>
          <a:lnRef idx="3">
            <a:schemeClr val="accent1"/>
          </a:lnRef>
          <a:fillRef idx="0">
            <a:srgbClr val="FFFFFF"/>
          </a:fillRef>
          <a:effectRef idx="0">
            <a:srgbClr val="FFFFFF"/>
          </a:effectRef>
          <a:fontRef idx="minor">
            <a:schemeClr val="tx1"/>
          </a:fontRef>
        </p:style>
      </p:cxnSp>
      <p:cxnSp>
        <p:nvCxnSpPr>
          <p:cNvPr id="90" name="直接箭头连接符 89"/>
          <p:cNvCxnSpPr/>
          <p:nvPr/>
        </p:nvCxnSpPr>
        <p:spPr>
          <a:xfrm>
            <a:off x="2396697" y="3933056"/>
            <a:ext cx="0" cy="432048"/>
          </a:xfrm>
          <a:prstGeom prst="straightConnector1">
            <a:avLst/>
          </a:prstGeom>
          <a:ln w="19050">
            <a:solidFill>
              <a:srgbClr val="008A70"/>
            </a:solidFill>
            <a:tailEnd type="none"/>
          </a:ln>
        </p:spPr>
        <p:style>
          <a:lnRef idx="1">
            <a:schemeClr val="accent1"/>
          </a:lnRef>
          <a:fillRef idx="0">
            <a:schemeClr val="accent1"/>
          </a:fillRef>
          <a:effectRef idx="0">
            <a:schemeClr val="accent1"/>
          </a:effectRef>
          <a:fontRef idx="minor">
            <a:schemeClr val="tx1"/>
          </a:fontRef>
        </p:style>
      </p:cxnSp>
      <p:cxnSp>
        <p:nvCxnSpPr>
          <p:cNvPr id="109" name="直接箭头连接符 108"/>
          <p:cNvCxnSpPr/>
          <p:nvPr/>
        </p:nvCxnSpPr>
        <p:spPr>
          <a:xfrm flipV="1">
            <a:off x="3458599" y="3140968"/>
            <a:ext cx="0" cy="432048"/>
          </a:xfrm>
          <a:prstGeom prst="straightConnector1">
            <a:avLst/>
          </a:prstGeom>
          <a:ln w="19050">
            <a:solidFill>
              <a:srgbClr val="008A70"/>
            </a:solidFill>
            <a:tailEnd type="none"/>
          </a:ln>
        </p:spPr>
        <p:style>
          <a:lnRef idx="1">
            <a:schemeClr val="accent1"/>
          </a:lnRef>
          <a:fillRef idx="0">
            <a:schemeClr val="accent1"/>
          </a:fillRef>
          <a:effectRef idx="0">
            <a:schemeClr val="accent1"/>
          </a:effectRef>
          <a:fontRef idx="minor">
            <a:schemeClr val="tx1"/>
          </a:fontRef>
        </p:style>
      </p:cxnSp>
      <p:cxnSp>
        <p:nvCxnSpPr>
          <p:cNvPr id="110" name="直接箭头连接符 109"/>
          <p:cNvCxnSpPr/>
          <p:nvPr/>
        </p:nvCxnSpPr>
        <p:spPr>
          <a:xfrm>
            <a:off x="4994318" y="3933056"/>
            <a:ext cx="0" cy="432048"/>
          </a:xfrm>
          <a:prstGeom prst="straightConnector1">
            <a:avLst/>
          </a:prstGeom>
          <a:ln w="19050">
            <a:solidFill>
              <a:srgbClr val="008A70"/>
            </a:solidFill>
            <a:tailEnd type="none"/>
          </a:ln>
        </p:spPr>
        <p:style>
          <a:lnRef idx="1">
            <a:schemeClr val="accent1"/>
          </a:lnRef>
          <a:fillRef idx="0">
            <a:schemeClr val="accent1"/>
          </a:fillRef>
          <a:effectRef idx="0">
            <a:schemeClr val="accent1"/>
          </a:effectRef>
          <a:fontRef idx="minor">
            <a:schemeClr val="tx1"/>
          </a:fontRef>
        </p:style>
      </p:cxnSp>
      <p:cxnSp>
        <p:nvCxnSpPr>
          <p:cNvPr id="111" name="直接箭头连接符 110"/>
          <p:cNvCxnSpPr/>
          <p:nvPr/>
        </p:nvCxnSpPr>
        <p:spPr>
          <a:xfrm flipV="1">
            <a:off x="6266912" y="3140968"/>
            <a:ext cx="0" cy="432048"/>
          </a:xfrm>
          <a:prstGeom prst="straightConnector1">
            <a:avLst/>
          </a:prstGeom>
          <a:ln w="19050">
            <a:solidFill>
              <a:srgbClr val="008A70"/>
            </a:solidFill>
            <a:tailEnd type="none"/>
          </a:ln>
        </p:spPr>
        <p:style>
          <a:lnRef idx="1">
            <a:schemeClr val="accent1"/>
          </a:lnRef>
          <a:fillRef idx="0">
            <a:schemeClr val="accent1"/>
          </a:fillRef>
          <a:effectRef idx="0">
            <a:schemeClr val="accent1"/>
          </a:effectRef>
          <a:fontRef idx="minor">
            <a:schemeClr val="tx1"/>
          </a:fontRef>
        </p:style>
      </p:cxnSp>
      <p:cxnSp>
        <p:nvCxnSpPr>
          <p:cNvPr id="112" name="直接箭头连接符 111"/>
          <p:cNvCxnSpPr/>
          <p:nvPr/>
        </p:nvCxnSpPr>
        <p:spPr>
          <a:xfrm>
            <a:off x="7581273" y="3933056"/>
            <a:ext cx="0" cy="432048"/>
          </a:xfrm>
          <a:prstGeom prst="straightConnector1">
            <a:avLst/>
          </a:prstGeom>
          <a:ln w="19050">
            <a:solidFill>
              <a:srgbClr val="008A70"/>
            </a:solidFill>
            <a:tailEnd type="none"/>
          </a:ln>
        </p:spPr>
        <p:style>
          <a:lnRef idx="1">
            <a:schemeClr val="accent1"/>
          </a:lnRef>
          <a:fillRef idx="0">
            <a:schemeClr val="accent1"/>
          </a:fillRef>
          <a:effectRef idx="0">
            <a:schemeClr val="accent1"/>
          </a:effectRef>
          <a:fontRef idx="minor">
            <a:schemeClr val="tx1"/>
          </a:fontRef>
        </p:style>
      </p:cxnSp>
      <p:cxnSp>
        <p:nvCxnSpPr>
          <p:cNvPr id="113" name="直接箭头连接符 112"/>
          <p:cNvCxnSpPr/>
          <p:nvPr/>
        </p:nvCxnSpPr>
        <p:spPr>
          <a:xfrm flipV="1">
            <a:off x="9147232" y="3140968"/>
            <a:ext cx="0" cy="432048"/>
          </a:xfrm>
          <a:prstGeom prst="straightConnector1">
            <a:avLst/>
          </a:prstGeom>
          <a:ln w="19050">
            <a:solidFill>
              <a:srgbClr val="008A70"/>
            </a:solidFill>
            <a:tailEnd type="none"/>
          </a:ln>
        </p:spPr>
        <p:style>
          <a:lnRef idx="1">
            <a:schemeClr val="accent1"/>
          </a:lnRef>
          <a:fillRef idx="0">
            <a:schemeClr val="accent1"/>
          </a:fillRef>
          <a:effectRef idx="0">
            <a:schemeClr val="accent1"/>
          </a:effectRef>
          <a:fontRef idx="minor">
            <a:schemeClr val="tx1"/>
          </a:fontRef>
        </p:style>
      </p:cxnSp>
      <p:cxnSp>
        <p:nvCxnSpPr>
          <p:cNvPr id="114" name="直接箭头连接符 113"/>
          <p:cNvCxnSpPr/>
          <p:nvPr/>
        </p:nvCxnSpPr>
        <p:spPr>
          <a:xfrm>
            <a:off x="10461593" y="3933056"/>
            <a:ext cx="0" cy="432048"/>
          </a:xfrm>
          <a:prstGeom prst="straightConnector1">
            <a:avLst/>
          </a:prstGeom>
          <a:ln w="19050">
            <a:solidFill>
              <a:srgbClr val="008A70"/>
            </a:solidFill>
            <a:tailEnd type="none"/>
          </a:ln>
        </p:spPr>
        <p:style>
          <a:lnRef idx="1">
            <a:schemeClr val="accent1"/>
          </a:lnRef>
          <a:fillRef idx="0">
            <a:schemeClr val="accent1"/>
          </a:fillRef>
          <a:effectRef idx="0">
            <a:schemeClr val="accent1"/>
          </a:effectRef>
          <a:fontRef idx="minor">
            <a:schemeClr val="tx1"/>
          </a:fontRef>
        </p:style>
      </p:cxnSp>
      <p:pic>
        <p:nvPicPr>
          <p:cNvPr id="75" name="Picture 2" descr="C:\Users\Digital marketing\Downloads\logo水印.png"/>
          <p:cNvPicPr>
            <a:picLocks noChangeAspect="1" noChangeArrowheads="1"/>
          </p:cNvPicPr>
          <p:nvPr/>
        </p:nvPicPr>
        <p:blipFill>
          <a:blip r:embed="rId4" cstate="print"/>
          <a:srcRect/>
          <a:stretch>
            <a:fillRect/>
          </a:stretch>
        </p:blipFill>
        <p:spPr bwMode="auto">
          <a:xfrm>
            <a:off x="-816768" y="260648"/>
            <a:ext cx="8324850" cy="4572000"/>
          </a:xfrm>
          <a:prstGeom prst="rect">
            <a:avLst/>
          </a:prstGeom>
          <a:noFill/>
        </p:spPr>
      </p:pic>
      <p:pic>
        <p:nvPicPr>
          <p:cNvPr id="77" name="Picture 4" descr="C:\Users\Digital marketing\Downloads\logo水印.png"/>
          <p:cNvPicPr>
            <a:picLocks noChangeAspect="1" noChangeArrowheads="1"/>
          </p:cNvPicPr>
          <p:nvPr/>
        </p:nvPicPr>
        <p:blipFill>
          <a:blip r:embed="rId4"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8" name="矩形 167"/>
          <p:cNvSpPr/>
          <p:nvPr/>
        </p:nvSpPr>
        <p:spPr>
          <a:xfrm>
            <a:off x="335360" y="764704"/>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的分类</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文本框 6"/>
          <p:cNvSpPr txBox="1"/>
          <p:nvPr/>
        </p:nvSpPr>
        <p:spPr>
          <a:xfrm>
            <a:off x="767715" y="5589270"/>
            <a:ext cx="10728960" cy="900430"/>
          </a:xfrm>
          <a:prstGeom prst="rect">
            <a:avLst/>
          </a:prstGeom>
          <a:noFill/>
        </p:spPr>
        <p:txBody>
          <a:bodyPr wrap="square" rtlCol="0" anchor="t">
            <a:noAutofit/>
          </a:bodyPr>
          <a:lstStyle/>
          <a:p>
            <a:pPr>
              <a:lnSpc>
                <a:spcPct val="120000"/>
              </a:lnSpc>
            </a:pPr>
            <a:r>
              <a:rPr lang="zh-CN" altLang="en-US" sz="2000" dirty="0">
                <a:solidFill>
                  <a:schemeClr val="tx1"/>
                </a:solidFill>
                <a:uFillTx/>
                <a:latin typeface="Poppins" panose="00000500000000000000" pitchFamily="2" charset="0"/>
                <a:ea typeface="思源黑体 CN Regular" panose="020B0500000000000000" pitchFamily="34" charset="-122"/>
                <a:sym typeface="+mn-ea"/>
              </a:rPr>
              <a:t>人类</a:t>
            </a:r>
            <a:r>
              <a:rPr lang="en-US" altLang="zh-CN" sz="2000" dirty="0">
                <a:solidFill>
                  <a:schemeClr val="tx1"/>
                </a:solidFill>
                <a:uFillTx/>
                <a:latin typeface="Poppins" panose="00000500000000000000" pitchFamily="2" charset="0"/>
                <a:ea typeface="思源黑体 CN Regular" panose="020B0500000000000000" pitchFamily="34" charset="-122"/>
                <a:sym typeface="+mn-ea"/>
              </a:rPr>
              <a:t>GPCR</a:t>
            </a:r>
            <a:r>
              <a:rPr lang="zh-CN" altLang="en-US" sz="2000" dirty="0">
                <a:solidFill>
                  <a:schemeClr val="tx1"/>
                </a:solidFill>
                <a:uFillTx/>
                <a:latin typeface="Poppins" panose="00000500000000000000" pitchFamily="2" charset="0"/>
                <a:ea typeface="思源黑体 CN Regular" panose="020B0500000000000000" pitchFamily="34" charset="-122"/>
                <a:sym typeface="+mn-ea"/>
              </a:rPr>
              <a:t>五大家族：视紫红质受体</a:t>
            </a:r>
            <a:r>
              <a:rPr lang="en-US" altLang="zh-CN" sz="2000" dirty="0">
                <a:solidFill>
                  <a:schemeClr val="tx1"/>
                </a:solidFill>
                <a:uFillTx/>
                <a:latin typeface="Poppins" panose="00000500000000000000" pitchFamily="2" charset="0"/>
                <a:ea typeface="思源黑体 CN Regular" panose="020B0500000000000000" pitchFamily="34" charset="-122"/>
                <a:sym typeface="+mn-ea"/>
              </a:rPr>
              <a:t>(A</a:t>
            </a:r>
            <a:r>
              <a:rPr lang="zh-CN" altLang="en-US" sz="2000" dirty="0">
                <a:solidFill>
                  <a:schemeClr val="tx1"/>
                </a:solidFill>
                <a:uFillTx/>
                <a:latin typeface="Poppins" panose="00000500000000000000" pitchFamily="2" charset="0"/>
                <a:ea typeface="思源黑体 CN Regular" panose="020B0500000000000000" pitchFamily="34" charset="-122"/>
                <a:sym typeface="+mn-ea"/>
              </a:rPr>
              <a:t>类</a:t>
            </a:r>
            <a:r>
              <a:rPr lang="en-US" altLang="zh-CN" sz="2000" dirty="0">
                <a:solidFill>
                  <a:schemeClr val="tx1"/>
                </a:solidFill>
                <a:uFillTx/>
                <a:latin typeface="Poppins" panose="00000500000000000000" pitchFamily="2" charset="0"/>
                <a:ea typeface="思源黑体 CN Regular" panose="020B0500000000000000" pitchFamily="34" charset="-122"/>
                <a:sym typeface="+mn-ea"/>
              </a:rPr>
              <a:t>)</a:t>
            </a:r>
            <a:r>
              <a:rPr lang="zh-CN" altLang="en-US" sz="2000" dirty="0">
                <a:solidFill>
                  <a:schemeClr val="tx1"/>
                </a:solidFill>
                <a:uFillTx/>
                <a:latin typeface="Poppins" panose="00000500000000000000" pitchFamily="2" charset="0"/>
                <a:ea typeface="思源黑体 CN Regular" panose="020B0500000000000000" pitchFamily="34" charset="-122"/>
                <a:sym typeface="+mn-ea"/>
              </a:rPr>
              <a:t>、</a:t>
            </a:r>
            <a:r>
              <a:rPr lang="zh-CN" altLang="en-US" sz="2000" dirty="0">
                <a:uFillTx/>
                <a:latin typeface="Poppins" panose="00000500000000000000" pitchFamily="2" charset="0"/>
                <a:ea typeface="思源黑体 CN Regular" panose="020B0500000000000000" pitchFamily="34" charset="-122"/>
                <a:sym typeface="+mn-ea"/>
              </a:rPr>
              <a:t>分泌素受体</a:t>
            </a:r>
            <a:r>
              <a:rPr lang="en-US" altLang="zh-CN" sz="2000" dirty="0">
                <a:uFillTx/>
                <a:latin typeface="Poppins" panose="00000500000000000000" pitchFamily="2" charset="0"/>
                <a:ea typeface="思源黑体 CN Regular" panose="020B0500000000000000" pitchFamily="34" charset="-122"/>
                <a:sym typeface="+mn-ea"/>
              </a:rPr>
              <a:t>(B1</a:t>
            </a:r>
            <a:r>
              <a:rPr lang="zh-CN" altLang="en-US" sz="2000" dirty="0">
                <a:uFillTx/>
                <a:latin typeface="Poppins" panose="00000500000000000000" pitchFamily="2" charset="0"/>
                <a:ea typeface="思源黑体 CN Regular" panose="020B0500000000000000" pitchFamily="34" charset="-122"/>
                <a:sym typeface="+mn-ea"/>
              </a:rPr>
              <a:t>类</a:t>
            </a:r>
            <a:r>
              <a:rPr lang="en-US" altLang="zh-CN" sz="2000" dirty="0">
                <a:uFillTx/>
                <a:latin typeface="Poppins" panose="00000500000000000000" pitchFamily="2" charset="0"/>
                <a:ea typeface="思源黑体 CN Regular" panose="020B0500000000000000" pitchFamily="34" charset="-122"/>
                <a:sym typeface="+mn-ea"/>
              </a:rPr>
              <a:t>)</a:t>
            </a:r>
            <a:r>
              <a:rPr lang="zh-CN" altLang="en-US" sz="2000" dirty="0">
                <a:uFillTx/>
                <a:latin typeface="Poppins" panose="00000500000000000000" pitchFamily="2" charset="0"/>
                <a:ea typeface="思源黑体 CN Regular" panose="020B0500000000000000" pitchFamily="34" charset="-122"/>
                <a:sym typeface="+mn-ea"/>
              </a:rPr>
              <a:t>、粘附受体</a:t>
            </a:r>
            <a:r>
              <a:rPr lang="en-US" altLang="zh-CN" sz="2000" dirty="0">
                <a:uFillTx/>
                <a:latin typeface="Poppins" panose="00000500000000000000" pitchFamily="2" charset="0"/>
                <a:ea typeface="思源黑体 CN Regular" panose="020B0500000000000000" pitchFamily="34" charset="-122"/>
                <a:sym typeface="+mn-ea"/>
              </a:rPr>
              <a:t>(B2</a:t>
            </a:r>
            <a:r>
              <a:rPr lang="zh-CN" altLang="en-US" sz="2000" dirty="0">
                <a:uFillTx/>
                <a:latin typeface="Poppins" panose="00000500000000000000" pitchFamily="2" charset="0"/>
                <a:ea typeface="思源黑体 CN Regular" panose="020B0500000000000000" pitchFamily="34" charset="-122"/>
                <a:sym typeface="+mn-ea"/>
              </a:rPr>
              <a:t>类</a:t>
            </a:r>
            <a:r>
              <a:rPr lang="en-US" altLang="zh-CN" sz="2000" dirty="0">
                <a:uFillTx/>
                <a:latin typeface="Poppins" panose="00000500000000000000" pitchFamily="2" charset="0"/>
                <a:ea typeface="思源黑体 CN Regular" panose="020B0500000000000000" pitchFamily="34" charset="-122"/>
                <a:sym typeface="+mn-ea"/>
              </a:rPr>
              <a:t>)</a:t>
            </a:r>
            <a:r>
              <a:rPr lang="zh-CN" altLang="en-US" sz="2000" dirty="0">
                <a:uFillTx/>
                <a:latin typeface="Poppins" panose="00000500000000000000" pitchFamily="2" charset="0"/>
                <a:ea typeface="思源黑体 CN Regular" panose="020B0500000000000000" pitchFamily="34" charset="-122"/>
                <a:sym typeface="+mn-ea"/>
              </a:rPr>
              <a:t>、谷氨酸盐受体</a:t>
            </a:r>
            <a:r>
              <a:rPr lang="en-US" altLang="zh-CN" sz="2000" dirty="0">
                <a:uFillTx/>
                <a:latin typeface="Poppins" panose="00000500000000000000" pitchFamily="2" charset="0"/>
                <a:ea typeface="思源黑体 CN Regular" panose="020B0500000000000000" pitchFamily="34" charset="-122"/>
                <a:sym typeface="+mn-ea"/>
              </a:rPr>
              <a:t>(C</a:t>
            </a:r>
            <a:r>
              <a:rPr lang="zh-CN" altLang="en-US" sz="2000" dirty="0">
                <a:uFillTx/>
                <a:latin typeface="Poppins" panose="00000500000000000000" pitchFamily="2" charset="0"/>
                <a:ea typeface="思源黑体 CN Regular" panose="020B0500000000000000" pitchFamily="34" charset="-122"/>
                <a:sym typeface="+mn-ea"/>
              </a:rPr>
              <a:t>类</a:t>
            </a:r>
            <a:r>
              <a:rPr lang="en-US" altLang="zh-CN" sz="2000" dirty="0">
                <a:uFillTx/>
                <a:latin typeface="Poppins" panose="00000500000000000000" pitchFamily="2" charset="0"/>
                <a:ea typeface="思源黑体 CN Regular" panose="020B0500000000000000" pitchFamily="34" charset="-122"/>
                <a:sym typeface="+mn-ea"/>
              </a:rPr>
              <a:t>)</a:t>
            </a:r>
            <a:r>
              <a:rPr lang="zh-CN" altLang="en-US" sz="2000" dirty="0">
                <a:uFillTx/>
                <a:latin typeface="Poppins" panose="00000500000000000000" pitchFamily="2" charset="0"/>
                <a:ea typeface="思源黑体 CN Regular" panose="020B0500000000000000" pitchFamily="34" charset="-122"/>
                <a:sym typeface="+mn-ea"/>
              </a:rPr>
              <a:t>、</a:t>
            </a:r>
            <a:r>
              <a:rPr lang="zh-CN" altLang="en-US" sz="2000" dirty="0">
                <a:solidFill>
                  <a:schemeClr val="tx1"/>
                </a:solidFill>
                <a:uFillTx/>
                <a:latin typeface="Poppins" panose="00000500000000000000" pitchFamily="2" charset="0"/>
                <a:ea typeface="思源黑体 CN Regular" panose="020B0500000000000000" pitchFamily="34" charset="-122"/>
                <a:sym typeface="+mn-ea"/>
              </a:rPr>
              <a:t>卷曲</a:t>
            </a:r>
            <a:r>
              <a:rPr lang="en-US" altLang="zh-CN" sz="2000" dirty="0">
                <a:solidFill>
                  <a:schemeClr val="tx1"/>
                </a:solidFill>
                <a:uFillTx/>
                <a:latin typeface="Poppins" panose="00000500000000000000" pitchFamily="2" charset="0"/>
                <a:ea typeface="思源黑体 CN Regular" panose="020B0500000000000000" pitchFamily="34" charset="-122"/>
                <a:sym typeface="+mn-ea"/>
              </a:rPr>
              <a:t>/</a:t>
            </a:r>
            <a:r>
              <a:rPr lang="zh-CN" altLang="en-US" sz="2000" dirty="0">
                <a:solidFill>
                  <a:schemeClr val="tx1"/>
                </a:solidFill>
                <a:uFillTx/>
                <a:latin typeface="Poppins" panose="00000500000000000000" pitchFamily="2" charset="0"/>
                <a:ea typeface="思源黑体 CN Regular" panose="020B0500000000000000" pitchFamily="34" charset="-122"/>
                <a:sym typeface="+mn-ea"/>
              </a:rPr>
              <a:t>味觉受体</a:t>
            </a:r>
            <a:r>
              <a:rPr lang="en-US" altLang="zh-CN" sz="2000" dirty="0">
                <a:uFillTx/>
                <a:latin typeface="Poppins" panose="00000500000000000000" pitchFamily="2" charset="0"/>
                <a:ea typeface="思源黑体 CN Regular" panose="020B0500000000000000" pitchFamily="34" charset="-122"/>
                <a:sym typeface="+mn-ea"/>
              </a:rPr>
              <a:t>(F</a:t>
            </a:r>
            <a:r>
              <a:rPr lang="zh-CN" altLang="en-US" sz="2000" dirty="0">
                <a:uFillTx/>
                <a:latin typeface="Poppins" panose="00000500000000000000" pitchFamily="2" charset="0"/>
                <a:ea typeface="思源黑体 CN Regular" panose="020B0500000000000000" pitchFamily="34" charset="-122"/>
                <a:sym typeface="+mn-ea"/>
              </a:rPr>
              <a:t>类</a:t>
            </a:r>
            <a:r>
              <a:rPr lang="en-US" altLang="zh-CN" sz="2000" dirty="0">
                <a:uFillTx/>
                <a:latin typeface="Poppins" panose="00000500000000000000" pitchFamily="2" charset="0"/>
                <a:ea typeface="思源黑体 CN Regular" panose="020B0500000000000000" pitchFamily="34" charset="-122"/>
                <a:sym typeface="+mn-ea"/>
              </a:rPr>
              <a:t>)</a:t>
            </a:r>
            <a:endParaRPr lang="en-US" altLang="zh-CN" sz="2000" dirty="0">
              <a:solidFill>
                <a:schemeClr val="tx1"/>
              </a:solidFill>
              <a:uFillTx/>
              <a:latin typeface="Poppins" panose="00000500000000000000" pitchFamily="2" charset="0"/>
              <a:ea typeface="思源黑体 CN Regular" panose="020B0500000000000000" pitchFamily="34" charset="-122"/>
              <a:sym typeface="+mn-ea"/>
            </a:endParaRPr>
          </a:p>
        </p:txBody>
      </p:sp>
      <p:pic>
        <p:nvPicPr>
          <p:cNvPr id="53" name="图片 52"/>
          <p:cNvPicPr>
            <a:picLocks noChangeAspect="1"/>
          </p:cNvPicPr>
          <p:nvPr/>
        </p:nvPicPr>
        <p:blipFill>
          <a:blip r:embed="rId4" cstate="print"/>
          <a:stretch>
            <a:fillRect/>
          </a:stretch>
        </p:blipFill>
        <p:spPr>
          <a:xfrm>
            <a:off x="6312024" y="1295170"/>
            <a:ext cx="5212606" cy="4152026"/>
          </a:xfrm>
          <a:prstGeom prst="rect">
            <a:avLst/>
          </a:prstGeom>
        </p:spPr>
      </p:pic>
      <p:pic>
        <p:nvPicPr>
          <p:cNvPr id="54" name="图片 53" descr="4-Figure2-1"/>
          <p:cNvPicPr>
            <a:picLocks noChangeAspect="1"/>
          </p:cNvPicPr>
          <p:nvPr/>
        </p:nvPicPr>
        <p:blipFill>
          <a:blip r:embed="rId5" cstate="print"/>
          <a:srcRect l="3024" r="1447" b="4234"/>
          <a:stretch>
            <a:fillRect/>
          </a:stretch>
        </p:blipFill>
        <p:spPr>
          <a:xfrm>
            <a:off x="738833" y="1412905"/>
            <a:ext cx="4752528" cy="4130866"/>
          </a:xfrm>
          <a:prstGeom prst="rect">
            <a:avLst/>
          </a:prstGeom>
        </p:spPr>
      </p:pic>
      <p:sp>
        <p:nvSpPr>
          <p:cNvPr id="55" name="文本框 17"/>
          <p:cNvSpPr txBox="1"/>
          <p:nvPr/>
        </p:nvSpPr>
        <p:spPr>
          <a:xfrm>
            <a:off x="191344" y="6536377"/>
            <a:ext cx="4640307" cy="276999"/>
          </a:xfrm>
          <a:prstGeom prst="rect">
            <a:avLst/>
          </a:prstGeom>
        </p:spPr>
        <p:txBody>
          <a:bodyPr wrap="square">
            <a:spAutoFit/>
            <a:extLst>
              <a:ext uri="{4A0BC546-FE56-4ADE-93B0-CB8AF2F6F144}">
                <wpsdc:textFrameExt xmlns:wpsdc="http://www.wps.cn/officeDocument/2022/drawingmlCustomData" xmlns="" type="text"/>
              </a:ext>
            </a:extLst>
          </a:bodyPr>
          <a:lstStyle/>
          <a:p>
            <a:r>
              <a:rPr lang="en-US" altLang="zh-CN" sz="1200" dirty="0">
                <a:latin typeface="Poppins" panose="00000500000000000000" pitchFamily="2" charset="0"/>
                <a:cs typeface="Poppins" panose="00000500000000000000" pitchFamily="2" charset="0"/>
              </a:rPr>
              <a:t>(</a:t>
            </a:r>
            <a:r>
              <a:rPr lang="en-US" altLang="zh-CN" sz="1200" dirty="0" err="1">
                <a:latin typeface="Poppins" panose="00000500000000000000" pitchFamily="2" charset="0"/>
                <a:cs typeface="Poppins" panose="00000500000000000000" pitchFamily="2" charset="0"/>
              </a:rPr>
              <a:t>Fredriksson</a:t>
            </a:r>
            <a:r>
              <a:rPr lang="en-US" altLang="zh-CN" sz="1200" dirty="0">
                <a:latin typeface="Poppins" panose="00000500000000000000" pitchFamily="2" charset="0"/>
                <a:cs typeface="Poppins" panose="00000500000000000000" pitchFamily="2" charset="0"/>
              </a:rPr>
              <a:t> et al</a:t>
            </a:r>
            <a:r>
              <a:rPr lang="en-US" altLang="zh-CN" sz="1200">
                <a:latin typeface="Poppins" panose="00000500000000000000" pitchFamily="2" charset="0"/>
                <a:cs typeface="Poppins" panose="00000500000000000000" pitchFamily="2" charset="0"/>
              </a:rPr>
              <a:t>. 2003, Hutchings 2020)</a:t>
            </a:r>
            <a:endParaRPr lang="zh-CN" altLang="en-US" sz="1200" dirty="0">
              <a:latin typeface="Poppins" panose="00000500000000000000" pitchFamily="2" charset="0"/>
              <a:cs typeface="Poppins" panose="00000500000000000000" pitchFamily="2" charset="0"/>
            </a:endParaRPr>
          </a:p>
        </p:txBody>
      </p:sp>
      <p:sp>
        <p:nvSpPr>
          <p:cNvPr id="56" name="TextBox 5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 name="文本框 5"/>
          <p:cNvSpPr txBox="1"/>
          <p:nvPr/>
        </p:nvSpPr>
        <p:spPr>
          <a:xfrm>
            <a:off x="3287395" y="4632960"/>
            <a:ext cx="589915" cy="368300"/>
          </a:xfrm>
          <a:prstGeom prst="rect">
            <a:avLst/>
          </a:prstGeom>
          <a:noFill/>
        </p:spPr>
        <p:txBody>
          <a:bodyPr wrap="square" rtlCol="0" anchor="t">
            <a:spAutoFit/>
          </a:bodyPr>
          <a:lstStyle/>
          <a:p>
            <a:r>
              <a:rPr lang="en-US" altLang="zh-CN" dirty="0">
                <a:solidFill>
                  <a:srgbClr val="008A70"/>
                </a:solidFill>
                <a:uFillTx/>
                <a:latin typeface="Poppins" panose="00000500000000000000" pitchFamily="2" charset="0"/>
                <a:ea typeface="思源黑体 CN Regular" panose="020B0500000000000000" pitchFamily="34" charset="-122"/>
                <a:sym typeface="+mn-ea"/>
              </a:rPr>
              <a:t>A</a:t>
            </a:r>
            <a:r>
              <a:rPr lang="zh-CN" altLang="en-US" dirty="0">
                <a:solidFill>
                  <a:srgbClr val="008A70"/>
                </a:solidFill>
                <a:uFillTx/>
                <a:latin typeface="Poppins" panose="00000500000000000000" pitchFamily="2" charset="0"/>
                <a:ea typeface="思源黑体 CN Regular" panose="020B0500000000000000" pitchFamily="34" charset="-122"/>
                <a:sym typeface="+mn-ea"/>
              </a:rPr>
              <a:t>类</a:t>
            </a:r>
          </a:p>
        </p:txBody>
      </p:sp>
      <p:sp>
        <p:nvSpPr>
          <p:cNvPr id="7" name="文本框 6"/>
          <p:cNvSpPr txBox="1"/>
          <p:nvPr/>
        </p:nvSpPr>
        <p:spPr>
          <a:xfrm>
            <a:off x="1151255" y="1773555"/>
            <a:ext cx="809625" cy="368300"/>
          </a:xfrm>
          <a:prstGeom prst="rect">
            <a:avLst/>
          </a:prstGeom>
          <a:noFill/>
        </p:spPr>
        <p:txBody>
          <a:bodyPr wrap="square" rtlCol="0" anchor="t">
            <a:spAutoFit/>
          </a:bodyPr>
          <a:lstStyle/>
          <a:p>
            <a:r>
              <a:rPr lang="en-US" altLang="zh-CN" dirty="0">
                <a:solidFill>
                  <a:srgbClr val="008A70"/>
                </a:solidFill>
                <a:uFillTx/>
                <a:latin typeface="Poppins" panose="00000500000000000000" pitchFamily="2" charset="0"/>
                <a:ea typeface="思源黑体 CN Regular" panose="020B0500000000000000" pitchFamily="34" charset="-122"/>
                <a:sym typeface="+mn-ea"/>
              </a:rPr>
              <a:t>B1</a:t>
            </a:r>
            <a:r>
              <a:rPr lang="zh-CN" altLang="en-US" dirty="0">
                <a:solidFill>
                  <a:srgbClr val="008A70"/>
                </a:solidFill>
                <a:uFillTx/>
                <a:latin typeface="Poppins" panose="00000500000000000000" pitchFamily="2" charset="0"/>
                <a:ea typeface="思源黑体 CN Regular" panose="020B0500000000000000" pitchFamily="34" charset="-122"/>
                <a:sym typeface="+mn-ea"/>
              </a:rPr>
              <a:t>类</a:t>
            </a:r>
          </a:p>
        </p:txBody>
      </p:sp>
      <p:sp>
        <p:nvSpPr>
          <p:cNvPr id="8" name="文本框 7"/>
          <p:cNvSpPr txBox="1"/>
          <p:nvPr/>
        </p:nvSpPr>
        <p:spPr>
          <a:xfrm>
            <a:off x="767715" y="4487545"/>
            <a:ext cx="809625" cy="368300"/>
          </a:xfrm>
          <a:prstGeom prst="rect">
            <a:avLst/>
          </a:prstGeom>
          <a:noFill/>
        </p:spPr>
        <p:txBody>
          <a:bodyPr wrap="square" rtlCol="0" anchor="t">
            <a:spAutoFit/>
          </a:bodyPr>
          <a:lstStyle/>
          <a:p>
            <a:r>
              <a:rPr lang="en-US" altLang="zh-CN" dirty="0">
                <a:solidFill>
                  <a:srgbClr val="008A70"/>
                </a:solidFill>
                <a:uFillTx/>
                <a:latin typeface="Poppins" panose="00000500000000000000" pitchFamily="2" charset="0"/>
                <a:ea typeface="思源黑体 CN Regular" panose="020B0500000000000000" pitchFamily="34" charset="-122"/>
                <a:sym typeface="+mn-ea"/>
              </a:rPr>
              <a:t>B2</a:t>
            </a:r>
            <a:r>
              <a:rPr lang="zh-CN" altLang="en-US" dirty="0">
                <a:solidFill>
                  <a:srgbClr val="008A70"/>
                </a:solidFill>
                <a:uFillTx/>
                <a:latin typeface="Poppins" panose="00000500000000000000" pitchFamily="2" charset="0"/>
                <a:ea typeface="思源黑体 CN Regular" panose="020B0500000000000000" pitchFamily="34" charset="-122"/>
                <a:sym typeface="+mn-ea"/>
              </a:rPr>
              <a:t>类</a:t>
            </a:r>
          </a:p>
        </p:txBody>
      </p:sp>
      <p:sp>
        <p:nvSpPr>
          <p:cNvPr id="9" name="文本框 8"/>
          <p:cNvSpPr txBox="1"/>
          <p:nvPr/>
        </p:nvSpPr>
        <p:spPr>
          <a:xfrm>
            <a:off x="2999740" y="1196340"/>
            <a:ext cx="698500" cy="368300"/>
          </a:xfrm>
          <a:prstGeom prst="rect">
            <a:avLst/>
          </a:prstGeom>
          <a:noFill/>
        </p:spPr>
        <p:txBody>
          <a:bodyPr wrap="square" rtlCol="0" anchor="t">
            <a:spAutoFit/>
          </a:bodyPr>
          <a:lstStyle/>
          <a:p>
            <a:r>
              <a:rPr lang="en-US" altLang="zh-CN" dirty="0">
                <a:solidFill>
                  <a:srgbClr val="008A70"/>
                </a:solidFill>
                <a:uFillTx/>
                <a:latin typeface="Poppins" panose="00000500000000000000" pitchFamily="2" charset="0"/>
                <a:ea typeface="思源黑体 CN Regular" panose="020B0500000000000000" pitchFamily="34" charset="-122"/>
                <a:sym typeface="+mn-ea"/>
              </a:rPr>
              <a:t>C</a:t>
            </a:r>
            <a:r>
              <a:rPr lang="zh-CN" altLang="en-US" dirty="0">
                <a:solidFill>
                  <a:srgbClr val="008A70"/>
                </a:solidFill>
                <a:uFillTx/>
                <a:latin typeface="Poppins" panose="00000500000000000000" pitchFamily="2" charset="0"/>
                <a:ea typeface="思源黑体 CN Regular" panose="020B0500000000000000" pitchFamily="34" charset="-122"/>
                <a:sym typeface="+mn-ea"/>
              </a:rPr>
              <a:t>类</a:t>
            </a:r>
          </a:p>
        </p:txBody>
      </p:sp>
      <p:sp>
        <p:nvSpPr>
          <p:cNvPr id="10" name="文本框 9"/>
          <p:cNvSpPr txBox="1"/>
          <p:nvPr/>
        </p:nvSpPr>
        <p:spPr>
          <a:xfrm>
            <a:off x="5231130" y="2973070"/>
            <a:ext cx="551815" cy="368300"/>
          </a:xfrm>
          <a:prstGeom prst="rect">
            <a:avLst/>
          </a:prstGeom>
          <a:noFill/>
        </p:spPr>
        <p:txBody>
          <a:bodyPr wrap="square" rtlCol="0" anchor="t">
            <a:spAutoFit/>
          </a:bodyPr>
          <a:lstStyle/>
          <a:p>
            <a:r>
              <a:rPr lang="en-US" altLang="zh-CN" dirty="0">
                <a:solidFill>
                  <a:srgbClr val="008A70"/>
                </a:solidFill>
                <a:uFillTx/>
                <a:latin typeface="Poppins" panose="00000500000000000000" pitchFamily="2" charset="0"/>
                <a:ea typeface="思源黑体 CN Regular" panose="020B0500000000000000" pitchFamily="34" charset="-122"/>
                <a:sym typeface="+mn-ea"/>
              </a:rPr>
              <a:t>F</a:t>
            </a:r>
            <a:r>
              <a:rPr lang="zh-CN" altLang="en-US">
                <a:solidFill>
                  <a:srgbClr val="008A70"/>
                </a:solidFill>
                <a:uFillTx/>
                <a:latin typeface="Poppins" panose="00000500000000000000" pitchFamily="2" charset="0"/>
                <a:ea typeface="思源黑体 CN Regular" panose="020B0500000000000000" pitchFamily="34" charset="-122"/>
                <a:sym typeface="+mn-ea"/>
              </a:rPr>
              <a:t>类</a:t>
            </a:r>
          </a:p>
        </p:txBody>
      </p:sp>
      <p:pic>
        <p:nvPicPr>
          <p:cNvPr id="60"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61"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8" name="矩形 167"/>
          <p:cNvSpPr/>
          <p:nvPr/>
        </p:nvSpPr>
        <p:spPr>
          <a:xfrm>
            <a:off x="335360" y="807095"/>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的功能及疾病领域</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pic>
        <p:nvPicPr>
          <p:cNvPr id="51" name="Picture 3" descr="D:\24年8月8日讲座相关\bb470377.f1.gif"/>
          <p:cNvPicPr>
            <a:picLocks noChangeAspect="1" noChangeArrowheads="1"/>
          </p:cNvPicPr>
          <p:nvPr/>
        </p:nvPicPr>
        <p:blipFill>
          <a:blip r:embed="rId4" cstate="print"/>
          <a:srcRect/>
          <a:stretch>
            <a:fillRect/>
          </a:stretch>
        </p:blipFill>
        <p:spPr bwMode="auto">
          <a:xfrm>
            <a:off x="615950" y="1340485"/>
            <a:ext cx="5336540" cy="4104640"/>
          </a:xfrm>
          <a:prstGeom prst="rect">
            <a:avLst/>
          </a:prstGeom>
          <a:noFill/>
        </p:spPr>
      </p:pic>
      <p:pic>
        <p:nvPicPr>
          <p:cNvPr id="52" name="Picture 2" descr="nrd.2017.178-f4.jpg"/>
          <p:cNvPicPr>
            <a:picLocks noChangeAspect="1"/>
          </p:cNvPicPr>
          <p:nvPr/>
        </p:nvPicPr>
        <p:blipFill>
          <a:blip r:embed="rId5" cstate="print"/>
          <a:srcRect t="6098" r="52756" b="6098"/>
          <a:stretch>
            <a:fillRect/>
          </a:stretch>
        </p:blipFill>
        <p:spPr>
          <a:xfrm>
            <a:off x="7031990" y="1341120"/>
            <a:ext cx="3980815" cy="4180205"/>
          </a:xfrm>
          <a:prstGeom prst="rect">
            <a:avLst/>
          </a:prstGeom>
          <a:noFill/>
          <a:ln w="9525">
            <a:noFill/>
          </a:ln>
        </p:spPr>
      </p:pic>
      <p:sp>
        <p:nvSpPr>
          <p:cNvPr id="54" name="TextBox 53"/>
          <p:cNvSpPr txBox="1"/>
          <p:nvPr/>
        </p:nvSpPr>
        <p:spPr>
          <a:xfrm>
            <a:off x="47328" y="6525344"/>
            <a:ext cx="4447051" cy="276999"/>
          </a:xfrm>
          <a:prstGeom prst="rect">
            <a:avLst/>
          </a:prstGeom>
          <a:noFill/>
        </p:spPr>
        <p:txBody>
          <a:bodyPr wrap="none" rtlCol="0">
            <a:spAutoFit/>
          </a:bodyPr>
          <a:lstStyle/>
          <a:p>
            <a:r>
              <a:rPr lang="en-US" altLang="zh-CN" sz="1200" dirty="0">
                <a:latin typeface="Poppins" panose="00000500000000000000" pitchFamily="2" charset="0"/>
                <a:cs typeface="Poppins" panose="00000500000000000000" pitchFamily="2" charset="0"/>
              </a:rPr>
              <a:t>(</a:t>
            </a:r>
            <a:r>
              <a:rPr lang="en-US" altLang="zh-CN" sz="1200" dirty="0" err="1">
                <a:latin typeface="Poppins" panose="00000500000000000000" pitchFamily="2" charset="0"/>
                <a:cs typeface="Poppins" panose="00000500000000000000" pitchFamily="2" charset="0"/>
              </a:rPr>
              <a:t>Stauch</a:t>
            </a:r>
            <a:r>
              <a:rPr lang="en-US" altLang="zh-CN" sz="1200" dirty="0">
                <a:latin typeface="Poppins" panose="00000500000000000000" pitchFamily="2" charset="0"/>
                <a:cs typeface="Poppins" panose="00000500000000000000" pitchFamily="2" charset="0"/>
              </a:rPr>
              <a:t> and </a:t>
            </a:r>
            <a:r>
              <a:rPr lang="en-US" altLang="zh-CN" sz="1200" err="1">
                <a:latin typeface="Poppins" panose="00000500000000000000" pitchFamily="2" charset="0"/>
                <a:cs typeface="Poppins" panose="00000500000000000000" pitchFamily="2" charset="0"/>
              </a:rPr>
              <a:t>Cherezov</a:t>
            </a:r>
            <a:r>
              <a:rPr lang="en-US" altLang="zh-CN" sz="1200">
                <a:latin typeface="Poppins" panose="00000500000000000000" pitchFamily="2" charset="0"/>
                <a:cs typeface="Poppins" panose="00000500000000000000" pitchFamily="2" charset="0"/>
              </a:rPr>
              <a:t> 2018, </a:t>
            </a:r>
            <a:r>
              <a:rPr lang="da-DK" altLang="zh-CN" sz="1200">
                <a:latin typeface="Poppins" panose="00000500000000000000" pitchFamily="2" charset="0"/>
                <a:cs typeface="Poppins" panose="00000500000000000000" pitchFamily="2" charset="0"/>
              </a:rPr>
              <a:t>Hauser, Attwood et al. 2017</a:t>
            </a:r>
            <a:r>
              <a:rPr lang="en-US" altLang="zh-CN" sz="1200">
                <a:latin typeface="Poppins" panose="00000500000000000000" pitchFamily="2" charset="0"/>
                <a:cs typeface="Poppins" panose="00000500000000000000" pitchFamily="2" charset="0"/>
              </a:rPr>
              <a:t>)</a:t>
            </a:r>
            <a:endParaRPr lang="zh-CN" altLang="en-US" sz="1200" dirty="0">
              <a:latin typeface="Poppins" panose="00000500000000000000" pitchFamily="2" charset="0"/>
              <a:cs typeface="Poppins" panose="00000500000000000000" pitchFamily="2" charset="0"/>
            </a:endParaRPr>
          </a:p>
        </p:txBody>
      </p:sp>
      <p:sp>
        <p:nvSpPr>
          <p:cNvPr id="56" name="TextBox 5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57" name="矩形 56"/>
          <p:cNvSpPr/>
          <p:nvPr/>
        </p:nvSpPr>
        <p:spPr>
          <a:xfrm>
            <a:off x="335360" y="5516726"/>
            <a:ext cx="5904656" cy="829945"/>
          </a:xfrm>
          <a:prstGeom prst="rect">
            <a:avLst/>
          </a:prstGeom>
        </p:spPr>
        <p:txBody>
          <a:bodyPr wrap="square">
            <a:spAutoFit/>
          </a:bodyPr>
          <a:lstStyle/>
          <a:p>
            <a:pPr>
              <a:lnSpc>
                <a:spcPct val="120000"/>
              </a:lnSpc>
              <a:buFont typeface="Wingdings" panose="05000000000000000000" pitchFamily="2" charset="2"/>
              <a:buChar char="ü"/>
            </a:pPr>
            <a:r>
              <a:rPr lang="en-US" altLang="zh-CN" sz="2000">
                <a:solidFill>
                  <a:schemeClr val="tx1"/>
                </a:solidFill>
                <a:uFillTx/>
                <a:latin typeface="Poppins" panose="00000500000000000000" pitchFamily="2" charset="0"/>
                <a:ea typeface="思源黑体 CN Regular" panose="020B0500000000000000" pitchFamily="34" charset="-122"/>
              </a:rPr>
              <a:t> GPCR</a:t>
            </a:r>
            <a:r>
              <a:rPr lang="zh-CN" altLang="en-US" sz="2000" dirty="0">
                <a:solidFill>
                  <a:schemeClr val="tx1"/>
                </a:solidFill>
                <a:uFillTx/>
                <a:latin typeface="Poppins" panose="00000500000000000000" pitchFamily="2" charset="0"/>
                <a:ea typeface="思源黑体 CN Regular" panose="020B0500000000000000" pitchFamily="34" charset="-122"/>
              </a:rPr>
              <a:t>参与了与许多疾病相关的信号通路</a:t>
            </a:r>
            <a:r>
              <a:rPr lang="zh-CN" altLang="en-US" sz="2000">
                <a:solidFill>
                  <a:schemeClr val="tx1"/>
                </a:solidFill>
                <a:uFillTx/>
                <a:latin typeface="Poppins" panose="00000500000000000000" pitchFamily="2" charset="0"/>
                <a:ea typeface="思源黑体 CN Regular" panose="020B0500000000000000" pitchFamily="34" charset="-122"/>
              </a:rPr>
              <a:t>，是重要</a:t>
            </a:r>
            <a:r>
              <a:rPr lang="zh-CN" altLang="en-US" sz="2000" dirty="0">
                <a:solidFill>
                  <a:schemeClr val="tx1"/>
                </a:solidFill>
                <a:uFillTx/>
                <a:latin typeface="Poppins" panose="00000500000000000000" pitchFamily="2" charset="0"/>
                <a:ea typeface="思源黑体 CN Regular" panose="020B0500000000000000" pitchFamily="34" charset="-122"/>
              </a:rPr>
              <a:t>的蛋白类</a:t>
            </a:r>
            <a:r>
              <a:rPr lang="zh-CN" altLang="en-US" sz="2000">
                <a:solidFill>
                  <a:schemeClr val="tx1"/>
                </a:solidFill>
                <a:uFillTx/>
                <a:latin typeface="Poppins" panose="00000500000000000000" pitchFamily="2" charset="0"/>
                <a:ea typeface="思源黑体 CN Regular" panose="020B0500000000000000" pitchFamily="34" charset="-122"/>
              </a:rPr>
              <a:t>药物靶点。</a:t>
            </a:r>
            <a:endParaRPr lang="zh-CN" altLang="en-US" sz="2000" dirty="0">
              <a:solidFill>
                <a:schemeClr val="tx1"/>
              </a:solidFill>
              <a:uFillTx/>
              <a:latin typeface="Poppins" panose="00000500000000000000" pitchFamily="2" charset="0"/>
              <a:ea typeface="思源黑体 CN Regular" panose="020B0500000000000000" pitchFamily="34" charset="-122"/>
            </a:endParaRPr>
          </a:p>
        </p:txBody>
      </p:sp>
      <p:sp>
        <p:nvSpPr>
          <p:cNvPr id="58" name="矩形 57"/>
          <p:cNvSpPr/>
          <p:nvPr/>
        </p:nvSpPr>
        <p:spPr>
          <a:xfrm>
            <a:off x="6888088" y="5516726"/>
            <a:ext cx="4824536" cy="829945"/>
          </a:xfrm>
          <a:prstGeom prst="rect">
            <a:avLst/>
          </a:prstGeom>
        </p:spPr>
        <p:txBody>
          <a:bodyPr wrap="square">
            <a:spAutoFit/>
          </a:bodyPr>
          <a:lstStyle/>
          <a:p>
            <a:pPr>
              <a:lnSpc>
                <a:spcPct val="120000"/>
              </a:lnSpc>
              <a:buFont typeface="Wingdings" panose="05000000000000000000" pitchFamily="2" charset="2"/>
              <a:buChar char="ü"/>
            </a:pPr>
            <a:r>
              <a:rPr lang="en-US" altLang="zh-CN" sz="2000">
                <a:solidFill>
                  <a:schemeClr val="tx1"/>
                </a:solidFill>
                <a:uFillTx/>
                <a:latin typeface="Poppins" panose="00000500000000000000" pitchFamily="2" charset="0"/>
                <a:ea typeface="思源黑体 CN Regular" panose="020B0500000000000000" pitchFamily="34" charset="-122"/>
              </a:rPr>
              <a:t> GPCR</a:t>
            </a:r>
            <a:r>
              <a:rPr lang="zh-CN" altLang="en-US" sz="2000" dirty="0">
                <a:solidFill>
                  <a:schemeClr val="tx1"/>
                </a:solidFill>
                <a:uFillTx/>
                <a:latin typeface="Poppins" panose="00000500000000000000" pitchFamily="2" charset="0"/>
                <a:ea typeface="思源黑体 CN Regular" panose="020B0500000000000000" pitchFamily="34" charset="-122"/>
              </a:rPr>
              <a:t>药物主要针对：阿尔兹海默症、糖尿病、高血压、自身免疫病、</a:t>
            </a:r>
            <a:r>
              <a:rPr lang="zh-CN" altLang="en-US" sz="2000">
                <a:solidFill>
                  <a:schemeClr val="tx1"/>
                </a:solidFill>
                <a:uFillTx/>
                <a:latin typeface="Poppins" panose="00000500000000000000" pitchFamily="2" charset="0"/>
                <a:ea typeface="思源黑体 CN Regular" panose="020B0500000000000000" pitchFamily="34" charset="-122"/>
              </a:rPr>
              <a:t>癌症等。</a:t>
            </a:r>
            <a:endParaRPr lang="zh-CN" altLang="en-US" sz="2000" dirty="0">
              <a:solidFill>
                <a:schemeClr val="tx1"/>
              </a:solidFill>
              <a:uFillTx/>
              <a:latin typeface="Poppins" panose="00000500000000000000" pitchFamily="2" charset="0"/>
              <a:ea typeface="思源黑体 CN Regular" panose="020B0500000000000000" pitchFamily="34" charset="-122"/>
            </a:endParaRPr>
          </a:p>
        </p:txBody>
      </p:sp>
      <p:pic>
        <p:nvPicPr>
          <p:cNvPr id="59"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60"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6"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矩形 55"/>
          <p:cNvSpPr/>
          <p:nvPr/>
        </p:nvSpPr>
        <p:spPr>
          <a:xfrm>
            <a:off x="335360" y="908720"/>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相关药物研发简介</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61" name="矩形 60"/>
          <p:cNvSpPr/>
          <p:nvPr/>
        </p:nvSpPr>
        <p:spPr>
          <a:xfrm>
            <a:off x="119336" y="6536377"/>
            <a:ext cx="6096000" cy="276999"/>
          </a:xfrm>
          <a:prstGeom prst="rect">
            <a:avLst/>
          </a:prstGeom>
        </p:spPr>
        <p:txBody>
          <a:bodyPr>
            <a:spAutoFit/>
          </a:bodyPr>
          <a:lstStyle/>
          <a:p>
            <a:r>
              <a:rPr lang="en-US" altLang="zh-CN" sz="1200">
                <a:latin typeface="Poppins" panose="00000500000000000000" pitchFamily="2" charset="0"/>
                <a:cs typeface="Poppins" panose="00000500000000000000" pitchFamily="2" charset="0"/>
              </a:rPr>
              <a:t>(Santos, Ursu et al. 2017, Yang, Zhou et al. 2021)</a:t>
            </a:r>
            <a:endParaRPr lang="zh-CN" altLang="en-US" sz="1200">
              <a:latin typeface="Poppins" panose="00000500000000000000" pitchFamily="2" charset="0"/>
              <a:cs typeface="Poppins" panose="00000500000000000000" pitchFamily="2" charset="0"/>
            </a:endParaRPr>
          </a:p>
        </p:txBody>
      </p:sp>
      <p:sp>
        <p:nvSpPr>
          <p:cNvPr id="62" name="TextBox 61"/>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64" name="Picture 2"/>
          <p:cNvPicPr>
            <a:picLocks noChangeAspect="1" noChangeArrowheads="1"/>
          </p:cNvPicPr>
          <p:nvPr>
            <p:custDataLst>
              <p:tags r:id="rId1"/>
            </p:custDataLst>
          </p:nvPr>
        </p:nvPicPr>
        <p:blipFill>
          <a:blip r:embed="rId7" cstate="print"/>
          <a:srcRect/>
          <a:stretch>
            <a:fillRect/>
          </a:stretch>
        </p:blipFill>
        <p:spPr bwMode="auto">
          <a:xfrm>
            <a:off x="5591810" y="1701165"/>
            <a:ext cx="6466205" cy="2397125"/>
          </a:xfrm>
          <a:prstGeom prst="rect">
            <a:avLst/>
          </a:prstGeom>
          <a:noFill/>
          <a:ln w="9525">
            <a:noFill/>
            <a:miter lim="800000"/>
            <a:headEnd/>
            <a:tailEnd/>
          </a:ln>
          <a:effectLst/>
        </p:spPr>
      </p:pic>
      <p:sp>
        <p:nvSpPr>
          <p:cNvPr id="65" name="矩形 64"/>
          <p:cNvSpPr/>
          <p:nvPr/>
        </p:nvSpPr>
        <p:spPr>
          <a:xfrm>
            <a:off x="565150" y="4826635"/>
            <a:ext cx="10864215" cy="1568450"/>
          </a:xfrm>
          <a:prstGeom prst="rect">
            <a:avLst/>
          </a:prstGeom>
        </p:spPr>
        <p:txBody>
          <a:bodyPr wrap="square">
            <a:spAutoFit/>
          </a:bodyPr>
          <a:lstStyle/>
          <a:p>
            <a:pPr>
              <a:lnSpc>
                <a:spcPct val="120000"/>
              </a:lnSpc>
              <a:buFont typeface="Wingdings" panose="05000000000000000000" pitchFamily="2" charset="2"/>
              <a:buChar char="ü"/>
            </a:pPr>
            <a:r>
              <a:rPr lang="zh-CN" altLang="en-US" sz="2000" dirty="0">
                <a:latin typeface="Poppins" panose="00000500000000000000" pitchFamily="2" charset="0"/>
                <a:ea typeface="思源黑体 CN Regular" panose="020B0500000000000000" pitchFamily="34" charset="-122"/>
              </a:rPr>
              <a:t> 已获批的靶向蛋白的药物，靶点蛋白主要分布在</a:t>
            </a:r>
            <a:r>
              <a:rPr lang="en-US" altLang="zh-CN" sz="2000" b="1" dirty="0">
                <a:solidFill>
                  <a:srgbClr val="008A70"/>
                </a:solidFill>
                <a:latin typeface="Poppins" panose="00000500000000000000" pitchFamily="2" charset="0"/>
                <a:ea typeface="思源黑体 CN Regular" panose="020B0500000000000000" pitchFamily="34" charset="-122"/>
              </a:rPr>
              <a:t>GPCR</a:t>
            </a:r>
            <a:r>
              <a:rPr lang="zh-CN" altLang="en-US" sz="2000" dirty="0">
                <a:latin typeface="Poppins" panose="00000500000000000000" pitchFamily="2" charset="0"/>
                <a:ea typeface="思源黑体 CN Regular" panose="020B0500000000000000" pitchFamily="34" charset="-122"/>
              </a:rPr>
              <a:t>、离子通道、核受体、激酶；</a:t>
            </a:r>
          </a:p>
          <a:p>
            <a:pPr indent="0">
              <a:lnSpc>
                <a:spcPct val="120000"/>
              </a:lnSpc>
              <a:buFont typeface="Wingdings" panose="05000000000000000000" pitchFamily="2" charset="2"/>
              <a:buNone/>
            </a:pPr>
            <a:r>
              <a:rPr lang="zh-CN" altLang="en-US" sz="2000" dirty="0">
                <a:latin typeface="Poppins" panose="00000500000000000000" pitchFamily="2" charset="0"/>
                <a:ea typeface="思源黑体 CN Regular" panose="020B0500000000000000" pitchFamily="34" charset="-122"/>
              </a:rPr>
              <a:t> 已获批小分子药物中，</a:t>
            </a:r>
            <a:r>
              <a:rPr lang="en-US" altLang="zh-CN" sz="2000" dirty="0">
                <a:latin typeface="Poppins" panose="00000500000000000000" pitchFamily="2" charset="0"/>
                <a:ea typeface="思源黑体 CN Regular" panose="020B0500000000000000" pitchFamily="34" charset="-122"/>
                <a:sym typeface="+mn-ea"/>
              </a:rPr>
              <a:t>70%</a:t>
            </a:r>
            <a:r>
              <a:rPr lang="zh-CN" altLang="en-US" sz="2000" dirty="0">
                <a:latin typeface="Poppins" panose="00000500000000000000" pitchFamily="2" charset="0"/>
                <a:ea typeface="思源黑体 CN Regular" panose="020B0500000000000000" pitchFamily="34" charset="-122"/>
                <a:sym typeface="+mn-ea"/>
              </a:rPr>
              <a:t>是</a:t>
            </a:r>
            <a:r>
              <a:rPr lang="zh-CN" altLang="en-US" sz="2000" dirty="0">
                <a:latin typeface="Poppins" panose="00000500000000000000" pitchFamily="2" charset="0"/>
                <a:ea typeface="思源黑体 CN Regular" panose="020B0500000000000000" pitchFamily="34" charset="-122"/>
              </a:rPr>
              <a:t>针对这四类靶点。</a:t>
            </a:r>
            <a:endParaRPr lang="en-US" altLang="zh-CN" sz="2000" dirty="0">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endParaRPr lang="en-US" altLang="zh-CN" sz="2000" dirty="0">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r>
              <a:rPr lang="zh-CN" altLang="en-US" sz="2000" dirty="0">
                <a:latin typeface="Poppins" panose="00000500000000000000" pitchFamily="2" charset="0"/>
                <a:ea typeface="思源黑体 CN Regular" panose="020B0500000000000000" pitchFamily="34" charset="-122"/>
              </a:rPr>
              <a:t> 目前</a:t>
            </a:r>
            <a:r>
              <a:rPr lang="en-US" altLang="zh-CN" sz="2000" dirty="0">
                <a:latin typeface="Poppins" panose="00000500000000000000" pitchFamily="2" charset="0"/>
                <a:ea typeface="思源黑体 CN Regular" panose="020B0500000000000000" pitchFamily="34" charset="-122"/>
              </a:rPr>
              <a:t>GPCR</a:t>
            </a:r>
            <a:r>
              <a:rPr lang="zh-CN" altLang="en-US" sz="2000" dirty="0">
                <a:latin typeface="Poppins" panose="00000500000000000000" pitchFamily="2" charset="0"/>
                <a:ea typeface="思源黑体 CN Regular" panose="020B0500000000000000" pitchFamily="34" charset="-122"/>
              </a:rPr>
              <a:t>药物绝大部分形式也是小分子，抗体药正处于飞速发展阶段。</a:t>
            </a:r>
          </a:p>
        </p:txBody>
      </p:sp>
      <p:grpSp>
        <p:nvGrpSpPr>
          <p:cNvPr id="8" name="组合 7"/>
          <p:cNvGrpSpPr/>
          <p:nvPr/>
        </p:nvGrpSpPr>
        <p:grpSpPr>
          <a:xfrm>
            <a:off x="478790" y="1700530"/>
            <a:ext cx="5066030" cy="2816860"/>
            <a:chOff x="415" y="2678"/>
            <a:chExt cx="7504" cy="4172"/>
          </a:xfrm>
        </p:grpSpPr>
        <p:pic>
          <p:nvPicPr>
            <p:cNvPr id="63" name="Picture 4"/>
            <p:cNvPicPr>
              <a:picLocks noChangeAspect="1" noChangeArrowheads="1"/>
            </p:cNvPicPr>
            <p:nvPr>
              <p:custDataLst>
                <p:tags r:id="rId2"/>
              </p:custDataLst>
            </p:nvPr>
          </p:nvPicPr>
          <p:blipFill>
            <a:blip r:embed="rId8" cstate="print"/>
            <a:srcRect r="17716"/>
            <a:stretch>
              <a:fillRect/>
            </a:stretch>
          </p:blipFill>
          <p:spPr bwMode="auto">
            <a:xfrm>
              <a:off x="415" y="2678"/>
              <a:ext cx="7371" cy="3244"/>
            </a:xfrm>
            <a:prstGeom prst="rect">
              <a:avLst/>
            </a:prstGeom>
            <a:noFill/>
            <a:ln w="9525">
              <a:noFill/>
              <a:miter lim="800000"/>
              <a:headEnd/>
              <a:tailEnd/>
            </a:ln>
            <a:effectLst/>
          </p:spPr>
        </p:pic>
        <p:pic>
          <p:nvPicPr>
            <p:cNvPr id="6" name="Picture 4"/>
            <p:cNvPicPr>
              <a:picLocks noChangeAspect="1" noChangeArrowheads="1"/>
            </p:cNvPicPr>
            <p:nvPr>
              <p:custDataLst>
                <p:tags r:id="rId3"/>
              </p:custDataLst>
            </p:nvPr>
          </p:nvPicPr>
          <p:blipFill>
            <a:blip r:embed="rId8" cstate="print"/>
            <a:srcRect l="78491" t="55919"/>
            <a:stretch>
              <a:fillRect/>
            </a:stretch>
          </p:blipFill>
          <p:spPr bwMode="auto">
            <a:xfrm>
              <a:off x="2892" y="5420"/>
              <a:ext cx="1927" cy="1430"/>
            </a:xfrm>
            <a:prstGeom prst="rect">
              <a:avLst/>
            </a:prstGeom>
            <a:noFill/>
            <a:ln w="9525">
              <a:noFill/>
              <a:miter lim="800000"/>
              <a:headEnd/>
              <a:tailEnd/>
            </a:ln>
            <a:effectLst/>
          </p:spPr>
        </p:pic>
        <p:pic>
          <p:nvPicPr>
            <p:cNvPr id="7" name="图片 6"/>
            <p:cNvPicPr>
              <a:picLocks noChangeAspect="1"/>
            </p:cNvPicPr>
            <p:nvPr/>
          </p:nvPicPr>
          <p:blipFill>
            <a:blip r:embed="rId9" cstate="print"/>
            <a:stretch>
              <a:fillRect/>
            </a:stretch>
          </p:blipFill>
          <p:spPr>
            <a:xfrm>
              <a:off x="7333" y="4528"/>
              <a:ext cx="586" cy="1392"/>
            </a:xfrm>
            <a:prstGeom prst="rect">
              <a:avLst/>
            </a:prstGeom>
          </p:spPr>
        </p:pic>
      </p:grpSp>
      <p:pic>
        <p:nvPicPr>
          <p:cNvPr id="58" name="Picture 2" descr="C:\Users\Digital marketing\Downloads\logo水印.png"/>
          <p:cNvPicPr>
            <a:picLocks noChangeAspect="1" noChangeArrowheads="1"/>
          </p:cNvPicPr>
          <p:nvPr/>
        </p:nvPicPr>
        <p:blipFill>
          <a:blip r:embed="rId10" cstate="print"/>
          <a:srcRect/>
          <a:stretch>
            <a:fillRect/>
          </a:stretch>
        </p:blipFill>
        <p:spPr bwMode="auto">
          <a:xfrm>
            <a:off x="-816768" y="260648"/>
            <a:ext cx="8324850" cy="4572000"/>
          </a:xfrm>
          <a:prstGeom prst="rect">
            <a:avLst/>
          </a:prstGeom>
          <a:noFill/>
        </p:spPr>
      </p:pic>
      <p:pic>
        <p:nvPicPr>
          <p:cNvPr id="59" name="Picture 4" descr="C:\Users\Digital marketing\Downloads\logo水印.png"/>
          <p:cNvPicPr>
            <a:picLocks noChangeAspect="1" noChangeArrowheads="1"/>
          </p:cNvPicPr>
          <p:nvPr/>
        </p:nvPicPr>
        <p:blipFill>
          <a:blip r:embed="rId10"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配体的多样性</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pic>
        <p:nvPicPr>
          <p:cNvPr id="51" name="Picture 3"/>
          <p:cNvPicPr>
            <a:picLocks noChangeAspect="1" noChangeArrowheads="1"/>
          </p:cNvPicPr>
          <p:nvPr/>
        </p:nvPicPr>
        <p:blipFill>
          <a:blip r:embed="rId4" cstate="print"/>
          <a:srcRect/>
          <a:stretch>
            <a:fillRect/>
          </a:stretch>
        </p:blipFill>
        <p:spPr bwMode="auto">
          <a:xfrm>
            <a:off x="335360" y="1412776"/>
            <a:ext cx="6211591" cy="4752528"/>
          </a:xfrm>
          <a:prstGeom prst="rect">
            <a:avLst/>
          </a:prstGeom>
          <a:noFill/>
          <a:ln w="9525">
            <a:noFill/>
            <a:miter lim="800000"/>
            <a:headEnd/>
            <a:tailEnd/>
          </a:ln>
          <a:effectLst/>
        </p:spPr>
      </p:pic>
      <p:sp>
        <p:nvSpPr>
          <p:cNvPr id="52" name="TextBox 51"/>
          <p:cNvSpPr txBox="1"/>
          <p:nvPr/>
        </p:nvSpPr>
        <p:spPr>
          <a:xfrm>
            <a:off x="119336" y="6536377"/>
            <a:ext cx="2879314"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(Dorsam</a:t>
            </a:r>
            <a:r>
              <a:rPr lang="en-US" altLang="zh-CN" sz="1200" dirty="0">
                <a:latin typeface="Poppins" panose="00000500000000000000" pitchFamily="2" charset="0"/>
                <a:cs typeface="Poppins" panose="00000500000000000000" pitchFamily="2" charset="0"/>
              </a:rPr>
              <a:t>, R. T</a:t>
            </a:r>
            <a:r>
              <a:rPr lang="en-US" altLang="zh-CN" sz="1200">
                <a:latin typeface="Poppins" panose="00000500000000000000" pitchFamily="2" charset="0"/>
                <a:cs typeface="Poppins" panose="00000500000000000000" pitchFamily="2" charset="0"/>
              </a:rPr>
              <a:t>. et al. 2007, Tate 2012</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3" name="Picture 2" descr="D:\24年8月8日讲座相关\1-s2.0-S0968000412000783-gr1b1.jpg"/>
          <p:cNvPicPr>
            <a:picLocks noChangeAspect="1" noChangeArrowheads="1"/>
          </p:cNvPicPr>
          <p:nvPr/>
        </p:nvPicPr>
        <p:blipFill>
          <a:blip r:embed="rId5" cstate="print"/>
          <a:srcRect/>
          <a:stretch>
            <a:fillRect/>
          </a:stretch>
        </p:blipFill>
        <p:spPr bwMode="auto">
          <a:xfrm>
            <a:off x="6910070" y="1196340"/>
            <a:ext cx="4606925" cy="2653030"/>
          </a:xfrm>
          <a:prstGeom prst="rect">
            <a:avLst/>
          </a:prstGeom>
          <a:noFill/>
        </p:spPr>
      </p:pic>
      <p:sp>
        <p:nvSpPr>
          <p:cNvPr id="56" name="TextBox 55"/>
          <p:cNvSpPr txBox="1"/>
          <p:nvPr/>
        </p:nvSpPr>
        <p:spPr>
          <a:xfrm>
            <a:off x="8184232" y="836712"/>
            <a:ext cx="1329055" cy="368300"/>
          </a:xfrm>
          <a:prstGeom prst="rect">
            <a:avLst/>
          </a:prstGeom>
          <a:noFill/>
        </p:spPr>
        <p:txBody>
          <a:bodyPr wrap="none" rtlCol="0">
            <a:spAutoFit/>
          </a:bodyPr>
          <a:lstStyle/>
          <a:p>
            <a:r>
              <a:rPr lang="zh-CN" altLang="en-US" b="1" dirty="0">
                <a:latin typeface="Poppins" panose="00000500000000000000" pitchFamily="2" charset="0"/>
                <a:ea typeface="思源黑体 CN Normal" panose="020B0400000000000000" charset="-122"/>
                <a:cs typeface="思源黑体 CN Normal" panose="020B0400000000000000" charset="-122"/>
                <a:sym typeface="+mn-ea"/>
              </a:rPr>
              <a:t>配体的效应</a:t>
            </a:r>
          </a:p>
        </p:txBody>
      </p:sp>
      <p:sp>
        <p:nvSpPr>
          <p:cNvPr id="60" name="TextBox 59"/>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1" name="矩形 60"/>
          <p:cNvSpPr/>
          <p:nvPr/>
        </p:nvSpPr>
        <p:spPr>
          <a:xfrm>
            <a:off x="6816080" y="3933504"/>
            <a:ext cx="5040560" cy="1938020"/>
          </a:xfrm>
          <a:prstGeom prst="rect">
            <a:avLst/>
          </a:prstGeom>
        </p:spPr>
        <p:txBody>
          <a:bodyPr wrap="square">
            <a:spAutoFit/>
          </a:bodyPr>
          <a:lstStyle/>
          <a:p>
            <a:pPr>
              <a:lnSpc>
                <a:spcPct val="120000"/>
              </a:lnSpc>
              <a:buFont typeface="Wingdings" panose="05000000000000000000" pitchFamily="2" charset="2"/>
              <a:buChar char="ü"/>
            </a:pPr>
            <a:r>
              <a:rPr lang="en-US" altLang="zh-CN" sz="2000">
                <a:solidFill>
                  <a:schemeClr val="tx1"/>
                </a:solidFill>
                <a:uFillTx/>
                <a:latin typeface="Poppins" panose="00000500000000000000" pitchFamily="2" charset="0"/>
                <a:ea typeface="思源黑体 CN Regular" panose="020B0500000000000000" pitchFamily="34" charset="-122"/>
              </a:rPr>
              <a:t> GPCR </a:t>
            </a:r>
            <a:r>
              <a:rPr lang="zh-CN" altLang="en-US" sz="2000">
                <a:solidFill>
                  <a:schemeClr val="tx1"/>
                </a:solidFill>
                <a:uFillTx/>
                <a:latin typeface="Poppins" panose="00000500000000000000" pitchFamily="2" charset="0"/>
                <a:ea typeface="思源黑体 CN Regular" panose="020B0500000000000000" pitchFamily="34" charset="-122"/>
              </a:rPr>
              <a:t>的配体包括多种形式，如光子</a:t>
            </a:r>
            <a:r>
              <a:rPr lang="zh-CN" altLang="en-US" sz="2000" dirty="0">
                <a:solidFill>
                  <a:schemeClr val="tx1"/>
                </a:solidFill>
                <a:uFillTx/>
                <a:latin typeface="Poppins" panose="00000500000000000000" pitchFamily="2" charset="0"/>
                <a:ea typeface="思源黑体 CN Regular" panose="020B0500000000000000" pitchFamily="34" charset="-122"/>
              </a:rPr>
              <a:t>、小分子、激素、多肽、</a:t>
            </a:r>
            <a:r>
              <a:rPr lang="zh-CN" altLang="en-US" sz="2000">
                <a:solidFill>
                  <a:schemeClr val="tx1"/>
                </a:solidFill>
                <a:uFillTx/>
                <a:latin typeface="Poppins" panose="00000500000000000000" pitchFamily="2" charset="0"/>
                <a:ea typeface="思源黑体 CN Regular" panose="020B0500000000000000" pitchFamily="34" charset="-122"/>
              </a:rPr>
              <a:t>脂质以及</a:t>
            </a:r>
            <a:r>
              <a:rPr lang="zh-CN" altLang="en-US" sz="2000" dirty="0">
                <a:solidFill>
                  <a:schemeClr val="tx1"/>
                </a:solidFill>
                <a:uFillTx/>
                <a:latin typeface="Poppins" panose="00000500000000000000" pitchFamily="2" charset="0"/>
                <a:ea typeface="思源黑体 CN Regular" panose="020B0500000000000000" pitchFamily="34" charset="-122"/>
              </a:rPr>
              <a:t>蛋白</a:t>
            </a:r>
            <a:r>
              <a:rPr lang="zh-CN" altLang="en-US" sz="2000">
                <a:solidFill>
                  <a:schemeClr val="tx1"/>
                </a:solidFill>
                <a:uFillTx/>
                <a:latin typeface="Poppins" panose="00000500000000000000" pitchFamily="2" charset="0"/>
                <a:ea typeface="思源黑体 CN Regular" panose="020B0500000000000000" pitchFamily="34" charset="-122"/>
              </a:rPr>
              <a:t>分子等。</a:t>
            </a:r>
            <a:endParaRPr lang="en-US" altLang="zh-CN" sz="2000" dirty="0">
              <a:solidFill>
                <a:schemeClr val="tx1"/>
              </a:solidFill>
              <a:uFillTx/>
              <a:latin typeface="Poppins" panose="00000500000000000000" pitchFamily="2" charset="0"/>
              <a:ea typeface="思源黑体 CN Regular" panose="020B0500000000000000" pitchFamily="34" charset="-122"/>
            </a:endParaRPr>
          </a:p>
          <a:p>
            <a:pPr>
              <a:lnSpc>
                <a:spcPct val="120000"/>
              </a:lnSpc>
            </a:pPr>
            <a:endParaRPr lang="en-US" altLang="zh-CN" sz="2000" dirty="0">
              <a:solidFill>
                <a:schemeClr val="tx1"/>
              </a:solidFill>
              <a:uFillTx/>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r>
              <a:rPr lang="en-US" altLang="zh-CN" sz="2000">
                <a:solidFill>
                  <a:schemeClr val="tx1"/>
                </a:solidFill>
                <a:uFillTx/>
                <a:latin typeface="Poppins" panose="00000500000000000000" pitchFamily="2" charset="0"/>
                <a:ea typeface="思源黑体 CN Regular" panose="020B0500000000000000" pitchFamily="34" charset="-122"/>
              </a:rPr>
              <a:t> GPCR</a:t>
            </a:r>
            <a:r>
              <a:rPr lang="zh-CN" altLang="en-US" sz="2000" dirty="0">
                <a:solidFill>
                  <a:schemeClr val="tx1"/>
                </a:solidFill>
                <a:uFillTx/>
                <a:latin typeface="Poppins" panose="00000500000000000000" pitchFamily="2" charset="0"/>
                <a:ea typeface="思源黑体 CN Regular" panose="020B0500000000000000" pitchFamily="34" charset="-122"/>
              </a:rPr>
              <a:t>的配体根据其产生的效应，主要分为两大类</a:t>
            </a:r>
            <a:r>
              <a:rPr lang="en-US" altLang="zh-CN" sz="2000" dirty="0">
                <a:solidFill>
                  <a:schemeClr val="tx1"/>
                </a:solidFill>
                <a:uFillTx/>
                <a:latin typeface="Poppins" panose="00000500000000000000" pitchFamily="2" charset="0"/>
                <a:ea typeface="思源黑体 CN Regular" panose="020B0500000000000000" pitchFamily="34" charset="-122"/>
              </a:rPr>
              <a:t>:</a:t>
            </a:r>
            <a:r>
              <a:rPr lang="zh-CN" altLang="en-US" sz="2000">
                <a:solidFill>
                  <a:schemeClr val="tx1"/>
                </a:solidFill>
                <a:uFillTx/>
                <a:latin typeface="Poppins" panose="00000500000000000000" pitchFamily="2" charset="0"/>
                <a:ea typeface="思源黑体 CN Regular" panose="020B0500000000000000" pitchFamily="34" charset="-122"/>
              </a:rPr>
              <a:t>激动剂，抑制剂。</a:t>
            </a:r>
            <a:endParaRPr lang="en-US" altLang="zh-CN" sz="2000">
              <a:solidFill>
                <a:schemeClr val="tx1"/>
              </a:solidFill>
              <a:uFillTx/>
              <a:latin typeface="Poppins" panose="00000500000000000000" pitchFamily="2" charset="0"/>
              <a:ea typeface="思源黑体 CN Regular" panose="020B0500000000000000" pitchFamily="34" charset="-122"/>
            </a:endParaRPr>
          </a:p>
        </p:txBody>
      </p:sp>
      <p:pic>
        <p:nvPicPr>
          <p:cNvPr id="57"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58"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879103"/>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结构高度动态</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60" name="TextBox 59"/>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57" name="Picture 2"/>
          <p:cNvPicPr>
            <a:picLocks noChangeAspect="1" noChangeArrowheads="1"/>
          </p:cNvPicPr>
          <p:nvPr/>
        </p:nvPicPr>
        <p:blipFill>
          <a:blip r:embed="rId4" cstate="print"/>
          <a:srcRect r="64149" b="67964"/>
          <a:stretch>
            <a:fillRect/>
          </a:stretch>
        </p:blipFill>
        <p:spPr bwMode="auto">
          <a:xfrm>
            <a:off x="4439920" y="2204720"/>
            <a:ext cx="2552700" cy="1877060"/>
          </a:xfrm>
          <a:prstGeom prst="rect">
            <a:avLst/>
          </a:prstGeom>
          <a:noFill/>
          <a:ln w="9525">
            <a:noFill/>
            <a:miter lim="800000"/>
            <a:headEnd/>
            <a:tailEnd/>
          </a:ln>
          <a:effectLst/>
        </p:spPr>
      </p:pic>
      <p:pic>
        <p:nvPicPr>
          <p:cNvPr id="58" name="Picture 2"/>
          <p:cNvPicPr>
            <a:picLocks noChangeAspect="1" noChangeArrowheads="1"/>
          </p:cNvPicPr>
          <p:nvPr/>
        </p:nvPicPr>
        <p:blipFill>
          <a:blip r:embed="rId4" cstate="print"/>
          <a:srcRect l="44216" b="52074"/>
          <a:stretch>
            <a:fillRect/>
          </a:stretch>
        </p:blipFill>
        <p:spPr bwMode="auto">
          <a:xfrm>
            <a:off x="243840" y="1557020"/>
            <a:ext cx="4129405" cy="2919730"/>
          </a:xfrm>
          <a:prstGeom prst="rect">
            <a:avLst/>
          </a:prstGeom>
          <a:noFill/>
          <a:ln w="9525">
            <a:noFill/>
            <a:miter lim="800000"/>
            <a:headEnd/>
            <a:tailEnd/>
          </a:ln>
          <a:effectLst/>
        </p:spPr>
      </p:pic>
      <p:pic>
        <p:nvPicPr>
          <p:cNvPr id="59" name="Picture 2"/>
          <p:cNvPicPr>
            <a:picLocks noChangeAspect="1" noChangeArrowheads="1"/>
          </p:cNvPicPr>
          <p:nvPr/>
        </p:nvPicPr>
        <p:blipFill>
          <a:blip r:embed="rId4" cstate="print"/>
          <a:srcRect t="33318" r="64149" b="34646"/>
          <a:stretch>
            <a:fillRect/>
          </a:stretch>
        </p:blipFill>
        <p:spPr bwMode="auto">
          <a:xfrm>
            <a:off x="6887845" y="2204720"/>
            <a:ext cx="2552700" cy="1877060"/>
          </a:xfrm>
          <a:prstGeom prst="rect">
            <a:avLst/>
          </a:prstGeom>
          <a:noFill/>
          <a:ln w="9525">
            <a:noFill/>
            <a:miter lim="800000"/>
            <a:headEnd/>
            <a:tailEnd/>
          </a:ln>
          <a:effectLst/>
        </p:spPr>
      </p:pic>
      <p:pic>
        <p:nvPicPr>
          <p:cNvPr id="62" name="Picture 2"/>
          <p:cNvPicPr>
            <a:picLocks noChangeAspect="1" noChangeArrowheads="1"/>
          </p:cNvPicPr>
          <p:nvPr/>
        </p:nvPicPr>
        <p:blipFill>
          <a:blip r:embed="rId4" cstate="print"/>
          <a:srcRect t="66635" r="64149"/>
          <a:stretch>
            <a:fillRect/>
          </a:stretch>
        </p:blipFill>
        <p:spPr bwMode="auto">
          <a:xfrm>
            <a:off x="9408160" y="2204720"/>
            <a:ext cx="2552700" cy="1954530"/>
          </a:xfrm>
          <a:prstGeom prst="rect">
            <a:avLst/>
          </a:prstGeom>
          <a:noFill/>
          <a:ln w="9525">
            <a:noFill/>
            <a:miter lim="800000"/>
            <a:headEnd/>
            <a:tailEnd/>
          </a:ln>
          <a:effectLst/>
        </p:spPr>
      </p:pic>
      <p:sp>
        <p:nvSpPr>
          <p:cNvPr id="63" name="矩形 62"/>
          <p:cNvSpPr/>
          <p:nvPr/>
        </p:nvSpPr>
        <p:spPr>
          <a:xfrm>
            <a:off x="2538095" y="5157470"/>
            <a:ext cx="7115810" cy="1512570"/>
          </a:xfrm>
          <a:prstGeom prst="rect">
            <a:avLst/>
          </a:prstGeom>
        </p:spPr>
        <p:txBody>
          <a:bodyPr wrap="square">
            <a:spAutoFit/>
          </a:bodyPr>
          <a:lstStyle/>
          <a:p>
            <a:pPr>
              <a:lnSpc>
                <a:spcPct val="140000"/>
              </a:lnSpc>
              <a:buFont typeface="Wingdings" panose="05000000000000000000" pitchFamily="2" charset="2"/>
              <a:buChar char="ü"/>
            </a:pPr>
            <a:r>
              <a:rPr lang="en-US" altLang="zh-CN" sz="2200" dirty="0">
                <a:solidFill>
                  <a:schemeClr val="tx1"/>
                </a:solidFill>
                <a:uFillTx/>
                <a:latin typeface="Poppins" panose="00000500000000000000" pitchFamily="2" charset="0"/>
                <a:ea typeface="思源黑体 CN Regular" panose="020B0500000000000000" pitchFamily="34" charset="-122"/>
              </a:rPr>
              <a:t>GPCR</a:t>
            </a:r>
            <a:r>
              <a:rPr lang="zh-CN" altLang="en-US" sz="2200" dirty="0">
                <a:solidFill>
                  <a:schemeClr val="tx1"/>
                </a:solidFill>
                <a:uFillTx/>
                <a:latin typeface="Poppins" panose="00000500000000000000" pitchFamily="2" charset="0"/>
                <a:ea typeface="思源黑体 CN Regular" panose="020B0500000000000000" pitchFamily="34" charset="-122"/>
              </a:rPr>
              <a:t>的结构状态不是简单的</a:t>
            </a:r>
            <a:r>
              <a:rPr lang="zh-CN" altLang="en-US" sz="2200">
                <a:solidFill>
                  <a:schemeClr val="tx1"/>
                </a:solidFill>
                <a:uFillTx/>
                <a:latin typeface="Poppins" panose="00000500000000000000" pitchFamily="2" charset="0"/>
                <a:ea typeface="思源黑体 CN Regular" panose="020B0500000000000000" pitchFamily="34" charset="-122"/>
              </a:rPr>
              <a:t>双模 </a:t>
            </a:r>
            <a:r>
              <a:rPr lang="en-US" altLang="zh-CN" sz="2200">
                <a:solidFill>
                  <a:schemeClr val="tx1"/>
                </a:solidFill>
                <a:uFillTx/>
                <a:latin typeface="Poppins" panose="00000500000000000000" pitchFamily="2" charset="0"/>
                <a:ea typeface="思源黑体 CN Regular" panose="020B0500000000000000" pitchFamily="34" charset="-122"/>
              </a:rPr>
              <a:t>“</a:t>
            </a:r>
            <a:r>
              <a:rPr lang="zh-CN" altLang="en-US" sz="2200">
                <a:solidFill>
                  <a:schemeClr val="tx1"/>
                </a:solidFill>
                <a:uFillTx/>
                <a:latin typeface="Poppins" panose="00000500000000000000" pitchFamily="2" charset="0"/>
                <a:ea typeface="思源黑体 CN Regular" panose="020B0500000000000000" pitchFamily="34" charset="-122"/>
              </a:rPr>
              <a:t>开关</a:t>
            </a:r>
            <a:r>
              <a:rPr lang="en-US" altLang="zh-CN" sz="2200">
                <a:solidFill>
                  <a:schemeClr val="tx1"/>
                </a:solidFill>
                <a:uFillTx/>
                <a:latin typeface="Poppins" panose="00000500000000000000" pitchFamily="2" charset="0"/>
                <a:ea typeface="思源黑体 CN Regular" panose="020B0500000000000000" pitchFamily="34" charset="-122"/>
              </a:rPr>
              <a:t>”</a:t>
            </a:r>
            <a:r>
              <a:rPr lang="zh-CN" altLang="en-US" sz="2200">
                <a:solidFill>
                  <a:schemeClr val="tx1"/>
                </a:solidFill>
                <a:uFillTx/>
                <a:latin typeface="Poppins" panose="00000500000000000000" pitchFamily="2" charset="0"/>
                <a:ea typeface="思源黑体 CN Regular" panose="020B0500000000000000" pitchFamily="34" charset="-122"/>
              </a:rPr>
              <a:t>；</a:t>
            </a:r>
          </a:p>
          <a:p>
            <a:pPr>
              <a:lnSpc>
                <a:spcPct val="140000"/>
              </a:lnSpc>
              <a:buFont typeface="Wingdings" panose="05000000000000000000" pitchFamily="2" charset="2"/>
              <a:buChar char="ü"/>
            </a:pPr>
            <a:r>
              <a:rPr lang="en-US" altLang="zh-CN" sz="2200" dirty="0">
                <a:solidFill>
                  <a:schemeClr val="tx1"/>
                </a:solidFill>
                <a:uFillTx/>
                <a:latin typeface="Poppins" panose="00000500000000000000" pitchFamily="2" charset="0"/>
                <a:ea typeface="思源黑体 CN Regular" panose="020B0500000000000000" pitchFamily="34" charset="-122"/>
              </a:rPr>
              <a:t>配体可以通过</a:t>
            </a:r>
            <a:r>
              <a:rPr lang="zh-CN" altLang="en-US" sz="2200" dirty="0">
                <a:solidFill>
                  <a:schemeClr val="tx1"/>
                </a:solidFill>
                <a:uFillTx/>
                <a:latin typeface="Poppins" panose="00000500000000000000" pitchFamily="2" charset="0"/>
                <a:ea typeface="思源黑体 CN Regular" panose="020B0500000000000000" pitchFamily="34" charset="-122"/>
              </a:rPr>
              <a:t>调节受体</a:t>
            </a:r>
            <a:r>
              <a:rPr lang="en-US" altLang="zh-CN" sz="2200" dirty="0">
                <a:solidFill>
                  <a:schemeClr val="tx1"/>
                </a:solidFill>
                <a:uFillTx/>
                <a:latin typeface="Poppins" panose="00000500000000000000" pitchFamily="2" charset="0"/>
                <a:ea typeface="思源黑体 CN Regular" panose="020B0500000000000000" pitchFamily="34" charset="-122"/>
              </a:rPr>
              <a:t>的状态来调节受体的活性</a:t>
            </a:r>
            <a:r>
              <a:rPr lang="zh-CN" altLang="en-US" sz="2200" dirty="0">
                <a:solidFill>
                  <a:schemeClr val="tx1"/>
                </a:solidFill>
                <a:uFillTx/>
                <a:latin typeface="Poppins" panose="00000500000000000000" pitchFamily="2" charset="0"/>
                <a:ea typeface="思源黑体 CN Regular" panose="020B0500000000000000" pitchFamily="34" charset="-122"/>
              </a:rPr>
              <a:t>；</a:t>
            </a:r>
            <a:endParaRPr lang="en-US" altLang="zh-CN" sz="2200" dirty="0">
              <a:solidFill>
                <a:schemeClr val="tx1"/>
              </a:solidFill>
              <a:uFillTx/>
              <a:latin typeface="Poppins" panose="00000500000000000000" pitchFamily="2" charset="0"/>
              <a:ea typeface="思源黑体 CN Regular" panose="020B0500000000000000" pitchFamily="34" charset="-122"/>
            </a:endParaRPr>
          </a:p>
          <a:p>
            <a:pPr>
              <a:lnSpc>
                <a:spcPct val="140000"/>
              </a:lnSpc>
              <a:buFont typeface="Wingdings" panose="05000000000000000000" pitchFamily="2" charset="2"/>
              <a:buChar char="ü"/>
            </a:pPr>
            <a:r>
              <a:rPr lang="zh-CN" altLang="en-US" sz="2200" dirty="0">
                <a:solidFill>
                  <a:schemeClr val="tx1"/>
                </a:solidFill>
                <a:uFillTx/>
                <a:latin typeface="Poppins" panose="00000500000000000000" pitchFamily="2" charset="0"/>
                <a:ea typeface="思源黑体 CN Regular" panose="020B0500000000000000" pitchFamily="34" charset="-122"/>
                <a:sym typeface="+mn-ea"/>
              </a:rPr>
              <a:t>自由能能垒图谱用于简化</a:t>
            </a:r>
            <a:r>
              <a:rPr lang="en-US" altLang="zh-CN" sz="2200" dirty="0">
                <a:solidFill>
                  <a:schemeClr val="tx1"/>
                </a:solidFill>
                <a:uFillTx/>
                <a:latin typeface="Poppins" panose="00000500000000000000" pitchFamily="2" charset="0"/>
                <a:ea typeface="思源黑体 CN Regular" panose="020B0500000000000000" pitchFamily="34" charset="-122"/>
                <a:sym typeface="+mn-ea"/>
              </a:rPr>
              <a:t>GPCR</a:t>
            </a:r>
            <a:r>
              <a:rPr lang="zh-CN" altLang="en-US" sz="2200" dirty="0">
                <a:solidFill>
                  <a:schemeClr val="tx1"/>
                </a:solidFill>
                <a:uFillTx/>
                <a:latin typeface="Poppins" panose="00000500000000000000" pitchFamily="2" charset="0"/>
                <a:ea typeface="思源黑体 CN Regular" panose="020B0500000000000000" pitchFamily="34" charset="-122"/>
                <a:sym typeface="+mn-ea"/>
              </a:rPr>
              <a:t>的构象动态</a:t>
            </a:r>
            <a:r>
              <a:rPr lang="zh-CN" altLang="en-US" sz="2200">
                <a:solidFill>
                  <a:schemeClr val="tx1"/>
                </a:solidFill>
                <a:uFillTx/>
                <a:latin typeface="Poppins" panose="00000500000000000000" pitchFamily="2" charset="0"/>
                <a:ea typeface="思源黑体 CN Regular" panose="020B0500000000000000" pitchFamily="34" charset="-122"/>
                <a:sym typeface="+mn-ea"/>
              </a:rPr>
              <a:t>变化过程。</a:t>
            </a:r>
            <a:endParaRPr lang="zh-CN" altLang="en-US" sz="2200" dirty="0">
              <a:solidFill>
                <a:schemeClr val="tx1"/>
              </a:solidFill>
              <a:uFillTx/>
              <a:latin typeface="Poppins" panose="00000500000000000000" pitchFamily="2" charset="0"/>
              <a:ea typeface="思源黑体 CN Regular" panose="020B0500000000000000" pitchFamily="34" charset="-122"/>
              <a:sym typeface="+mn-ea"/>
            </a:endParaRPr>
          </a:p>
        </p:txBody>
      </p:sp>
      <p:sp>
        <p:nvSpPr>
          <p:cNvPr id="6" name="文本框 5"/>
          <p:cNvSpPr txBox="1"/>
          <p:nvPr/>
        </p:nvSpPr>
        <p:spPr>
          <a:xfrm>
            <a:off x="263525" y="4151630"/>
            <a:ext cx="999490" cy="337185"/>
          </a:xfrm>
          <a:prstGeom prst="rect">
            <a:avLst/>
          </a:prstGeom>
        </p:spPr>
        <p:txBody>
          <a:bodyPr wrap="square">
            <a:spAutoFit/>
          </a:bodyPr>
          <a:lstStyle/>
          <a:p>
            <a:pPr marL="0" indent="0" algn="just"/>
            <a:r>
              <a:rPr lang="zh-CN" altLang="en-US" sz="1600" b="0" i="0" dirty="0">
                <a:uFillTx/>
                <a:latin typeface="Poppins" panose="00000500000000000000" pitchFamily="2" charset="0"/>
                <a:ea typeface="思源黑体 CN Regular" panose="020B0500000000000000" pitchFamily="34" charset="-122"/>
              </a:rPr>
              <a:t>基础活性</a:t>
            </a:r>
            <a:endParaRPr lang="zh-CN" altLang="en-US" sz="1600" b="0" i="0" dirty="0">
              <a:solidFill>
                <a:srgbClr val="5F6875"/>
              </a:solidFill>
              <a:uFillTx/>
              <a:latin typeface="Poppins" panose="00000500000000000000" pitchFamily="2" charset="0"/>
              <a:ea typeface="思源黑体 CN Regular" panose="020B0500000000000000" pitchFamily="34" charset="-122"/>
            </a:endParaRPr>
          </a:p>
        </p:txBody>
      </p:sp>
      <p:pic>
        <p:nvPicPr>
          <p:cNvPr id="61"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64"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35087"/>
            <a:ext cx="7560840" cy="461665"/>
          </a:xfrm>
          <a:prstGeom prst="rect">
            <a:avLst/>
          </a:prstGeom>
        </p:spPr>
        <p:txBody>
          <a:bodyPr wrap="square">
            <a:spAutoFit/>
          </a:bodyPr>
          <a:lstStyle/>
          <a:p>
            <a:pPr marL="0" lvl="1"/>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构象</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1130438"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(Hilger 2021</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sp>
        <p:nvSpPr>
          <p:cNvPr id="54" name="TextBox 53"/>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grpSp>
        <p:nvGrpSpPr>
          <p:cNvPr id="56" name="组合 55"/>
          <p:cNvGrpSpPr/>
          <p:nvPr/>
        </p:nvGrpSpPr>
        <p:grpSpPr>
          <a:xfrm>
            <a:off x="335280" y="1506855"/>
            <a:ext cx="7623805" cy="4337273"/>
            <a:chOff x="642" y="1431"/>
            <a:chExt cx="12934" cy="6956"/>
          </a:xfrm>
        </p:grpSpPr>
        <p:pic>
          <p:nvPicPr>
            <p:cNvPr id="57" name="Main graphic"/>
            <p:cNvPicPr/>
            <p:nvPr/>
          </p:nvPicPr>
          <p:blipFill>
            <a:blip r:embed="rId4" cstate="print"/>
            <a:srcRect b="77437"/>
            <a:stretch>
              <a:fillRect/>
            </a:stretch>
          </p:blipFill>
          <p:spPr>
            <a:xfrm>
              <a:off x="642" y="1431"/>
              <a:ext cx="12934" cy="1928"/>
            </a:xfrm>
            <a:prstGeom prst="rect">
              <a:avLst/>
            </a:prstGeom>
            <a:ln>
              <a:noFill/>
            </a:ln>
          </p:spPr>
        </p:pic>
        <p:pic>
          <p:nvPicPr>
            <p:cNvPr id="58" name="Main graphic"/>
            <p:cNvPicPr/>
            <p:nvPr/>
          </p:nvPicPr>
          <p:blipFill>
            <a:blip r:embed="rId4" cstate="print"/>
            <a:srcRect t="41147"/>
            <a:stretch>
              <a:fillRect/>
            </a:stretch>
          </p:blipFill>
          <p:spPr>
            <a:xfrm>
              <a:off x="642" y="3359"/>
              <a:ext cx="12934" cy="5029"/>
            </a:xfrm>
            <a:prstGeom prst="rect">
              <a:avLst/>
            </a:prstGeom>
            <a:ln>
              <a:noFill/>
            </a:ln>
          </p:spPr>
        </p:pic>
      </p:grpSp>
      <p:sp>
        <p:nvSpPr>
          <p:cNvPr id="59" name="文本框 3"/>
          <p:cNvSpPr txBox="1"/>
          <p:nvPr/>
        </p:nvSpPr>
        <p:spPr>
          <a:xfrm>
            <a:off x="7680176" y="1700808"/>
            <a:ext cx="4367808" cy="3280410"/>
          </a:xfrm>
          <a:prstGeom prst="rect">
            <a:avLst/>
          </a:prstGeom>
          <a:noFill/>
        </p:spPr>
        <p:txBody>
          <a:bodyPr wrap="square" rtlCol="0" anchor="t">
            <a:noAutofit/>
          </a:bodyPr>
          <a:lstStyle/>
          <a:p>
            <a:pPr marL="342900" indent="-342900">
              <a:lnSpc>
                <a:spcPct val="120000"/>
              </a:lnSpc>
              <a:buFont typeface="Wingdings" panose="05000000000000000000" pitchFamily="2" charset="2"/>
              <a:buChar char="ü"/>
            </a:pPr>
            <a:r>
              <a:rPr lang="en-US" altLang="zh-CN" sz="2000" dirty="0">
                <a:uFillTx/>
                <a:latin typeface="Poppins" panose="00000500000000000000" pitchFamily="2" charset="0"/>
                <a:ea typeface="思源黑体 CN Regular" panose="020B0500000000000000" pitchFamily="34" charset="-122"/>
                <a:sym typeface="+mn-ea"/>
              </a:rPr>
              <a:t>GPCR</a:t>
            </a:r>
            <a:r>
              <a:rPr lang="zh-CN" altLang="en-US" sz="2000" dirty="0">
                <a:uFillTx/>
                <a:latin typeface="Poppins" panose="00000500000000000000" pitchFamily="2" charset="0"/>
                <a:ea typeface="思源黑体 CN Regular" panose="020B0500000000000000" pitchFamily="34" charset="-122"/>
                <a:sym typeface="+mn-ea"/>
              </a:rPr>
              <a:t>激活过程中呈现出多种构象。</a:t>
            </a:r>
          </a:p>
          <a:p>
            <a:pPr marL="342900" indent="-342900">
              <a:lnSpc>
                <a:spcPct val="120000"/>
              </a:lnSpc>
              <a:buFont typeface="Wingdings" panose="05000000000000000000" pitchFamily="2" charset="2"/>
              <a:buChar char="ü"/>
            </a:pPr>
            <a:endParaRPr lang="en-US" altLang="zh-CN" sz="2000" dirty="0">
              <a:solidFill>
                <a:schemeClr val="tx1"/>
              </a:solidFill>
              <a:uFillTx/>
              <a:latin typeface="Poppins" panose="00000500000000000000" pitchFamily="2" charset="0"/>
              <a:ea typeface="思源黑体 CN Regular" panose="020B0500000000000000" pitchFamily="34" charset="-122"/>
            </a:endParaRPr>
          </a:p>
          <a:p>
            <a:pPr marL="342900" indent="-342900">
              <a:lnSpc>
                <a:spcPct val="120000"/>
              </a:lnSpc>
              <a:buFont typeface="Wingdings" panose="05000000000000000000" pitchFamily="2" charset="2"/>
              <a:buChar char="ü"/>
            </a:pPr>
            <a:r>
              <a:rPr lang="en-US" altLang="zh-CN" sz="2000" dirty="0">
                <a:solidFill>
                  <a:schemeClr val="tx1"/>
                </a:solidFill>
                <a:uFillTx/>
                <a:latin typeface="Poppins" panose="00000500000000000000" pitchFamily="2" charset="0"/>
                <a:ea typeface="思源黑体 CN Regular" panose="020B0500000000000000" pitchFamily="34" charset="-122"/>
                <a:sym typeface="+mn-ea"/>
              </a:rPr>
              <a:t>GPCR</a:t>
            </a:r>
            <a:r>
              <a:rPr lang="zh-CN" altLang="en-US" sz="2000" dirty="0">
                <a:solidFill>
                  <a:schemeClr val="tx1"/>
                </a:solidFill>
                <a:uFillTx/>
                <a:latin typeface="Poppins" panose="00000500000000000000" pitchFamily="2" charset="0"/>
                <a:ea typeface="思源黑体 CN Regular" panose="020B0500000000000000" pitchFamily="34" charset="-122"/>
                <a:sym typeface="+mn-ea"/>
              </a:rPr>
              <a:t>激活的最典型特征是跨膜螺旋螺旋</a:t>
            </a:r>
            <a:r>
              <a:rPr lang="en-US" altLang="zh-CN" sz="2000" dirty="0">
                <a:solidFill>
                  <a:schemeClr val="tx1"/>
                </a:solidFill>
                <a:uFillTx/>
                <a:latin typeface="Poppins" panose="00000500000000000000" pitchFamily="2" charset="0"/>
                <a:ea typeface="思源黑体 CN Regular" panose="020B0500000000000000" pitchFamily="34" charset="-122"/>
                <a:sym typeface="+mn-ea"/>
              </a:rPr>
              <a:t>6(TM6)</a:t>
            </a:r>
            <a:r>
              <a:rPr lang="zh-CN" altLang="en-US" sz="2000" dirty="0">
                <a:solidFill>
                  <a:schemeClr val="tx1"/>
                </a:solidFill>
                <a:uFillTx/>
                <a:latin typeface="Poppins" panose="00000500000000000000" pitchFamily="2" charset="0"/>
                <a:ea typeface="思源黑体 CN Regular" panose="020B0500000000000000" pitchFamily="34" charset="-122"/>
                <a:sym typeface="+mn-ea"/>
              </a:rPr>
              <a:t>的胞内侧向外移动。</a:t>
            </a:r>
            <a:endParaRPr lang="en-US" altLang="zh-CN" sz="2000" dirty="0">
              <a:solidFill>
                <a:schemeClr val="tx1"/>
              </a:solidFill>
              <a:uFillTx/>
              <a:latin typeface="Poppins" panose="00000500000000000000" pitchFamily="2" charset="0"/>
              <a:ea typeface="思源黑体 CN Regular" panose="020B0500000000000000" pitchFamily="34" charset="-122"/>
            </a:endParaRPr>
          </a:p>
          <a:p>
            <a:pPr marL="342900" indent="-342900">
              <a:lnSpc>
                <a:spcPct val="120000"/>
              </a:lnSpc>
            </a:pPr>
            <a:endParaRPr lang="en-US" altLang="zh-CN" sz="2000" dirty="0">
              <a:solidFill>
                <a:schemeClr val="tx1"/>
              </a:solidFill>
              <a:uFillTx/>
              <a:latin typeface="Poppins" panose="00000500000000000000" pitchFamily="2" charset="0"/>
              <a:ea typeface="思源黑体 CN Regular" panose="020B0500000000000000" pitchFamily="34" charset="-122"/>
            </a:endParaRPr>
          </a:p>
          <a:p>
            <a:pPr marL="342900" indent="-342900">
              <a:lnSpc>
                <a:spcPct val="120000"/>
              </a:lnSpc>
              <a:buFont typeface="Wingdings" panose="05000000000000000000" pitchFamily="2" charset="2"/>
              <a:buChar char="ü"/>
            </a:pPr>
            <a:r>
              <a:rPr lang="en-US" altLang="zh-CN" sz="2000" dirty="0">
                <a:solidFill>
                  <a:schemeClr val="tx1"/>
                </a:solidFill>
                <a:uFillTx/>
                <a:latin typeface="Poppins" panose="00000500000000000000" pitchFamily="2" charset="0"/>
                <a:ea typeface="思源黑体 CN Regular" panose="020B0500000000000000" pitchFamily="34" charset="-122"/>
                <a:sym typeface="+mn-ea"/>
              </a:rPr>
              <a:t>TM6</a:t>
            </a:r>
            <a:r>
              <a:rPr lang="zh-CN" altLang="en-US" sz="2000" dirty="0">
                <a:solidFill>
                  <a:schemeClr val="tx1"/>
                </a:solidFill>
                <a:uFillTx/>
                <a:latin typeface="Poppins" panose="00000500000000000000" pitchFamily="2" charset="0"/>
                <a:ea typeface="思源黑体 CN Regular" panose="020B0500000000000000" pitchFamily="34" charset="-122"/>
                <a:sym typeface="+mn-ea"/>
              </a:rPr>
              <a:t>螺旋的大幅外移，暴露出一个细胞内的口袋。</a:t>
            </a:r>
            <a:endParaRPr lang="en-US" altLang="zh-CN" sz="2000" dirty="0">
              <a:solidFill>
                <a:schemeClr val="tx1"/>
              </a:solidFill>
              <a:uFillTx/>
              <a:latin typeface="Poppins" panose="00000500000000000000" pitchFamily="2" charset="0"/>
              <a:ea typeface="思源黑体 CN Regular" panose="020B0500000000000000" pitchFamily="34" charset="-122"/>
            </a:endParaRPr>
          </a:p>
        </p:txBody>
      </p:sp>
      <p:pic>
        <p:nvPicPr>
          <p:cNvPr id="60"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61"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54481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82777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信号通路的多样性</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2156360"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(Liu, Anderson et al. 2024</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3" name="图片 52"/>
          <p:cNvPicPr>
            <a:picLocks noChangeAspect="1"/>
          </p:cNvPicPr>
          <p:nvPr/>
        </p:nvPicPr>
        <p:blipFill>
          <a:blip r:embed="rId4" cstate="print"/>
          <a:stretch>
            <a:fillRect/>
          </a:stretch>
        </p:blipFill>
        <p:spPr>
          <a:xfrm>
            <a:off x="335360" y="1915314"/>
            <a:ext cx="6511241" cy="3456384"/>
          </a:xfrm>
          <a:prstGeom prst="rect">
            <a:avLst/>
          </a:prstGeom>
        </p:spPr>
      </p:pic>
      <p:sp>
        <p:nvSpPr>
          <p:cNvPr id="54" name="TextBox 53"/>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56" name="文本框 3"/>
          <p:cNvSpPr txBox="1"/>
          <p:nvPr/>
        </p:nvSpPr>
        <p:spPr>
          <a:xfrm>
            <a:off x="7114540" y="2058670"/>
            <a:ext cx="4559935" cy="3161665"/>
          </a:xfrm>
          <a:prstGeom prst="rect">
            <a:avLst/>
          </a:prstGeom>
          <a:noFill/>
        </p:spPr>
        <p:txBody>
          <a:bodyPr wrap="square" rtlCol="0" anchor="t">
            <a:noAutofit/>
          </a:bodyPr>
          <a:lstStyle/>
          <a:p>
            <a:pPr>
              <a:lnSpc>
                <a:spcPct val="120000"/>
              </a:lnSpc>
              <a:buFont typeface="Wingdings" panose="05000000000000000000" pitchFamily="2" charset="2"/>
              <a:buChar char="ü"/>
            </a:pPr>
            <a:r>
              <a:rPr lang="zh-CN" altLang="en-US" sz="2000" dirty="0">
                <a:latin typeface="Poppins" panose="00000500000000000000" pitchFamily="2" charset="0"/>
                <a:ea typeface="思源黑体 CN Regular" panose="020B0500000000000000" pitchFamily="34" charset="-122"/>
              </a:rPr>
              <a:t>两类</a:t>
            </a:r>
            <a:r>
              <a:rPr lang="zh-CN" altLang="en-US" sz="2000" dirty="0">
                <a:latin typeface="Poppins" panose="00000500000000000000" pitchFamily="2" charset="0"/>
                <a:ea typeface="思源黑体 CN Regular" panose="020B0500000000000000" pitchFamily="34" charset="-122"/>
                <a:sym typeface="+mn-ea"/>
              </a:rPr>
              <a:t>主要</a:t>
            </a:r>
            <a:r>
              <a:rPr lang="zh-CN" altLang="en-US" sz="2000" dirty="0">
                <a:latin typeface="Poppins" panose="00000500000000000000" pitchFamily="2" charset="0"/>
                <a:ea typeface="思源黑体 CN Regular" panose="020B0500000000000000" pitchFamily="34" charset="-122"/>
              </a:rPr>
              <a:t>转导器：</a:t>
            </a:r>
            <a:r>
              <a:rPr lang="en-US" altLang="zh-CN" sz="2000" dirty="0">
                <a:latin typeface="Poppins" panose="00000500000000000000" pitchFamily="2" charset="0"/>
                <a:ea typeface="思源黑体 CN Regular" panose="020B0500000000000000" pitchFamily="34" charset="-122"/>
              </a:rPr>
              <a:t>G</a:t>
            </a:r>
            <a:r>
              <a:rPr lang="zh-CN" altLang="en-US" sz="2000" dirty="0">
                <a:latin typeface="Poppins" panose="00000500000000000000" pitchFamily="2" charset="0"/>
                <a:ea typeface="思源黑体 CN Regular" panose="020B0500000000000000" pitchFamily="34" charset="-122"/>
              </a:rPr>
              <a:t>蛋白和抑制蛋白</a:t>
            </a:r>
            <a:r>
              <a:rPr lang="en-US" altLang="zh-CN" sz="2000" dirty="0" err="1">
                <a:latin typeface="Poppins" panose="00000500000000000000" pitchFamily="2" charset="0"/>
                <a:ea typeface="思源黑体 CN Regular" panose="020B0500000000000000" pitchFamily="34" charset="-122"/>
              </a:rPr>
              <a:t>Arrestin</a:t>
            </a:r>
            <a:endParaRPr lang="en-US" altLang="zh-CN" sz="2000" dirty="0">
              <a:latin typeface="Poppins" panose="00000500000000000000" pitchFamily="2" charset="0"/>
              <a:ea typeface="思源黑体 CN Regular" panose="020B0500000000000000" pitchFamily="34" charset="-122"/>
            </a:endParaRPr>
          </a:p>
          <a:p>
            <a:pPr>
              <a:lnSpc>
                <a:spcPct val="120000"/>
              </a:lnSpc>
            </a:pPr>
            <a:endParaRPr lang="en-US" altLang="zh-CN" sz="2000" dirty="0">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r>
              <a:rPr lang="zh-CN" altLang="en-US" sz="2000" dirty="0">
                <a:latin typeface="Poppins" panose="00000500000000000000" pitchFamily="2" charset="0"/>
                <a:ea typeface="思源黑体 CN Regular" panose="020B0500000000000000" pitchFamily="34" charset="-122"/>
              </a:rPr>
              <a:t> 激活的</a:t>
            </a:r>
            <a:r>
              <a:rPr lang="en-US" altLang="zh-CN" sz="2000" dirty="0">
                <a:latin typeface="Poppins" panose="00000500000000000000" pitchFamily="2" charset="0"/>
                <a:ea typeface="思源黑体 CN Regular" panose="020B0500000000000000" pitchFamily="34" charset="-122"/>
              </a:rPr>
              <a:t>GPCR</a:t>
            </a:r>
            <a:r>
              <a:rPr lang="zh-CN" altLang="en-US" sz="2000" dirty="0">
                <a:latin typeface="Poppins" panose="00000500000000000000" pitchFamily="2" charset="0"/>
                <a:ea typeface="思源黑体 CN Regular" panose="020B0500000000000000" pitchFamily="34" charset="-122"/>
              </a:rPr>
              <a:t>也可能经历</a:t>
            </a:r>
            <a:r>
              <a:rPr lang="zh-CN" altLang="en-US" sz="2000" dirty="0">
                <a:latin typeface="Poppins" panose="00000500000000000000" pitchFamily="2" charset="0"/>
                <a:ea typeface="思源黑体 CN Regular" panose="020B0500000000000000" pitchFamily="34" charset="-122"/>
                <a:sym typeface="+mn-ea"/>
              </a:rPr>
              <a:t>β-抑制蛋白</a:t>
            </a:r>
            <a:r>
              <a:rPr lang="zh-CN" altLang="en-US" sz="2000" dirty="0" smtClean="0">
                <a:latin typeface="Poppins" panose="00000500000000000000" pitchFamily="2" charset="0"/>
                <a:ea typeface="思源黑体 CN Regular" panose="020B0500000000000000" pitchFamily="34" charset="-122"/>
                <a:sym typeface="+mn-ea"/>
              </a:rPr>
              <a:t>诱导的</a:t>
            </a:r>
            <a:r>
              <a:rPr lang="zh-CN" altLang="en-US" sz="2000" dirty="0">
                <a:latin typeface="Poppins" panose="00000500000000000000" pitchFamily="2" charset="0"/>
                <a:ea typeface="思源黑体 CN Regular" panose="020B0500000000000000" pitchFamily="34" charset="-122"/>
                <a:sym typeface="+mn-ea"/>
              </a:rPr>
              <a:t>受体脱敏，阻止持续的信号传导</a:t>
            </a:r>
          </a:p>
          <a:p>
            <a:pPr>
              <a:lnSpc>
                <a:spcPct val="120000"/>
              </a:lnSpc>
              <a:buFont typeface="Wingdings" panose="05000000000000000000" pitchFamily="2" charset="2"/>
              <a:buChar char="ü"/>
            </a:pPr>
            <a:endParaRPr lang="en-US" altLang="zh-CN" sz="2000" dirty="0">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r>
              <a:rPr lang="zh-CN" altLang="en-US" sz="2000" dirty="0">
                <a:latin typeface="Poppins" panose="00000500000000000000" pitchFamily="2" charset="0"/>
                <a:ea typeface="思源黑体 CN Regular" panose="020B0500000000000000" pitchFamily="34" charset="-122"/>
              </a:rPr>
              <a:t> 受体</a:t>
            </a:r>
            <a:r>
              <a:rPr lang="en-US" altLang="zh-CN" sz="2000" dirty="0">
                <a:latin typeface="Poppins" panose="00000500000000000000" pitchFamily="2" charset="0"/>
                <a:ea typeface="思源黑体 CN Regular" panose="020B0500000000000000" pitchFamily="34" charset="-122"/>
              </a:rPr>
              <a:t>-</a:t>
            </a:r>
            <a:r>
              <a:rPr lang="zh-CN" altLang="en-US" sz="2000" dirty="0">
                <a:latin typeface="Poppins" panose="00000500000000000000" pitchFamily="2" charset="0"/>
                <a:ea typeface="思源黑体 CN Regular" panose="020B0500000000000000" pitchFamily="34" charset="-122"/>
              </a:rPr>
              <a:t>抑制蛋白复合物</a:t>
            </a:r>
            <a:r>
              <a:rPr lang="zh-CN" altLang="en-US" sz="2000" dirty="0" smtClean="0">
                <a:latin typeface="Poppins" panose="00000500000000000000" pitchFamily="2" charset="0"/>
                <a:ea typeface="思源黑体 CN Regular" panose="020B0500000000000000" pitchFamily="34" charset="-122"/>
              </a:rPr>
              <a:t>还能够作为</a:t>
            </a:r>
            <a:r>
              <a:rPr lang="zh-CN" altLang="en-US" sz="2000" dirty="0">
                <a:latin typeface="Poppins" panose="00000500000000000000" pitchFamily="2" charset="0"/>
                <a:ea typeface="思源黑体 CN Regular" panose="020B0500000000000000" pitchFamily="34" charset="-122"/>
              </a:rPr>
              <a:t>超过</a:t>
            </a:r>
            <a:r>
              <a:rPr lang="en-US" altLang="zh-CN" sz="2000" dirty="0">
                <a:latin typeface="Poppins" panose="00000500000000000000" pitchFamily="2" charset="0"/>
                <a:ea typeface="思源黑体 CN Regular" panose="020B0500000000000000" pitchFamily="34" charset="-122"/>
              </a:rPr>
              <a:t>20</a:t>
            </a:r>
            <a:r>
              <a:rPr lang="zh-CN" altLang="en-US" sz="2000" dirty="0">
                <a:latin typeface="Poppins" panose="00000500000000000000" pitchFamily="2" charset="0"/>
                <a:ea typeface="思源黑体 CN Regular" panose="020B0500000000000000" pitchFamily="34" charset="-122"/>
              </a:rPr>
              <a:t>种不同激酶的支架</a:t>
            </a:r>
            <a:endParaRPr lang="en-US" altLang="zh-CN" sz="2000" dirty="0">
              <a:solidFill>
                <a:schemeClr val="tx1"/>
              </a:solidFill>
              <a:uFillTx/>
              <a:latin typeface="Poppins" panose="00000500000000000000" pitchFamily="2" charset="0"/>
              <a:ea typeface="思源黑体 CN Regular" panose="020B0500000000000000" pitchFamily="34" charset="-122"/>
            </a:endParaRPr>
          </a:p>
        </p:txBody>
      </p:sp>
      <p:pic>
        <p:nvPicPr>
          <p:cNvPr id="55"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7"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en-US" altLang="zh-CN"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激活的新模式</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2000869" cy="276999"/>
          </a:xfrm>
          <a:prstGeom prst="rect">
            <a:avLst/>
          </a:prstGeom>
          <a:noFill/>
        </p:spPr>
        <p:txBody>
          <a:bodyPr wrap="none" rtlCol="0">
            <a:spAutoFit/>
          </a:bodyPr>
          <a:lstStyle/>
          <a:p>
            <a:r>
              <a:rPr lang="en-US" altLang="zh-CN" sz="1200" smtClean="0">
                <a:latin typeface="Poppins" panose="00000500000000000000" pitchFamily="2" charset="0"/>
                <a:cs typeface="Poppins" panose="00000500000000000000" pitchFamily="2" charset="0"/>
              </a:rPr>
              <a:t>(Wang, Qiao et al. 2018</a:t>
            </a:r>
            <a:r>
              <a:rPr lang="nl-NL" altLang="zh-CN" sz="1200" smtClean="0">
                <a:latin typeface="Poppins" panose="00000500000000000000" pitchFamily="2" charset="0"/>
                <a:cs typeface="Poppins" panose="00000500000000000000" pitchFamily="2" charset="0"/>
              </a:rPr>
              <a:t>)</a:t>
            </a:r>
            <a:endParaRPr lang="en-US" altLang="zh-CN" sz="1200" dirty="0" smtClean="0">
              <a:latin typeface="Poppins" panose="00000500000000000000" pitchFamily="2" charset="0"/>
              <a:cs typeface="Poppins" panose="00000500000000000000" pitchFamily="2" charset="0"/>
            </a:endParaRPr>
          </a:p>
        </p:txBody>
      </p:sp>
      <p:pic>
        <p:nvPicPr>
          <p:cNvPr id="54" name="Picture 2" descr="D:\24年8月8日讲座相关\1-s2.0-S0165614718300245-gr1_lrg.jpg"/>
          <p:cNvPicPr>
            <a:picLocks noChangeAspect="1" noChangeArrowheads="1"/>
          </p:cNvPicPr>
          <p:nvPr/>
        </p:nvPicPr>
        <p:blipFill>
          <a:blip r:embed="rId4" cstate="print"/>
          <a:srcRect t="47199"/>
          <a:stretch>
            <a:fillRect/>
          </a:stretch>
        </p:blipFill>
        <p:spPr bwMode="auto">
          <a:xfrm>
            <a:off x="6096000" y="3716779"/>
            <a:ext cx="5664984" cy="2232248"/>
          </a:xfrm>
          <a:prstGeom prst="rect">
            <a:avLst/>
          </a:prstGeom>
          <a:noFill/>
        </p:spPr>
      </p:pic>
      <p:pic>
        <p:nvPicPr>
          <p:cNvPr id="56" name="图片 55"/>
          <p:cNvPicPr>
            <a:picLocks noChangeAspect="1"/>
          </p:cNvPicPr>
          <p:nvPr/>
        </p:nvPicPr>
        <p:blipFill>
          <a:blip r:embed="rId5" cstate="print"/>
          <a:srcRect b="54165"/>
          <a:stretch>
            <a:fillRect/>
          </a:stretch>
        </p:blipFill>
        <p:spPr>
          <a:xfrm>
            <a:off x="407369" y="1340515"/>
            <a:ext cx="7272808" cy="2273688"/>
          </a:xfrm>
          <a:prstGeom prst="rect">
            <a:avLst/>
          </a:prstGeom>
        </p:spPr>
      </p:pic>
      <p:pic>
        <p:nvPicPr>
          <p:cNvPr id="57" name="Picture 2" descr="D:\24年8月8日讲座相关\1-s2.0-S0165614718300245-gr1_lrg.jpg"/>
          <p:cNvPicPr>
            <a:picLocks noChangeAspect="1" noChangeArrowheads="1"/>
          </p:cNvPicPr>
          <p:nvPr/>
        </p:nvPicPr>
        <p:blipFill>
          <a:blip r:embed="rId4" cstate="print"/>
          <a:srcRect b="52801"/>
          <a:stretch>
            <a:fillRect/>
          </a:stretch>
        </p:blipFill>
        <p:spPr bwMode="auto">
          <a:xfrm>
            <a:off x="263352" y="3788787"/>
            <a:ext cx="5724054" cy="2016224"/>
          </a:xfrm>
          <a:prstGeom prst="rect">
            <a:avLst/>
          </a:prstGeom>
          <a:noFill/>
        </p:spPr>
      </p:pic>
      <p:pic>
        <p:nvPicPr>
          <p:cNvPr id="58" name="Picture 2" descr="D:\24年8月8日讲座相关\1-s2.0-S0968000412000783-gr1b1.jpg"/>
          <p:cNvPicPr>
            <a:picLocks noChangeAspect="1" noChangeArrowheads="1"/>
          </p:cNvPicPr>
          <p:nvPr/>
        </p:nvPicPr>
        <p:blipFill>
          <a:blip r:embed="rId6" cstate="print"/>
          <a:srcRect/>
          <a:stretch>
            <a:fillRect/>
          </a:stretch>
        </p:blipFill>
        <p:spPr bwMode="auto">
          <a:xfrm>
            <a:off x="7824192" y="1484531"/>
            <a:ext cx="3785592" cy="2179884"/>
          </a:xfrm>
          <a:prstGeom prst="rect">
            <a:avLst/>
          </a:prstGeom>
          <a:noFill/>
        </p:spPr>
      </p:pic>
      <p:sp>
        <p:nvSpPr>
          <p:cNvPr id="59" name="文本框 6"/>
          <p:cNvSpPr txBox="1"/>
          <p:nvPr/>
        </p:nvSpPr>
        <p:spPr>
          <a:xfrm>
            <a:off x="731404" y="5949280"/>
            <a:ext cx="10729192" cy="432048"/>
          </a:xfrm>
          <a:prstGeom prst="rect">
            <a:avLst/>
          </a:prstGeom>
          <a:noFill/>
        </p:spPr>
        <p:txBody>
          <a:bodyPr wrap="square" rtlCol="0" anchor="t">
            <a:noAutofit/>
          </a:bodyPr>
          <a:lstStyle/>
          <a:p>
            <a:pPr>
              <a:lnSpc>
                <a:spcPct val="120000"/>
              </a:lnSpc>
            </a:pPr>
            <a:r>
              <a:rPr lang="en-US" altLang="zh-CN" sz="2000" smtClean="0">
                <a:latin typeface="Poppins" panose="00000500000000000000" pitchFamily="2" charset="0"/>
                <a:ea typeface="思源黑体 CN Regular" panose="020B0500000000000000" pitchFamily="34" charset="-122"/>
                <a:sym typeface="+mn-ea"/>
              </a:rPr>
              <a:t>(A)</a:t>
            </a:r>
            <a:r>
              <a:rPr lang="zh-CN" altLang="en-US" sz="2000" smtClean="0">
                <a:latin typeface="Poppins" panose="00000500000000000000" pitchFamily="2" charset="0"/>
                <a:ea typeface="思源黑体 CN Regular" panose="020B0500000000000000" pitchFamily="34" charset="-122"/>
                <a:sym typeface="+mn-ea"/>
              </a:rPr>
              <a:t>经典模式，</a:t>
            </a:r>
            <a:r>
              <a:rPr lang="en-US" altLang="zh-CN" sz="2000" smtClean="0">
                <a:latin typeface="Poppins" panose="00000500000000000000" pitchFamily="2" charset="0"/>
                <a:ea typeface="思源黑体 CN Regular" panose="020B0500000000000000" pitchFamily="34" charset="-122"/>
                <a:sym typeface="+mn-ea"/>
              </a:rPr>
              <a:t>(B)</a:t>
            </a:r>
            <a:r>
              <a:rPr lang="zh-CN" altLang="en-US" sz="2000" smtClean="0">
                <a:latin typeface="Poppins" panose="00000500000000000000" pitchFamily="2" charset="0"/>
                <a:ea typeface="思源黑体 CN Regular" panose="020B0500000000000000" pitchFamily="34" charset="-122"/>
                <a:sym typeface="+mn-ea"/>
              </a:rPr>
              <a:t>偏置激活，</a:t>
            </a:r>
            <a:r>
              <a:rPr lang="en-US" altLang="zh-CN" sz="2000" smtClean="0">
                <a:latin typeface="Poppins" panose="00000500000000000000" pitchFamily="2" charset="0"/>
                <a:ea typeface="思源黑体 CN Regular" panose="020B0500000000000000" pitchFamily="34" charset="-122"/>
                <a:sym typeface="+mn-ea"/>
              </a:rPr>
              <a:t>(C)</a:t>
            </a:r>
            <a:r>
              <a:rPr lang="zh-CN" altLang="en-US" sz="2000" smtClean="0">
                <a:latin typeface="Poppins" panose="00000500000000000000" pitchFamily="2" charset="0"/>
                <a:ea typeface="思源黑体 CN Regular" panose="020B0500000000000000" pitchFamily="34" charset="-122"/>
                <a:sym typeface="+mn-ea"/>
              </a:rPr>
              <a:t>细胞内激活，</a:t>
            </a:r>
            <a:r>
              <a:rPr lang="en-US" altLang="zh-CN" sz="2000" smtClean="0">
                <a:latin typeface="Poppins" panose="00000500000000000000" pitchFamily="2" charset="0"/>
                <a:ea typeface="思源黑体 CN Regular" panose="020B0500000000000000" pitchFamily="34" charset="-122"/>
                <a:sym typeface="+mn-ea"/>
              </a:rPr>
              <a:t>(D)</a:t>
            </a:r>
            <a:r>
              <a:rPr lang="zh-CN" altLang="en-US" sz="2000" smtClean="0">
                <a:latin typeface="Poppins" panose="00000500000000000000" pitchFamily="2" charset="0"/>
                <a:ea typeface="思源黑体 CN Regular" panose="020B0500000000000000" pitchFamily="34" charset="-122"/>
                <a:sym typeface="+mn-ea"/>
              </a:rPr>
              <a:t>二聚化激活，</a:t>
            </a:r>
            <a:r>
              <a:rPr lang="en-US" altLang="zh-CN" sz="2000" smtClean="0">
                <a:latin typeface="Poppins" panose="00000500000000000000" pitchFamily="2" charset="0"/>
                <a:ea typeface="思源黑体 CN Regular" panose="020B0500000000000000" pitchFamily="34" charset="-122"/>
                <a:sym typeface="+mn-ea"/>
              </a:rPr>
              <a:t>(E)</a:t>
            </a:r>
            <a:r>
              <a:rPr lang="zh-CN" altLang="en-US" sz="2000" smtClean="0">
                <a:latin typeface="Poppins" panose="00000500000000000000" pitchFamily="2" charset="0"/>
                <a:ea typeface="思源黑体 CN Regular" panose="020B0500000000000000" pitchFamily="34" charset="-122"/>
                <a:sym typeface="+mn-ea"/>
              </a:rPr>
              <a:t>转激活，</a:t>
            </a:r>
            <a:r>
              <a:rPr lang="en-US" altLang="zh-CN" sz="2000" smtClean="0">
                <a:latin typeface="Poppins" panose="00000500000000000000" pitchFamily="2" charset="0"/>
                <a:ea typeface="思源黑体 CN Regular" panose="020B0500000000000000" pitchFamily="34" charset="-122"/>
                <a:sym typeface="+mn-ea"/>
              </a:rPr>
              <a:t>(F)</a:t>
            </a:r>
            <a:r>
              <a:rPr lang="zh-CN" altLang="en-US" sz="2000" smtClean="0">
                <a:latin typeface="Poppins" panose="00000500000000000000" pitchFamily="2" charset="0"/>
                <a:ea typeface="思源黑体 CN Regular" panose="020B0500000000000000" pitchFamily="34" charset="-122"/>
                <a:sym typeface="+mn-ea"/>
              </a:rPr>
              <a:t>双相激活</a:t>
            </a:r>
            <a:endParaRPr lang="en-US" altLang="zh-CN" sz="2000" dirty="0" smtClean="0">
              <a:solidFill>
                <a:schemeClr val="tx1"/>
              </a:solidFill>
              <a:uFillTx/>
              <a:latin typeface="Poppins" panose="00000500000000000000" pitchFamily="2" charset="0"/>
              <a:ea typeface="思源黑体 CN Regular" panose="020B0500000000000000" pitchFamily="34" charset="-122"/>
              <a:sym typeface="+mn-ea"/>
            </a:endParaRPr>
          </a:p>
        </p:txBody>
      </p:sp>
      <p:sp>
        <p:nvSpPr>
          <p:cNvPr id="60" name="TextBox 59"/>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61" name="Picture 2" descr="C:\Users\Digital marketing\Downloads\logo水印.png"/>
          <p:cNvPicPr>
            <a:picLocks noChangeAspect="1" noChangeArrowheads="1"/>
          </p:cNvPicPr>
          <p:nvPr/>
        </p:nvPicPr>
        <p:blipFill>
          <a:blip r:embed="rId7" cstate="print"/>
          <a:srcRect/>
          <a:stretch>
            <a:fillRect/>
          </a:stretch>
        </p:blipFill>
        <p:spPr bwMode="auto">
          <a:xfrm>
            <a:off x="-816768" y="260648"/>
            <a:ext cx="8324850" cy="4572000"/>
          </a:xfrm>
          <a:prstGeom prst="rect">
            <a:avLst/>
          </a:prstGeom>
          <a:noFill/>
        </p:spPr>
      </p:pic>
      <p:pic>
        <p:nvPicPr>
          <p:cNvPr id="62" name="Picture 4" descr="C:\Users\Digital marketing\Downloads\logo水印.png"/>
          <p:cNvPicPr>
            <a:picLocks noChangeAspect="1" noChangeArrowheads="1"/>
          </p:cNvPicPr>
          <p:nvPr/>
        </p:nvPicPr>
        <p:blipFill>
          <a:blip r:embed="rId7"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525" y="764540"/>
            <a:ext cx="11555095" cy="460375"/>
          </a:xfrm>
          <a:prstGeom prst="rect">
            <a:avLst/>
          </a:prstGeom>
        </p:spPr>
        <p:txBody>
          <a:bodyPr wrap="square">
            <a:spAutoFit/>
          </a:bodyPr>
          <a:lstStyle/>
          <a:p>
            <a:pPr marL="0" lvl="1"/>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的偏置激活</a:t>
            </a:r>
            <a:r>
              <a:rPr lang="zh-CN" altLang="en-US" sz="2000" b="1" dirty="0">
                <a:latin typeface="Poppins" panose="00000500000000000000" pitchFamily="2" charset="0"/>
                <a:ea typeface="思源黑体 CN Regular" panose="020B0500000000000000" pitchFamily="34" charset="-122"/>
                <a:cs typeface="Poppins" panose="00000500000000000000" pitchFamily="2" charset="0"/>
                <a:sym typeface="+mn-ea"/>
              </a:rPr>
              <a:t>（</a:t>
            </a:r>
            <a:r>
              <a:rPr lang="en-US" altLang="zh-CN" sz="2000" b="1" dirty="0" err="1">
                <a:solidFill>
                  <a:schemeClr val="tx1"/>
                </a:solidFill>
                <a:latin typeface="Poppins" panose="00000500000000000000" pitchFamily="2" charset="0"/>
                <a:ea typeface="思源黑体 CN Regular" panose="020B0500000000000000" pitchFamily="34" charset="-122"/>
                <a:cs typeface="Poppins" panose="00000500000000000000" pitchFamily="2" charset="0"/>
                <a:sym typeface="+mn-ea"/>
              </a:rPr>
              <a:t>偏向于G蛋白依赖的途径或</a:t>
            </a:r>
            <a:r>
              <a:rPr lang="en-US" altLang="zh-CN" sz="2000" b="1" dirty="0">
                <a:solidFill>
                  <a:schemeClr val="tx1"/>
                </a:solidFill>
                <a:latin typeface="Poppins" panose="00000500000000000000" pitchFamily="2" charset="0"/>
                <a:ea typeface="思源黑体 CN Regular" panose="020B0500000000000000" pitchFamily="34" charset="-122"/>
                <a:cs typeface="Poppins" panose="00000500000000000000" pitchFamily="2" charset="0"/>
                <a:sym typeface="+mn-ea"/>
              </a:rPr>
              <a:t>β-arrestin依赖的途径</a:t>
            </a:r>
            <a:r>
              <a:rPr lang="zh-CN" altLang="en-US" sz="2000" b="1" dirty="0">
                <a:solidFill>
                  <a:schemeClr val="tx1"/>
                </a:solidFill>
                <a:latin typeface="Poppins" panose="00000500000000000000" pitchFamily="2" charset="0"/>
                <a:ea typeface="思源黑体 CN Regular" panose="020B0500000000000000" pitchFamily="34" charset="-122"/>
                <a:cs typeface="Poppins" panose="00000500000000000000" pitchFamily="2" charset="0"/>
                <a:sym typeface="+mn-ea"/>
              </a:rPr>
              <a:t>）</a:t>
            </a:r>
          </a:p>
        </p:txBody>
      </p:sp>
      <p:sp>
        <p:nvSpPr>
          <p:cNvPr id="52" name="TextBox 51"/>
          <p:cNvSpPr txBox="1"/>
          <p:nvPr/>
        </p:nvSpPr>
        <p:spPr>
          <a:xfrm>
            <a:off x="119336" y="6536377"/>
            <a:ext cx="2156360"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(Liu, Anderson et al. 2024</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60" name="图片 59" descr="circresaha.124.323067.fig04"/>
          <p:cNvPicPr>
            <a:picLocks noChangeAspect="1"/>
          </p:cNvPicPr>
          <p:nvPr/>
        </p:nvPicPr>
        <p:blipFill>
          <a:blip r:embed="rId4" cstate="print"/>
          <a:srcRect b="64582"/>
          <a:stretch>
            <a:fillRect/>
          </a:stretch>
        </p:blipFill>
        <p:spPr>
          <a:xfrm>
            <a:off x="336168" y="1410424"/>
            <a:ext cx="5760085" cy="2664460"/>
          </a:xfrm>
          <a:prstGeom prst="rect">
            <a:avLst/>
          </a:prstGeom>
        </p:spPr>
      </p:pic>
      <p:pic>
        <p:nvPicPr>
          <p:cNvPr id="61" name="图片 60" descr="circresaha.124.323067.fig04"/>
          <p:cNvPicPr>
            <a:picLocks noChangeAspect="1"/>
          </p:cNvPicPr>
          <p:nvPr/>
        </p:nvPicPr>
        <p:blipFill>
          <a:blip r:embed="rId4" cstate="print"/>
          <a:srcRect t="36468"/>
          <a:stretch>
            <a:fillRect/>
          </a:stretch>
        </p:blipFill>
        <p:spPr>
          <a:xfrm>
            <a:off x="6168008" y="1458049"/>
            <a:ext cx="5760085" cy="4779010"/>
          </a:xfrm>
          <a:prstGeom prst="rect">
            <a:avLst/>
          </a:prstGeom>
        </p:spPr>
      </p:pic>
      <p:sp>
        <p:nvSpPr>
          <p:cNvPr id="54" name="TextBox 53"/>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55" name="矩形 54"/>
          <p:cNvSpPr/>
          <p:nvPr/>
        </p:nvSpPr>
        <p:spPr>
          <a:xfrm>
            <a:off x="585470" y="5012690"/>
            <a:ext cx="4798060" cy="460375"/>
          </a:xfrm>
          <a:prstGeom prst="rect">
            <a:avLst/>
          </a:prstGeom>
        </p:spPr>
        <p:txBody>
          <a:bodyPr wrap="square">
            <a:spAutoFit/>
          </a:bodyPr>
          <a:lstStyle/>
          <a:p>
            <a:r>
              <a:rPr lang="zh-CN" altLang="en-US" sz="2400" dirty="0">
                <a:solidFill>
                  <a:schemeClr val="tx1"/>
                </a:solidFill>
                <a:uFillTx/>
                <a:latin typeface="Poppins" panose="00000500000000000000" pitchFamily="2" charset="0"/>
                <a:ea typeface="思源黑体 CN Regular" panose="020B0500000000000000" pitchFamily="34" charset="-122"/>
              </a:rPr>
              <a:t>偏置激活形成的原因多种多样</a:t>
            </a:r>
          </a:p>
        </p:txBody>
      </p:sp>
      <p:pic>
        <p:nvPicPr>
          <p:cNvPr id="56"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7"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偏置激活上市药物案例</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2116285"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Zhang, Chen et al. 2024</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sp>
        <p:nvSpPr>
          <p:cNvPr id="53" name="标题 1"/>
          <p:cNvSpPr txBox="1"/>
          <p:nvPr/>
        </p:nvSpPr>
        <p:spPr>
          <a:xfrm>
            <a:off x="479882" y="1196499"/>
            <a:ext cx="6408712" cy="78296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200" b="1" i="0" u="none" strike="noStrike" kern="1200" cap="none" spc="0" normalizeH="0" noProof="0" dirty="0">
                <a:ln>
                  <a:noFill/>
                </a:ln>
                <a:solidFill>
                  <a:srgbClr val="000000"/>
                </a:solidFill>
                <a:effectLst/>
                <a:uLnTx/>
                <a:uFillTx/>
                <a:latin typeface="Poppins" panose="00000500000000000000" pitchFamily="2" charset="0"/>
                <a:ea typeface="思源黑体 CN Normal" panose="020B0400000000000000" charset="-122"/>
                <a:cs typeface="+mj-cs"/>
              </a:rPr>
              <a:t>μ-</a:t>
            </a:r>
            <a:r>
              <a:rPr kumimoji="0" lang="zh-CN" altLang="en-US" sz="2200" b="1" i="0" u="none" strike="noStrike" kern="1200" cap="none" spc="0" normalizeH="0" noProof="0" dirty="0">
                <a:ln>
                  <a:noFill/>
                </a:ln>
                <a:solidFill>
                  <a:srgbClr val="000000"/>
                </a:solidFill>
                <a:effectLst/>
                <a:uLnTx/>
                <a:uFillTx/>
                <a:latin typeface="Poppins" panose="00000500000000000000" pitchFamily="2" charset="0"/>
                <a:ea typeface="思源黑体 CN Normal" panose="020B0400000000000000" charset="-122"/>
                <a:cs typeface="+mj-cs"/>
              </a:rPr>
              <a:t>阿片受体激动剂</a:t>
            </a:r>
            <a:r>
              <a:rPr kumimoji="0" lang="en-US" altLang="zh-CN" sz="2200" b="1" i="0" u="none" strike="noStrike" kern="1200" cap="none" spc="0" normalizeH="0" noProof="0" dirty="0">
                <a:ln>
                  <a:noFill/>
                </a:ln>
                <a:solidFill>
                  <a:srgbClr val="000000"/>
                </a:solidFill>
                <a:effectLst/>
                <a:uLnTx/>
                <a:uFillTx/>
                <a:latin typeface="Poppins" panose="00000500000000000000" pitchFamily="2" charset="0"/>
                <a:ea typeface="思源黑体 CN Normal" panose="020B0400000000000000" charset="-122"/>
                <a:cs typeface="+mj-cs"/>
              </a:rPr>
              <a:t> </a:t>
            </a:r>
            <a:r>
              <a:rPr kumimoji="0" lang="en-US" altLang="zh-CN" sz="2200" b="1" i="0" u="none" strike="noStrike" kern="1200" cap="none" spc="0" normalizeH="0" noProof="0" dirty="0" err="1">
                <a:ln>
                  <a:noFill/>
                </a:ln>
                <a:solidFill>
                  <a:srgbClr val="000000"/>
                </a:solidFill>
                <a:effectLst/>
                <a:uLnTx/>
                <a:uFillTx/>
                <a:latin typeface="Poppins" panose="00000500000000000000" pitchFamily="2" charset="0"/>
                <a:ea typeface="思源黑体 CN Normal" panose="020B0400000000000000" charset="-122"/>
                <a:cs typeface="+mj-cs"/>
              </a:rPr>
              <a:t>奥赛利定</a:t>
            </a:r>
            <a:r>
              <a:rPr kumimoji="0" lang="zh-CN" altLang="en-US" sz="2200" b="1" i="0" u="none" strike="noStrike" kern="1200" cap="none" spc="0" normalizeH="0" noProof="0" dirty="0">
                <a:ln>
                  <a:noFill/>
                </a:ln>
                <a:solidFill>
                  <a:srgbClr val="000000"/>
                </a:solidFill>
                <a:effectLst/>
                <a:uLnTx/>
                <a:uFillTx/>
                <a:latin typeface="Poppins" panose="00000500000000000000" pitchFamily="2" charset="0"/>
                <a:ea typeface="思源黑体 CN Normal" panose="020B0400000000000000" charset="-122"/>
                <a:cs typeface="+mj-cs"/>
              </a:rPr>
              <a:t>（</a:t>
            </a:r>
            <a:r>
              <a:rPr kumimoji="0" lang="en-US" altLang="zh-CN" sz="2200" b="0" i="0" u="none" strike="noStrike" kern="1200" cap="none" spc="0" normalizeH="0" noProof="0" dirty="0" err="1">
                <a:ln>
                  <a:noFill/>
                </a:ln>
                <a:solidFill>
                  <a:srgbClr val="000000"/>
                </a:solidFill>
                <a:effectLst/>
                <a:uLnTx/>
                <a:uFillTx/>
                <a:latin typeface="Poppins" panose="00000500000000000000" pitchFamily="2" charset="0"/>
                <a:ea typeface="思源黑体 CN Normal" panose="020B0400000000000000" charset="-122"/>
                <a:cs typeface="+mj-cs"/>
              </a:rPr>
              <a:t>Oliceridine</a:t>
            </a:r>
            <a:r>
              <a:rPr kumimoji="0" lang="zh-CN" altLang="en-US" sz="2200" b="0" i="0" u="none" strike="noStrike" kern="1200" cap="none" spc="0" normalizeH="0" noProof="0" dirty="0">
                <a:ln>
                  <a:noFill/>
                </a:ln>
                <a:solidFill>
                  <a:srgbClr val="000000"/>
                </a:solidFill>
                <a:effectLst/>
                <a:uLnTx/>
                <a:uFillTx/>
                <a:latin typeface="Poppins" panose="00000500000000000000" pitchFamily="2" charset="0"/>
                <a:ea typeface="思源黑体 CN Normal" panose="020B0400000000000000" charset="-122"/>
                <a:cs typeface="+mj-cs"/>
              </a:rPr>
              <a:t>）</a:t>
            </a:r>
          </a:p>
        </p:txBody>
      </p:sp>
      <p:pic>
        <p:nvPicPr>
          <p:cNvPr id="54" name="Picture 2"/>
          <p:cNvPicPr>
            <a:picLocks noChangeAspect="1" noChangeArrowheads="1"/>
          </p:cNvPicPr>
          <p:nvPr/>
        </p:nvPicPr>
        <p:blipFill>
          <a:blip r:embed="rId4" cstate="print"/>
          <a:srcRect/>
          <a:stretch>
            <a:fillRect/>
          </a:stretch>
        </p:blipFill>
        <p:spPr bwMode="auto">
          <a:xfrm>
            <a:off x="335360" y="2060089"/>
            <a:ext cx="4608512" cy="3210811"/>
          </a:xfrm>
          <a:prstGeom prst="rect">
            <a:avLst/>
          </a:prstGeom>
          <a:noFill/>
          <a:ln w="9525">
            <a:noFill/>
            <a:miter lim="800000"/>
            <a:headEnd/>
            <a:tailEnd/>
          </a:ln>
          <a:effectLst/>
        </p:spPr>
      </p:pic>
      <p:grpSp>
        <p:nvGrpSpPr>
          <p:cNvPr id="55" name="组合 54"/>
          <p:cNvGrpSpPr/>
          <p:nvPr/>
        </p:nvGrpSpPr>
        <p:grpSpPr>
          <a:xfrm>
            <a:off x="5807969" y="2132097"/>
            <a:ext cx="5544616" cy="3054059"/>
            <a:chOff x="6240016" y="1844824"/>
            <a:chExt cx="5736084" cy="3159524"/>
          </a:xfrm>
        </p:grpSpPr>
        <p:pic>
          <p:nvPicPr>
            <p:cNvPr id="56" name="Picture 3"/>
            <p:cNvPicPr>
              <a:picLocks noChangeAspect="1" noChangeArrowheads="1"/>
            </p:cNvPicPr>
            <p:nvPr/>
          </p:nvPicPr>
          <p:blipFill>
            <a:blip r:embed="rId5" cstate="print"/>
            <a:srcRect/>
            <a:stretch>
              <a:fillRect/>
            </a:stretch>
          </p:blipFill>
          <p:spPr bwMode="auto">
            <a:xfrm>
              <a:off x="6240016" y="1916832"/>
              <a:ext cx="5736084" cy="3087516"/>
            </a:xfrm>
            <a:prstGeom prst="rect">
              <a:avLst/>
            </a:prstGeom>
            <a:noFill/>
            <a:ln w="9525">
              <a:noFill/>
              <a:miter lim="800000"/>
              <a:headEnd/>
              <a:tailEnd/>
            </a:ln>
            <a:effectLst/>
          </p:spPr>
        </p:pic>
        <p:pic>
          <p:nvPicPr>
            <p:cNvPr id="57" name="Picture 2"/>
            <p:cNvPicPr>
              <a:picLocks noChangeAspect="1" noChangeArrowheads="1"/>
            </p:cNvPicPr>
            <p:nvPr/>
          </p:nvPicPr>
          <p:blipFill>
            <a:blip r:embed="rId6" cstate="print"/>
            <a:srcRect/>
            <a:stretch>
              <a:fillRect/>
            </a:stretch>
          </p:blipFill>
          <p:spPr bwMode="auto">
            <a:xfrm>
              <a:off x="8184232" y="1844824"/>
              <a:ext cx="1512168" cy="720080"/>
            </a:xfrm>
            <a:prstGeom prst="rect">
              <a:avLst/>
            </a:prstGeom>
            <a:noFill/>
            <a:ln w="9525">
              <a:noFill/>
              <a:miter lim="800000"/>
              <a:headEnd/>
              <a:tailEnd/>
            </a:ln>
            <a:effectLst/>
          </p:spPr>
        </p:pic>
        <p:pic>
          <p:nvPicPr>
            <p:cNvPr id="58" name="Picture 3"/>
            <p:cNvPicPr>
              <a:picLocks noChangeAspect="1" noChangeArrowheads="1"/>
            </p:cNvPicPr>
            <p:nvPr/>
          </p:nvPicPr>
          <p:blipFill>
            <a:blip r:embed="rId7" cstate="print"/>
            <a:srcRect/>
            <a:stretch>
              <a:fillRect/>
            </a:stretch>
          </p:blipFill>
          <p:spPr bwMode="auto">
            <a:xfrm>
              <a:off x="9696400" y="2276872"/>
              <a:ext cx="190500" cy="323850"/>
            </a:xfrm>
            <a:prstGeom prst="rect">
              <a:avLst/>
            </a:prstGeom>
            <a:noFill/>
            <a:ln w="9525">
              <a:noFill/>
              <a:miter lim="800000"/>
              <a:headEnd/>
              <a:tailEnd/>
            </a:ln>
            <a:effectLst/>
          </p:spPr>
        </p:pic>
      </p:grpSp>
      <p:sp>
        <p:nvSpPr>
          <p:cNvPr id="60" name="TextBox 59"/>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1" name="矩形 60"/>
          <p:cNvSpPr/>
          <p:nvPr/>
        </p:nvSpPr>
        <p:spPr>
          <a:xfrm>
            <a:off x="263352" y="5394406"/>
            <a:ext cx="5400600" cy="829945"/>
          </a:xfrm>
          <a:prstGeom prst="rect">
            <a:avLst/>
          </a:prstGeom>
        </p:spPr>
        <p:txBody>
          <a:bodyPr wrap="square">
            <a:spAutoFit/>
          </a:bodyPr>
          <a:lstStyle/>
          <a:p>
            <a:pPr>
              <a:lnSpc>
                <a:spcPct val="120000"/>
              </a:lnSpc>
              <a:buFont typeface="Wingdings" panose="05000000000000000000" pitchFamily="2" charset="2"/>
              <a:buChar char="ü"/>
            </a:pPr>
            <a:r>
              <a:rPr lang="zh-CN" altLang="en-US" sz="2000" dirty="0">
                <a:latin typeface="Poppins" panose="00000500000000000000" pitchFamily="2" charset="0"/>
                <a:ea typeface="思源黑体 CN Regular" panose="020B0500000000000000" pitchFamily="34" charset="-122"/>
                <a:sym typeface="+mn-ea"/>
              </a:rPr>
              <a:t>奥赛利定</a:t>
            </a:r>
            <a:r>
              <a:rPr lang="zh-CN" altLang="en-US" sz="2000" dirty="0">
                <a:latin typeface="Poppins" panose="00000500000000000000" pitchFamily="2" charset="0"/>
                <a:ea typeface="思源黑体 CN Regular" panose="020B0500000000000000" pitchFamily="34" charset="-122"/>
              </a:rPr>
              <a:t>偏向性激活下游</a:t>
            </a:r>
            <a:r>
              <a:rPr lang="en-US" altLang="zh-CN" sz="2000" dirty="0">
                <a:latin typeface="Poppins" panose="00000500000000000000" pitchFamily="2" charset="0"/>
                <a:ea typeface="思源黑体 CN Regular" panose="020B0500000000000000" pitchFamily="34" charset="-122"/>
              </a:rPr>
              <a:t>G</a:t>
            </a:r>
            <a:r>
              <a:rPr lang="zh-CN" altLang="en-US" sz="2000" dirty="0">
                <a:latin typeface="Poppins" panose="00000500000000000000" pitchFamily="2" charset="0"/>
                <a:ea typeface="思源黑体 CN Regular" panose="020B0500000000000000" pitchFamily="34" charset="-122"/>
              </a:rPr>
              <a:t>蛋白信号通路，具有更低的副作用。</a:t>
            </a:r>
          </a:p>
        </p:txBody>
      </p:sp>
      <p:sp>
        <p:nvSpPr>
          <p:cNvPr id="62" name="矩形 61"/>
          <p:cNvSpPr/>
          <p:nvPr/>
        </p:nvSpPr>
        <p:spPr>
          <a:xfrm>
            <a:off x="5951984" y="5394406"/>
            <a:ext cx="5472608" cy="829945"/>
          </a:xfrm>
          <a:prstGeom prst="rect">
            <a:avLst/>
          </a:prstGeom>
        </p:spPr>
        <p:txBody>
          <a:bodyPr wrap="square">
            <a:spAutoFit/>
          </a:bodyPr>
          <a:lstStyle/>
          <a:p>
            <a:pPr>
              <a:lnSpc>
                <a:spcPct val="120000"/>
              </a:lnSpc>
              <a:buFont typeface="Wingdings" panose="05000000000000000000" pitchFamily="2" charset="2"/>
              <a:buChar char="ü"/>
            </a:pPr>
            <a:r>
              <a:rPr lang="en-US" altLang="zh-CN" sz="2000">
                <a:latin typeface="Poppins" panose="00000500000000000000" pitchFamily="2" charset="0"/>
                <a:ea typeface="思源黑体 CN Regular" panose="020B0500000000000000" pitchFamily="34" charset="-122"/>
              </a:rPr>
              <a:t> </a:t>
            </a:r>
            <a:r>
              <a:rPr lang="zh-CN" altLang="en-US" sz="2000" dirty="0">
                <a:latin typeface="Poppins" panose="00000500000000000000" pitchFamily="2" charset="0"/>
                <a:ea typeface="思源黑体 CN Regular" panose="020B0500000000000000" pitchFamily="34" charset="-122"/>
              </a:rPr>
              <a:t>结构生物学解释：</a:t>
            </a:r>
            <a:r>
              <a:rPr lang="zh-CN" altLang="en-US" sz="2000" dirty="0">
                <a:latin typeface="Poppins" panose="00000500000000000000" pitchFamily="2" charset="0"/>
                <a:ea typeface="思源黑体 CN Regular" panose="020B0500000000000000" pitchFamily="34" charset="-122"/>
                <a:sym typeface="+mn-ea"/>
              </a:rPr>
              <a:t>奥赛利定</a:t>
            </a:r>
            <a:r>
              <a:rPr lang="zh-CN" altLang="en-US" sz="2000" dirty="0">
                <a:latin typeface="Poppins" panose="00000500000000000000" pitchFamily="2" charset="0"/>
                <a:ea typeface="思源黑体 CN Regular" panose="020B0500000000000000" pitchFamily="34" charset="-122"/>
              </a:rPr>
              <a:t>引发的</a:t>
            </a:r>
            <a:r>
              <a:rPr lang="en-US" altLang="zh-CN" sz="2000" dirty="0" err="1">
                <a:solidFill>
                  <a:srgbClr val="000000"/>
                </a:solidFill>
                <a:latin typeface="Poppins" panose="00000500000000000000" pitchFamily="2" charset="0"/>
                <a:ea typeface="思源黑体 CN Regular" panose="020B0500000000000000" pitchFamily="34" charset="-122"/>
              </a:rPr>
              <a:t>μOR</a:t>
            </a:r>
            <a:r>
              <a:rPr lang="zh-CN" altLang="en-US" sz="2000" dirty="0">
                <a:latin typeface="Poppins" panose="00000500000000000000" pitchFamily="2" charset="0"/>
                <a:ea typeface="思源黑体 CN Regular" panose="020B0500000000000000" pitchFamily="34" charset="-122"/>
              </a:rPr>
              <a:t>胞内的口袋，更加有效地与</a:t>
            </a:r>
            <a:r>
              <a:rPr lang="en-US" altLang="zh-CN" sz="2000">
                <a:latin typeface="Poppins" panose="00000500000000000000" pitchFamily="2" charset="0"/>
                <a:ea typeface="思源黑体 CN Regular" panose="020B0500000000000000" pitchFamily="34" charset="-122"/>
              </a:rPr>
              <a:t>G</a:t>
            </a:r>
            <a:r>
              <a:rPr lang="zh-CN" altLang="en-US" sz="2000">
                <a:latin typeface="Poppins" panose="00000500000000000000" pitchFamily="2" charset="0"/>
                <a:ea typeface="思源黑体 CN Regular" panose="020B0500000000000000" pitchFamily="34" charset="-122"/>
              </a:rPr>
              <a:t>蛋白结合。</a:t>
            </a:r>
            <a:endParaRPr lang="zh-CN" altLang="en-US" sz="2000" dirty="0">
              <a:latin typeface="Poppins" panose="00000500000000000000" pitchFamily="2" charset="0"/>
              <a:ea typeface="思源黑体 CN Regular" panose="020B0500000000000000" pitchFamily="34" charset="-122"/>
            </a:endParaRPr>
          </a:p>
        </p:txBody>
      </p:sp>
      <p:sp>
        <p:nvSpPr>
          <p:cNvPr id="6" name="文本框 5"/>
          <p:cNvSpPr txBox="1"/>
          <p:nvPr/>
        </p:nvSpPr>
        <p:spPr>
          <a:xfrm>
            <a:off x="4396105" y="811386"/>
            <a:ext cx="7786370" cy="429895"/>
          </a:xfrm>
          <a:prstGeom prst="rect">
            <a:avLst/>
          </a:prstGeom>
        </p:spPr>
        <p:txBody>
          <a:bodyPr wrap="square">
            <a:spAutoFit/>
          </a:bodyPr>
          <a:lstStyle/>
          <a:p>
            <a:pPr marL="0" indent="0" algn="just"/>
            <a:r>
              <a:rPr lang="zh-CN" altLang="en-US" sz="2200" b="1" i="0">
                <a:solidFill>
                  <a:schemeClr val="tx1"/>
                </a:solidFill>
                <a:uFillTx/>
                <a:latin typeface="Poppins" panose="00000500000000000000" pitchFamily="2" charset="0"/>
                <a:ea typeface="思源黑体 CN Regular" panose="020B0500000000000000" pitchFamily="34" charset="-122"/>
              </a:rPr>
              <a:t>偏置激活能够</a:t>
            </a:r>
            <a:r>
              <a:rPr lang="zh-CN" altLang="en-US" sz="2200" b="1">
                <a:uFillTx/>
                <a:latin typeface="Poppins" panose="00000500000000000000" pitchFamily="2" charset="0"/>
                <a:ea typeface="思源黑体 CN Regular" panose="020B0500000000000000" pitchFamily="34" charset="-122"/>
                <a:sym typeface="+mn-ea"/>
              </a:rPr>
              <a:t>增强功效，减少不良副作用</a:t>
            </a:r>
            <a:endParaRPr lang="zh-CN" altLang="en-US" sz="2200" b="1" i="0">
              <a:solidFill>
                <a:schemeClr val="tx1"/>
              </a:solidFill>
              <a:uFillTx/>
              <a:latin typeface="Poppins" panose="00000500000000000000" pitchFamily="2" charset="0"/>
              <a:ea typeface="思源黑体 CN Regular" panose="020B0500000000000000" pitchFamily="34" charset="-122"/>
            </a:endParaRPr>
          </a:p>
        </p:txBody>
      </p:sp>
      <p:pic>
        <p:nvPicPr>
          <p:cNvPr id="63" name="Picture 2" descr="C:\Users\Digital marketing\Downloads\logo水印.png"/>
          <p:cNvPicPr>
            <a:picLocks noChangeAspect="1" noChangeArrowheads="1"/>
          </p:cNvPicPr>
          <p:nvPr/>
        </p:nvPicPr>
        <p:blipFill>
          <a:blip r:embed="rId8" cstate="print"/>
          <a:srcRect/>
          <a:stretch>
            <a:fillRect/>
          </a:stretch>
        </p:blipFill>
        <p:spPr bwMode="auto">
          <a:xfrm>
            <a:off x="-816768" y="260648"/>
            <a:ext cx="8324850" cy="4572000"/>
          </a:xfrm>
          <a:prstGeom prst="rect">
            <a:avLst/>
          </a:prstGeom>
          <a:noFill/>
        </p:spPr>
      </p:pic>
      <p:pic>
        <p:nvPicPr>
          <p:cNvPr id="64" name="Picture 4" descr="C:\Users\Digital marketing\Downloads\logo水印.png"/>
          <p:cNvPicPr>
            <a:picLocks noChangeAspect="1" noChangeArrowheads="1"/>
          </p:cNvPicPr>
          <p:nvPr/>
        </p:nvPicPr>
        <p:blipFill>
          <a:blip r:embed="rId8"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836712"/>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偏置激活配体其他例子</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1758815"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es-ES" altLang="zh-CN" sz="1200">
                <a:latin typeface="Poppins" panose="00000500000000000000" pitchFamily="2" charset="0"/>
                <a:cs typeface="Poppins" panose="00000500000000000000" pitchFamily="2" charset="0"/>
              </a:rPr>
              <a:t>Tan, Yan et al. 2018</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graphicFrame>
        <p:nvGraphicFramePr>
          <p:cNvPr id="62" name="表格 61"/>
          <p:cNvGraphicFramePr>
            <a:graphicFrameLocks noGrp="1"/>
          </p:cNvGraphicFramePr>
          <p:nvPr>
            <p:custDataLst>
              <p:tags r:id="rId1"/>
            </p:custDataLst>
          </p:nvPr>
        </p:nvGraphicFramePr>
        <p:xfrm>
          <a:off x="335360" y="1628929"/>
          <a:ext cx="11233248" cy="2428868"/>
        </p:xfrm>
        <a:graphic>
          <a:graphicData uri="http://schemas.openxmlformats.org/drawingml/2006/table">
            <a:tbl>
              <a:tblPr firstRow="1" bandRow="1">
                <a:tableStyleId>{5C22544A-7EE6-4342-B048-85BDC9FD1C3A}</a:tableStyleId>
              </a:tblPr>
              <a:tblGrid>
                <a:gridCol w="1440160"/>
                <a:gridCol w="3960440"/>
                <a:gridCol w="2952328"/>
                <a:gridCol w="2880320"/>
              </a:tblGrid>
              <a:tr h="386763">
                <a:tc>
                  <a:txBody>
                    <a:bodyPr/>
                    <a:lstStyle/>
                    <a:p>
                      <a:pPr algn="ctr" fontAlgn="ctr"/>
                      <a:r>
                        <a:rPr lang="en-US" sz="1600" b="1" u="none" strike="noStrike" dirty="0">
                          <a:latin typeface="Poppins" panose="00000500000000000000" pitchFamily="2" charset="0"/>
                          <a:cs typeface="Poppins" panose="00000500000000000000" pitchFamily="2" charset="0"/>
                        </a:rPr>
                        <a:t>GPCR</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600" b="1" u="none" strike="noStrike">
                          <a:latin typeface="Poppins" panose="00000500000000000000" pitchFamily="2" charset="0"/>
                          <a:cs typeface="Poppins" panose="00000500000000000000" pitchFamily="2" charset="0"/>
                        </a:rPr>
                        <a:t>Biased </a:t>
                      </a:r>
                      <a:r>
                        <a:rPr lang="en-US" sz="1600" b="1" u="none" strike="noStrike" dirty="0" err="1">
                          <a:latin typeface="Poppins" panose="00000500000000000000" pitchFamily="2" charset="0"/>
                          <a:cs typeface="Poppins" panose="00000500000000000000" pitchFamily="2" charset="0"/>
                        </a:rPr>
                        <a:t>ligand</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600" b="1" u="none" strike="noStrike">
                          <a:latin typeface="Poppins" panose="00000500000000000000" pitchFamily="2" charset="0"/>
                          <a:cs typeface="Poppins" panose="00000500000000000000" pitchFamily="2" charset="0"/>
                        </a:rPr>
                        <a:t>Type </a:t>
                      </a:r>
                      <a:r>
                        <a:rPr lang="en-US" sz="1600" b="1" u="none" strike="noStrike" dirty="0">
                          <a:latin typeface="Poppins" panose="00000500000000000000" pitchFamily="2" charset="0"/>
                          <a:cs typeface="Poppins" panose="00000500000000000000" pitchFamily="2" charset="0"/>
                        </a:rPr>
                        <a:t>of </a:t>
                      </a:r>
                      <a:r>
                        <a:rPr lang="en-US" sz="1600" b="1" u="none" strike="noStrike" dirty="0" err="1">
                          <a:latin typeface="Poppins" panose="00000500000000000000" pitchFamily="2" charset="0"/>
                          <a:cs typeface="Poppins" panose="00000500000000000000" pitchFamily="2" charset="0"/>
                        </a:rPr>
                        <a:t>ligand</a:t>
                      </a:r>
                      <a:r>
                        <a:rPr lang="en-US" sz="1600" b="1" u="none" strike="noStrike" dirty="0">
                          <a:latin typeface="Poppins" panose="00000500000000000000" pitchFamily="2" charset="0"/>
                          <a:cs typeface="Poppins" panose="00000500000000000000" pitchFamily="2" charset="0"/>
                        </a:rPr>
                        <a:t> bias</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600" b="1" u="none" strike="noStrike">
                          <a:latin typeface="Poppins" panose="00000500000000000000" pitchFamily="2" charset="0"/>
                          <a:cs typeface="Poppins" panose="00000500000000000000" pitchFamily="2" charset="0"/>
                        </a:rPr>
                        <a:t>Therapeutic </a:t>
                      </a:r>
                      <a:r>
                        <a:rPr lang="en-US" sz="1600" b="1" u="none" strike="noStrike" dirty="0">
                          <a:latin typeface="Poppins" panose="00000500000000000000" pitchFamily="2" charset="0"/>
                          <a:cs typeface="Poppins" panose="00000500000000000000" pitchFamily="2" charset="0"/>
                        </a:rPr>
                        <a:t>area</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400154">
                <a:tc>
                  <a:txBody>
                    <a:bodyPr/>
                    <a:lstStyle/>
                    <a:p>
                      <a:pPr algn="ctr" fontAlgn="ctr"/>
                      <a:r>
                        <a:rPr lang="el-GR" sz="1600" u="none" strike="noStrike" dirty="0">
                          <a:latin typeface="Poppins" panose="00000500000000000000" pitchFamily="2" charset="0"/>
                          <a:cs typeface="Poppins" panose="00000500000000000000" pitchFamily="2" charset="0"/>
                        </a:rPr>
                        <a:t>β1</a:t>
                      </a:r>
                      <a:r>
                        <a:rPr lang="en-US" sz="1600" u="none" strike="noStrike" dirty="0">
                          <a:latin typeface="Poppins" panose="00000500000000000000" pitchFamily="2" charset="0"/>
                          <a:cs typeface="Poppins" panose="00000500000000000000" pitchFamily="2" charset="0"/>
                        </a:rPr>
                        <a:t>AR</a:t>
                      </a:r>
                    </a:p>
                  </a:txBody>
                  <a:tcPr marL="7620" marR="7620" marT="7620" marB="0" anchor="ctr">
                    <a:lnT w="12700" cap="flat" cmpd="sng" algn="ctr">
                      <a:solidFill>
                        <a:schemeClr val="tx1"/>
                      </a:solidFill>
                      <a:prstDash val="solid"/>
                      <a:round/>
                      <a:headEnd type="none" w="med" len="med"/>
                      <a:tailEnd type="none" w="med" len="med"/>
                    </a:lnT>
                    <a:solidFill>
                      <a:schemeClr val="bg1"/>
                    </a:solidFill>
                  </a:tcPr>
                </a:tc>
                <a:tc>
                  <a:txBody>
                    <a:bodyPr/>
                    <a:lstStyle/>
                    <a:p>
                      <a:pPr marL="71755" algn="ctr" fontAlgn="ctr"/>
                      <a:r>
                        <a:rPr lang="en-US" sz="1600" u="none" strike="noStrike" dirty="0" err="1">
                          <a:latin typeface="Poppins" panose="00000500000000000000" pitchFamily="2" charset="0"/>
                          <a:cs typeface="Poppins" panose="00000500000000000000" pitchFamily="2" charset="0"/>
                        </a:rPr>
                        <a:t>metoprolol</a:t>
                      </a:r>
                      <a:r>
                        <a:rPr lang="en-US" sz="1600" u="none" strike="noStrike" dirty="0">
                          <a:latin typeface="Poppins" panose="00000500000000000000" pitchFamily="2" charset="0"/>
                          <a:cs typeface="Poppins" panose="00000500000000000000" pitchFamily="2" charset="0"/>
                        </a:rPr>
                        <a:t>; </a:t>
                      </a:r>
                      <a:r>
                        <a:rPr lang="en-US" sz="1600" u="none" strike="noStrike" dirty="0" err="1">
                          <a:latin typeface="Poppins" panose="00000500000000000000" pitchFamily="2" charset="0"/>
                          <a:cs typeface="Poppins" panose="00000500000000000000" pitchFamily="2" charset="0"/>
                        </a:rPr>
                        <a:t>alprenolol</a:t>
                      </a:r>
                      <a:r>
                        <a:rPr lang="en-US" sz="1600" u="none" strike="noStrike" dirty="0">
                          <a:latin typeface="Poppins" panose="00000500000000000000" pitchFamily="2" charset="0"/>
                          <a:cs typeface="Poppins" panose="00000500000000000000" pitchFamily="2" charset="0"/>
                        </a:rPr>
                        <a:t> and </a:t>
                      </a:r>
                      <a:r>
                        <a:rPr lang="en-US" sz="1600" b="1" u="none" strike="noStrike" dirty="0" err="1">
                          <a:latin typeface="Poppins" panose="00000500000000000000" pitchFamily="2" charset="0"/>
                          <a:cs typeface="Poppins" panose="00000500000000000000" pitchFamily="2" charset="0"/>
                        </a:rPr>
                        <a:t>carvedilol</a:t>
                      </a:r>
                    </a:p>
                  </a:txBody>
                  <a:tcPr marL="7620" marR="7620" marT="7620" marB="0" anchor="ctr">
                    <a:lnT w="12700" cap="flat" cmpd="sng" algn="ctr">
                      <a:solidFill>
                        <a:schemeClr val="tx1"/>
                      </a:solidFill>
                      <a:prstDash val="solid"/>
                      <a:round/>
                      <a:headEnd type="none" w="med" len="med"/>
                      <a:tailEnd type="none" w="med" len="med"/>
                    </a:lnT>
                    <a:solidFill>
                      <a:schemeClr val="bg1"/>
                    </a:solidFill>
                  </a:tcPr>
                </a:tc>
                <a:tc>
                  <a:txBody>
                    <a:bodyPr/>
                    <a:lstStyle/>
                    <a:p>
                      <a:pPr marL="71755" algn="ctr" fontAlgn="ctr"/>
                      <a:r>
                        <a:rPr lang="el-GR" sz="1600" u="none" strike="noStrike" dirty="0">
                          <a:latin typeface="Poppins" panose="00000500000000000000" pitchFamily="2" charset="0"/>
                          <a:cs typeface="Poppins" panose="00000500000000000000" pitchFamily="2" charset="0"/>
                        </a:rPr>
                        <a:t>β </a:t>
                      </a:r>
                      <a:r>
                        <a:rPr lang="en-US" sz="1600" u="none" strike="noStrike" dirty="0" err="1">
                          <a:latin typeface="Poppins" panose="00000500000000000000" pitchFamily="2" charset="0"/>
                          <a:cs typeface="Poppins" panose="00000500000000000000" pitchFamily="2" charset="0"/>
                        </a:rPr>
                        <a:t>arrestin</a:t>
                      </a:r>
                      <a:r>
                        <a:rPr lang="en-US" sz="1600" u="none" strike="noStrike" dirty="0">
                          <a:latin typeface="Poppins" panose="00000500000000000000" pitchFamily="2" charset="0"/>
                          <a:cs typeface="Poppins" panose="00000500000000000000" pitchFamily="2" charset="0"/>
                        </a:rPr>
                        <a:t>-biased agonists</a:t>
                      </a:r>
                    </a:p>
                  </a:txBody>
                  <a:tcPr marL="7620" marR="7620" marT="7620" marB="0" anchor="ctr">
                    <a:lnT w="12700" cap="flat" cmpd="sng" algn="ctr">
                      <a:solidFill>
                        <a:schemeClr val="tx1"/>
                      </a:solidFill>
                      <a:prstDash val="solid"/>
                      <a:round/>
                      <a:headEnd type="none" w="med" len="med"/>
                      <a:tailEnd type="none" w="med" len="med"/>
                    </a:lnT>
                    <a:solidFill>
                      <a:schemeClr val="bg1"/>
                    </a:solidFill>
                  </a:tcPr>
                </a:tc>
                <a:tc>
                  <a:txBody>
                    <a:bodyPr/>
                    <a:lstStyle/>
                    <a:p>
                      <a:pPr marL="71755" algn="ctr" fontAlgn="ctr"/>
                      <a:r>
                        <a:rPr lang="en-US" sz="1600" u="none" strike="noStrike" dirty="0">
                          <a:latin typeface="Poppins" panose="00000500000000000000" pitchFamily="2" charset="0"/>
                          <a:cs typeface="Poppins" panose="00000500000000000000" pitchFamily="2" charset="0"/>
                        </a:rPr>
                        <a:t>heart diseases</a:t>
                      </a:r>
                    </a:p>
                  </a:txBody>
                  <a:tcPr marL="7620" marR="7620" marT="7620" marB="0" anchor="ctr">
                    <a:lnT w="12700" cap="flat" cmpd="sng" algn="ctr">
                      <a:solidFill>
                        <a:schemeClr val="tx1"/>
                      </a:solidFill>
                      <a:prstDash val="solid"/>
                      <a:round/>
                      <a:headEnd type="none" w="med" len="med"/>
                      <a:tailEnd type="none" w="med" len="med"/>
                    </a:lnT>
                    <a:solidFill>
                      <a:schemeClr val="bg1"/>
                    </a:solidFill>
                  </a:tcPr>
                </a:tc>
              </a:tr>
              <a:tr h="416803">
                <a:tc>
                  <a:txBody>
                    <a:bodyPr/>
                    <a:lstStyle/>
                    <a:p>
                      <a:pPr algn="ctr" fontAlgn="ctr"/>
                      <a:r>
                        <a:rPr lang="en-US" sz="1600" u="none" strike="noStrike" dirty="0">
                          <a:latin typeface="Poppins" panose="00000500000000000000" pitchFamily="2" charset="0"/>
                          <a:cs typeface="Poppins" panose="00000500000000000000" pitchFamily="2" charset="0"/>
                        </a:rPr>
                        <a:t>AT1R</a:t>
                      </a:r>
                    </a:p>
                  </a:txBody>
                  <a:tcPr marL="7620" marR="7620" marT="7620" marB="0" anchor="ctr">
                    <a:solidFill>
                      <a:schemeClr val="bg1">
                        <a:lumMod val="95000"/>
                      </a:schemeClr>
                    </a:solidFill>
                  </a:tcPr>
                </a:tc>
                <a:tc>
                  <a:txBody>
                    <a:bodyPr/>
                    <a:lstStyle/>
                    <a:p>
                      <a:pPr marL="71755" algn="ctr" fontAlgn="ctr"/>
                      <a:r>
                        <a:rPr lang="en-US" sz="1600" u="none" strike="noStrike" dirty="0">
                          <a:latin typeface="Poppins" panose="00000500000000000000" pitchFamily="2" charset="0"/>
                          <a:cs typeface="Poppins" panose="00000500000000000000" pitchFamily="2" charset="0"/>
                        </a:rPr>
                        <a:t>TRV120023 and TRV12002728</a:t>
                      </a:r>
                    </a:p>
                  </a:txBody>
                  <a:tcPr marL="7620" marR="7620" marT="7620" marB="0" anchor="ctr">
                    <a:solidFill>
                      <a:schemeClr val="bg1">
                        <a:lumMod val="95000"/>
                      </a:schemeClr>
                    </a:solidFill>
                  </a:tcPr>
                </a:tc>
                <a:tc>
                  <a:txBody>
                    <a:bodyPr/>
                    <a:lstStyle/>
                    <a:p>
                      <a:pPr marL="71755" algn="ctr" fontAlgn="ctr"/>
                      <a:r>
                        <a:rPr lang="el-GR" sz="1600" u="none" strike="noStrike" dirty="0">
                          <a:latin typeface="Poppins" panose="00000500000000000000" pitchFamily="2" charset="0"/>
                          <a:cs typeface="Poppins" panose="00000500000000000000" pitchFamily="2" charset="0"/>
                        </a:rPr>
                        <a:t>β </a:t>
                      </a:r>
                      <a:r>
                        <a:rPr lang="en-US" sz="1600" u="none" strike="noStrike" dirty="0" err="1">
                          <a:latin typeface="Poppins" panose="00000500000000000000" pitchFamily="2" charset="0"/>
                          <a:cs typeface="Poppins" panose="00000500000000000000" pitchFamily="2" charset="0"/>
                        </a:rPr>
                        <a:t>arrestin</a:t>
                      </a:r>
                      <a:r>
                        <a:rPr lang="en-US" sz="1600" u="none" strike="noStrike" dirty="0">
                          <a:latin typeface="Poppins" panose="00000500000000000000" pitchFamily="2" charset="0"/>
                          <a:cs typeface="Poppins" panose="00000500000000000000" pitchFamily="2" charset="0"/>
                        </a:rPr>
                        <a:t>-biased agonists</a:t>
                      </a:r>
                    </a:p>
                  </a:txBody>
                  <a:tcPr marL="7620" marR="7620" marT="7620" marB="0" anchor="ctr">
                    <a:solidFill>
                      <a:schemeClr val="bg1">
                        <a:lumMod val="95000"/>
                      </a:schemeClr>
                    </a:solidFill>
                  </a:tcPr>
                </a:tc>
                <a:tc>
                  <a:txBody>
                    <a:bodyPr/>
                    <a:lstStyle/>
                    <a:p>
                      <a:pPr marL="71755" algn="ctr" fontAlgn="ctr"/>
                      <a:r>
                        <a:rPr lang="en-US" sz="1600" u="none" strike="noStrike" dirty="0">
                          <a:latin typeface="Poppins" panose="00000500000000000000" pitchFamily="2" charset="0"/>
                          <a:cs typeface="Poppins" panose="00000500000000000000" pitchFamily="2" charset="0"/>
                        </a:rPr>
                        <a:t>acute heart failure</a:t>
                      </a:r>
                    </a:p>
                  </a:txBody>
                  <a:tcPr marL="7620" marR="7620" marT="7620" marB="0" anchor="ctr">
                    <a:solidFill>
                      <a:schemeClr val="bg1">
                        <a:lumMod val="95000"/>
                      </a:schemeClr>
                    </a:solidFill>
                  </a:tcPr>
                </a:tc>
              </a:tr>
              <a:tr h="417378">
                <a:tc>
                  <a:txBody>
                    <a:bodyPr/>
                    <a:lstStyle/>
                    <a:p>
                      <a:pPr algn="ctr" fontAlgn="ctr"/>
                      <a:r>
                        <a:rPr lang="en-US" sz="1600" u="none" strike="noStrike" dirty="0">
                          <a:latin typeface="Poppins" panose="00000500000000000000" pitchFamily="2" charset="0"/>
                          <a:cs typeface="Poppins" panose="00000500000000000000" pitchFamily="2" charset="0"/>
                        </a:rPr>
                        <a:t>MOR</a:t>
                      </a:r>
                    </a:p>
                  </a:txBody>
                  <a:tcPr marL="7620" marR="7620" marT="7620" marB="0" anchor="ctr">
                    <a:solidFill>
                      <a:schemeClr val="bg1"/>
                    </a:solidFill>
                  </a:tcPr>
                </a:tc>
                <a:tc>
                  <a:txBody>
                    <a:bodyPr/>
                    <a:lstStyle/>
                    <a:p>
                      <a:pPr marL="71755" algn="ctr" fontAlgn="ctr"/>
                      <a:r>
                        <a:rPr lang="en-US" sz="1600" u="none" strike="noStrike" dirty="0">
                          <a:latin typeface="Poppins" panose="00000500000000000000" pitchFamily="2" charset="0"/>
                          <a:cs typeface="Poppins" panose="00000500000000000000" pitchFamily="2" charset="0"/>
                        </a:rPr>
                        <a:t>TRV130; PZM21</a:t>
                      </a:r>
                    </a:p>
                  </a:txBody>
                  <a:tcPr marL="7620" marR="7620" marT="7620" marB="0" anchor="ctr">
                    <a:solidFill>
                      <a:schemeClr val="bg1"/>
                    </a:solidFill>
                  </a:tcPr>
                </a:tc>
                <a:tc>
                  <a:txBody>
                    <a:bodyPr/>
                    <a:lstStyle/>
                    <a:p>
                      <a:pPr marL="71755" marR="0" indent="0" algn="ctr" defTabSz="914400" rtl="0" eaLnBrk="1" fontAlgn="ctr" latinLnBrk="0" hangingPunct="1">
                        <a:lnSpc>
                          <a:spcPct val="100000"/>
                        </a:lnSpc>
                        <a:spcBef>
                          <a:spcPts val="0"/>
                        </a:spcBef>
                        <a:spcAft>
                          <a:spcPts val="0"/>
                        </a:spcAft>
                        <a:buClrTx/>
                        <a:buSzTx/>
                        <a:buFontTx/>
                        <a:buNone/>
                        <a:defRPr/>
                      </a:pPr>
                      <a:r>
                        <a:rPr lang="en-US" altLang="zh-CN" sz="1600" u="none" strike="noStrike" dirty="0">
                          <a:latin typeface="Poppins" panose="00000500000000000000" pitchFamily="2" charset="0"/>
                          <a:cs typeface="Poppins" panose="00000500000000000000" pitchFamily="2" charset="0"/>
                        </a:rPr>
                        <a:t>G-protein-biased agonists</a:t>
                      </a:r>
                    </a:p>
                  </a:txBody>
                  <a:tcPr marL="7620" marR="7620" marT="7620" marB="0" anchor="ctr">
                    <a:solidFill>
                      <a:schemeClr val="bg1"/>
                    </a:solidFill>
                  </a:tcPr>
                </a:tc>
                <a:tc>
                  <a:txBody>
                    <a:bodyPr/>
                    <a:lstStyle/>
                    <a:p>
                      <a:pPr marL="71755" algn="ctr" fontAlgn="ctr"/>
                      <a:r>
                        <a:rPr lang="en-US" sz="1600" u="none" strike="noStrike" dirty="0">
                          <a:latin typeface="Poppins" panose="00000500000000000000" pitchFamily="2" charset="0"/>
                          <a:cs typeface="Poppins" panose="00000500000000000000" pitchFamily="2" charset="0"/>
                        </a:rPr>
                        <a:t>pain</a:t>
                      </a:r>
                    </a:p>
                  </a:txBody>
                  <a:tcPr marL="7620" marR="7620" marT="7620" marB="0" anchor="ctr">
                    <a:solidFill>
                      <a:schemeClr val="bg1"/>
                    </a:solidFill>
                  </a:tcPr>
                </a:tc>
              </a:tr>
              <a:tr h="425988">
                <a:tc>
                  <a:txBody>
                    <a:bodyPr/>
                    <a:lstStyle/>
                    <a:p>
                      <a:pPr algn="ctr" fontAlgn="ctr"/>
                      <a:r>
                        <a:rPr lang="en-US" sz="1600" u="none" strike="noStrike" dirty="0">
                          <a:latin typeface="Poppins" panose="00000500000000000000" pitchFamily="2" charset="0"/>
                          <a:cs typeface="Poppins" panose="00000500000000000000" pitchFamily="2" charset="0"/>
                        </a:rPr>
                        <a:t>H4R</a:t>
                      </a:r>
                    </a:p>
                  </a:txBody>
                  <a:tcPr marL="7620" marR="7620" marT="7620" marB="0" anchor="ctr">
                    <a:solidFill>
                      <a:schemeClr val="bg1">
                        <a:lumMod val="95000"/>
                      </a:schemeClr>
                    </a:solidFill>
                  </a:tcPr>
                </a:tc>
                <a:tc>
                  <a:txBody>
                    <a:bodyPr/>
                    <a:lstStyle/>
                    <a:p>
                      <a:pPr marL="71755" algn="ctr" fontAlgn="ctr"/>
                      <a:r>
                        <a:rPr lang="en-US" sz="1600" u="none" strike="noStrike" dirty="0">
                          <a:latin typeface="Poppins" panose="00000500000000000000" pitchFamily="2" charset="0"/>
                          <a:cs typeface="Poppins" panose="00000500000000000000" pitchFamily="2" charset="0"/>
                        </a:rPr>
                        <a:t>JNJ-7777120; VUF5223 and VUF10214</a:t>
                      </a:r>
                    </a:p>
                  </a:txBody>
                  <a:tcPr marL="7620" marR="7620" marT="7620" marB="0" anchor="ctr">
                    <a:solidFill>
                      <a:schemeClr val="bg1">
                        <a:lumMod val="95000"/>
                      </a:schemeClr>
                    </a:solidFill>
                  </a:tcPr>
                </a:tc>
                <a:tc>
                  <a:txBody>
                    <a:bodyPr/>
                    <a:lstStyle/>
                    <a:p>
                      <a:pPr marL="71755" algn="ctr" fontAlgn="ctr"/>
                      <a:r>
                        <a:rPr lang="el-GR" sz="1600" u="none" strike="noStrike" dirty="0">
                          <a:latin typeface="Poppins" panose="00000500000000000000" pitchFamily="2" charset="0"/>
                          <a:cs typeface="Poppins" panose="00000500000000000000" pitchFamily="2" charset="0"/>
                        </a:rPr>
                        <a:t>β </a:t>
                      </a:r>
                      <a:r>
                        <a:rPr lang="en-US" sz="1600" u="none" strike="noStrike" dirty="0" err="1">
                          <a:latin typeface="Poppins" panose="00000500000000000000" pitchFamily="2" charset="0"/>
                          <a:cs typeface="Poppins" panose="00000500000000000000" pitchFamily="2" charset="0"/>
                        </a:rPr>
                        <a:t>arrestin</a:t>
                      </a:r>
                      <a:r>
                        <a:rPr lang="en-US" sz="1600" u="none" strike="noStrike" dirty="0">
                          <a:latin typeface="Poppins" panose="00000500000000000000" pitchFamily="2" charset="0"/>
                          <a:cs typeface="Poppins" panose="00000500000000000000" pitchFamily="2" charset="0"/>
                        </a:rPr>
                        <a:t>-biased agonists</a:t>
                      </a:r>
                    </a:p>
                  </a:txBody>
                  <a:tcPr marL="7620" marR="7620" marT="7620" marB="0" anchor="ctr">
                    <a:solidFill>
                      <a:schemeClr val="bg1">
                        <a:lumMod val="95000"/>
                      </a:schemeClr>
                    </a:solidFill>
                  </a:tcPr>
                </a:tc>
                <a:tc>
                  <a:txBody>
                    <a:bodyPr/>
                    <a:lstStyle/>
                    <a:p>
                      <a:pPr marL="71755" algn="ctr" fontAlgn="ctr"/>
                      <a:r>
                        <a:rPr lang="en-US" sz="1600" u="none" strike="noStrike" dirty="0">
                          <a:latin typeface="Poppins" panose="00000500000000000000" pitchFamily="2" charset="0"/>
                          <a:cs typeface="Poppins" panose="00000500000000000000" pitchFamily="2" charset="0"/>
                        </a:rPr>
                        <a:t>inflammation and </a:t>
                      </a:r>
                      <a:r>
                        <a:rPr lang="en-US" sz="1600" u="none" strike="noStrike" dirty="0" err="1">
                          <a:latin typeface="Poppins" panose="00000500000000000000" pitchFamily="2" charset="0"/>
                          <a:cs typeface="Poppins" panose="00000500000000000000" pitchFamily="2" charset="0"/>
                        </a:rPr>
                        <a:t>pruritus</a:t>
                      </a:r>
                    </a:p>
                  </a:txBody>
                  <a:tcPr marL="7620" marR="7620" marT="7620" marB="0" anchor="ctr">
                    <a:solidFill>
                      <a:schemeClr val="bg1">
                        <a:lumMod val="95000"/>
                      </a:schemeClr>
                    </a:solidFill>
                  </a:tcPr>
                </a:tc>
              </a:tr>
              <a:tr h="381782">
                <a:tc>
                  <a:txBody>
                    <a:bodyPr/>
                    <a:lstStyle/>
                    <a:p>
                      <a:pPr algn="ctr" fontAlgn="ctr"/>
                      <a:r>
                        <a:rPr lang="en-US" sz="1600" u="none" strike="noStrike" dirty="0">
                          <a:latin typeface="Poppins" panose="00000500000000000000" pitchFamily="2" charset="0"/>
                          <a:cs typeface="Poppins" panose="00000500000000000000" pitchFamily="2" charset="0"/>
                        </a:rPr>
                        <a:t>APJ</a:t>
                      </a:r>
                    </a:p>
                  </a:txBody>
                  <a:tcPr marL="7620" marR="7620" marT="7620" marB="0" anchor="ctr">
                    <a:lnB w="12700" cap="flat" cmpd="sng" algn="ctr">
                      <a:solidFill>
                        <a:schemeClr val="tx1"/>
                      </a:solidFill>
                      <a:prstDash val="solid"/>
                      <a:round/>
                      <a:headEnd type="none" w="med" len="med"/>
                      <a:tailEnd type="none" w="med" len="med"/>
                    </a:lnB>
                    <a:solidFill>
                      <a:schemeClr val="bg1"/>
                    </a:solidFill>
                  </a:tcPr>
                </a:tc>
                <a:tc>
                  <a:txBody>
                    <a:bodyPr/>
                    <a:lstStyle/>
                    <a:p>
                      <a:pPr marL="71755" algn="ctr" fontAlgn="ctr"/>
                      <a:r>
                        <a:rPr lang="en-US" sz="1600" u="none" strike="noStrike" dirty="0">
                          <a:latin typeface="Poppins" panose="00000500000000000000" pitchFamily="2" charset="0"/>
                          <a:cs typeface="Poppins" panose="00000500000000000000" pitchFamily="2" charset="0"/>
                        </a:rPr>
                        <a:t> MM07; CMF-019128</a:t>
                      </a:r>
                    </a:p>
                  </a:txBody>
                  <a:tcPr marL="7620" marR="7620" marT="7620" marB="0" anchor="ctr">
                    <a:lnB w="12700" cap="flat" cmpd="sng" algn="ctr">
                      <a:solidFill>
                        <a:schemeClr val="tx1"/>
                      </a:solidFill>
                      <a:prstDash val="solid"/>
                      <a:round/>
                      <a:headEnd type="none" w="med" len="med"/>
                      <a:tailEnd type="none" w="med" len="med"/>
                    </a:lnB>
                    <a:solidFill>
                      <a:schemeClr val="bg1"/>
                    </a:solidFill>
                  </a:tcPr>
                </a:tc>
                <a:tc>
                  <a:txBody>
                    <a:bodyPr/>
                    <a:lstStyle/>
                    <a:p>
                      <a:pPr marL="71755" algn="ctr" fontAlgn="ctr"/>
                      <a:r>
                        <a:rPr lang="en-US" sz="1600" u="none" strike="noStrike" dirty="0">
                          <a:latin typeface="Poppins" panose="00000500000000000000" pitchFamily="2" charset="0"/>
                          <a:cs typeface="Poppins" panose="00000500000000000000" pitchFamily="2" charset="0"/>
                        </a:rPr>
                        <a:t>G-protein-biased agonists</a:t>
                      </a:r>
                    </a:p>
                  </a:txBody>
                  <a:tcPr marL="7620" marR="7620" marT="7620" marB="0" anchor="ctr">
                    <a:lnB w="12700" cap="flat" cmpd="sng" algn="ctr">
                      <a:solidFill>
                        <a:schemeClr val="tx1"/>
                      </a:solidFill>
                      <a:prstDash val="solid"/>
                      <a:round/>
                      <a:headEnd type="none" w="med" len="med"/>
                      <a:tailEnd type="none" w="med" len="med"/>
                    </a:lnB>
                    <a:solidFill>
                      <a:schemeClr val="bg1"/>
                    </a:solidFill>
                  </a:tcPr>
                </a:tc>
                <a:tc>
                  <a:txBody>
                    <a:bodyPr/>
                    <a:lstStyle/>
                    <a:p>
                      <a:pPr marL="71755" algn="ctr" fontAlgn="ctr"/>
                      <a:r>
                        <a:rPr lang="en-US" sz="1600" u="none" strike="noStrike" dirty="0">
                          <a:latin typeface="Poppins" panose="00000500000000000000" pitchFamily="2" charset="0"/>
                          <a:cs typeface="Poppins" panose="00000500000000000000" pitchFamily="2" charset="0"/>
                        </a:rPr>
                        <a:t>heart failure</a:t>
                      </a:r>
                    </a:p>
                  </a:txBody>
                  <a:tcPr marL="7620" marR="7620" marT="7620" marB="0" anchor="ctr">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54" name="TextBox 53"/>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55" name="矩形 54"/>
          <p:cNvSpPr/>
          <p:nvPr/>
        </p:nvSpPr>
        <p:spPr>
          <a:xfrm>
            <a:off x="335280" y="4490720"/>
            <a:ext cx="11793220" cy="2375535"/>
          </a:xfrm>
          <a:prstGeom prst="rect">
            <a:avLst/>
          </a:prstGeom>
        </p:spPr>
        <p:txBody>
          <a:bodyPr wrap="square">
            <a:noAutofit/>
          </a:bodyPr>
          <a:lstStyle/>
          <a:p>
            <a:pPr indent="0" fontAlgn="auto">
              <a:lnSpc>
                <a:spcPct val="120000"/>
              </a:lnSpc>
              <a:spcBef>
                <a:spcPts val="600"/>
              </a:spcBef>
              <a:buFont typeface="Wingdings" panose="05000000000000000000" pitchFamily="2" charset="2"/>
              <a:buChar char="ü"/>
            </a:pPr>
            <a:r>
              <a:rPr lang="zh-CN" altLang="en-US" sz="2000" dirty="0" smtClean="0">
                <a:latin typeface="Poppins" panose="00000500000000000000" pitchFamily="2" charset="0"/>
                <a:ea typeface="思源黑体 CN Regular" panose="020B0500000000000000" pitchFamily="34" charset="-122"/>
              </a:rPr>
              <a:t> </a:t>
            </a:r>
            <a:r>
              <a:rPr lang="zh-CN" altLang="en-US" sz="2000" dirty="0" smtClean="0">
                <a:solidFill>
                  <a:schemeClr val="tx1"/>
                </a:solidFill>
                <a:uFillTx/>
                <a:latin typeface="Poppins" panose="00000500000000000000" pitchFamily="2" charset="0"/>
                <a:ea typeface="思源黑体 CN Normal" panose="020B0400000000000000" charset="-122"/>
                <a:sym typeface="+mn-ea"/>
              </a:rPr>
              <a:t>卡维地洛</a:t>
            </a:r>
            <a:r>
              <a:rPr lang="en-US" altLang="zh-CN" sz="2000" dirty="0" err="1" smtClean="0">
                <a:solidFill>
                  <a:schemeClr val="tx1"/>
                </a:solidFill>
                <a:uFillTx/>
                <a:latin typeface="Poppins" panose="00000500000000000000" pitchFamily="2" charset="0"/>
                <a:ea typeface="思源黑体 CN Normal" panose="020B0400000000000000" charset="-122"/>
                <a:sym typeface="+mn-ea"/>
              </a:rPr>
              <a:t>Carvedilol</a:t>
            </a:r>
            <a:r>
              <a:rPr lang="zh-CN" altLang="en-US" sz="2000" dirty="0" smtClean="0">
                <a:solidFill>
                  <a:schemeClr val="tx1"/>
                </a:solidFill>
                <a:uFillTx/>
                <a:latin typeface="Poppins" panose="00000500000000000000" pitchFamily="2" charset="0"/>
                <a:ea typeface="思源黑体 CN Normal" panose="020B0400000000000000" charset="-122"/>
                <a:sym typeface="+mn-ea"/>
              </a:rPr>
              <a:t>是一种针对</a:t>
            </a:r>
            <a:r>
              <a:rPr lang="en-US" altLang="zh-CN" sz="2000" dirty="0" smtClean="0">
                <a:solidFill>
                  <a:schemeClr val="tx1"/>
                </a:solidFill>
                <a:uFillTx/>
                <a:latin typeface="Poppins" panose="00000500000000000000" pitchFamily="2" charset="0"/>
                <a:ea typeface="思源黑体 CN Normal" panose="020B0400000000000000" charset="-122"/>
                <a:sym typeface="+mn-ea"/>
              </a:rPr>
              <a:t>β-</a:t>
            </a:r>
            <a:r>
              <a:rPr lang="zh-CN" altLang="en-US" sz="2000" dirty="0" smtClean="0">
                <a:solidFill>
                  <a:schemeClr val="tx1"/>
                </a:solidFill>
                <a:uFillTx/>
                <a:latin typeface="Poppins" panose="00000500000000000000" pitchFamily="2" charset="0"/>
                <a:ea typeface="思源黑体 CN Normal" panose="020B0400000000000000" charset="-122"/>
                <a:sym typeface="+mn-ea"/>
              </a:rPr>
              <a:t>肾上腺素能受体的</a:t>
            </a:r>
            <a:r>
              <a:rPr lang="en-US" altLang="zh-CN" sz="2000" dirty="0" smtClean="0">
                <a:solidFill>
                  <a:schemeClr val="tx1"/>
                </a:solidFill>
                <a:uFillTx/>
                <a:latin typeface="Poppins" panose="00000500000000000000" pitchFamily="2" charset="0"/>
                <a:ea typeface="思源黑体 CN Normal" panose="020B0400000000000000" charset="-122"/>
                <a:sym typeface="+mn-ea"/>
              </a:rPr>
              <a:t>β-</a:t>
            </a:r>
            <a:r>
              <a:rPr lang="en-US" altLang="zh-CN" sz="2000" dirty="0" err="1" smtClean="0">
                <a:solidFill>
                  <a:schemeClr val="tx1"/>
                </a:solidFill>
                <a:uFillTx/>
                <a:latin typeface="Poppins" panose="00000500000000000000" pitchFamily="2" charset="0"/>
                <a:ea typeface="思源黑体 CN Normal" panose="020B0400000000000000" charset="-122"/>
                <a:sym typeface="+mn-ea"/>
              </a:rPr>
              <a:t>arrestin</a:t>
            </a:r>
            <a:r>
              <a:rPr lang="zh-CN" altLang="en-US" sz="2000" dirty="0" smtClean="0">
                <a:solidFill>
                  <a:schemeClr val="tx1"/>
                </a:solidFill>
                <a:uFillTx/>
                <a:latin typeface="Poppins" panose="00000500000000000000" pitchFamily="2" charset="0"/>
                <a:ea typeface="思源黑体 CN Normal" panose="020B0400000000000000" charset="-122"/>
                <a:sym typeface="+mn-ea"/>
              </a:rPr>
              <a:t>偏置</a:t>
            </a:r>
            <a:r>
              <a:rPr lang="zh-CN" altLang="en-US" sz="2000" smtClean="0">
                <a:solidFill>
                  <a:schemeClr val="tx1"/>
                </a:solidFill>
                <a:uFillTx/>
                <a:latin typeface="Poppins" panose="00000500000000000000" pitchFamily="2" charset="0"/>
                <a:ea typeface="思源黑体 CN Normal" panose="020B0400000000000000" charset="-122"/>
                <a:sym typeface="+mn-ea"/>
              </a:rPr>
              <a:t>激动剂</a:t>
            </a:r>
            <a:r>
              <a:rPr lang="zh-CN" altLang="en-US" sz="2000" smtClean="0">
                <a:solidFill>
                  <a:schemeClr val="dk1"/>
                </a:solidFill>
                <a:latin typeface="Poppins" panose="00000500000000000000" pitchFamily="2" charset="0"/>
                <a:ea typeface="思源黑体 CN Regular" panose="020B0500000000000000" pitchFamily="34" charset="-122"/>
                <a:sym typeface="+mn-ea"/>
              </a:rPr>
              <a:t>。</a:t>
            </a:r>
            <a:endParaRPr lang="zh-CN" altLang="en-US" sz="2000" dirty="0" smtClean="0">
              <a:solidFill>
                <a:schemeClr val="dk1"/>
              </a:solidFill>
              <a:latin typeface="Poppins" panose="00000500000000000000" pitchFamily="2" charset="0"/>
              <a:ea typeface="思源黑体 CN Regular" panose="020B0500000000000000" pitchFamily="34" charset="-122"/>
            </a:endParaRPr>
          </a:p>
          <a:p>
            <a:pPr indent="0" fontAlgn="auto">
              <a:lnSpc>
                <a:spcPct val="120000"/>
              </a:lnSpc>
              <a:spcBef>
                <a:spcPts val="600"/>
              </a:spcBef>
              <a:buFont typeface="Wingdings" panose="05000000000000000000" pitchFamily="2" charset="2"/>
              <a:buChar char="ü"/>
            </a:pPr>
            <a:r>
              <a:rPr lang="zh-CN" altLang="en-US" sz="2000" dirty="0">
                <a:solidFill>
                  <a:schemeClr val="dk1"/>
                </a:solidFill>
                <a:latin typeface="Poppins" panose="00000500000000000000" pitchFamily="2" charset="0"/>
                <a:ea typeface="思源黑体 CN Regular" panose="020B0500000000000000" pitchFamily="34" charset="-122"/>
              </a:rPr>
              <a:t>血管紧张素</a:t>
            </a:r>
            <a:r>
              <a:rPr lang="en-US" altLang="zh-CN" sz="2000" dirty="0">
                <a:solidFill>
                  <a:schemeClr val="dk1"/>
                </a:solidFill>
                <a:latin typeface="Poppins" panose="00000500000000000000" pitchFamily="2" charset="0"/>
                <a:ea typeface="思源黑体 CN Regular" panose="020B0500000000000000" pitchFamily="34" charset="-122"/>
              </a:rPr>
              <a:t>II 1</a:t>
            </a:r>
            <a:r>
              <a:rPr lang="zh-CN" altLang="en-US" sz="2000" dirty="0">
                <a:solidFill>
                  <a:schemeClr val="dk1"/>
                </a:solidFill>
                <a:latin typeface="Poppins" panose="00000500000000000000" pitchFamily="2" charset="0"/>
                <a:ea typeface="思源黑体 CN Regular" panose="020B0500000000000000" pitchFamily="34" charset="-122"/>
              </a:rPr>
              <a:t>型受体（</a:t>
            </a:r>
            <a:r>
              <a:rPr lang="en-US" altLang="zh-CN" sz="2000" dirty="0">
                <a:solidFill>
                  <a:schemeClr val="dk1"/>
                </a:solidFill>
                <a:latin typeface="Poppins" panose="00000500000000000000" pitchFamily="2" charset="0"/>
                <a:ea typeface="思源黑体 CN Regular" panose="020B0500000000000000" pitchFamily="34" charset="-122"/>
              </a:rPr>
              <a:t>AT1R</a:t>
            </a:r>
            <a:r>
              <a:rPr lang="zh-CN" altLang="en-US" sz="2000" dirty="0">
                <a:solidFill>
                  <a:schemeClr val="dk1"/>
                </a:solidFill>
                <a:latin typeface="Poppins" panose="00000500000000000000" pitchFamily="2" charset="0"/>
                <a:ea typeface="思源黑体 CN Regular" panose="020B0500000000000000" pitchFamily="34" charset="-122"/>
              </a:rPr>
              <a:t>）：</a:t>
            </a:r>
            <a:r>
              <a:rPr lang="en-US" altLang="zh-CN" sz="2000" dirty="0">
                <a:solidFill>
                  <a:schemeClr val="dk1"/>
                </a:solidFill>
                <a:latin typeface="Poppins" panose="00000500000000000000" pitchFamily="2" charset="0"/>
                <a:ea typeface="思源黑体 CN Regular" panose="020B0500000000000000" pitchFamily="34" charset="-122"/>
              </a:rPr>
              <a:t>β-</a:t>
            </a:r>
            <a:r>
              <a:rPr lang="en-US" altLang="zh-CN" sz="2000" dirty="0" err="1">
                <a:solidFill>
                  <a:schemeClr val="dk1"/>
                </a:solidFill>
                <a:latin typeface="Poppins" panose="00000500000000000000" pitchFamily="2" charset="0"/>
                <a:ea typeface="思源黑体 CN Regular" panose="020B0500000000000000" pitchFamily="34" charset="-122"/>
              </a:rPr>
              <a:t>arrestin</a:t>
            </a:r>
            <a:r>
              <a:rPr lang="zh-CN" altLang="en-US" sz="2000" dirty="0">
                <a:solidFill>
                  <a:schemeClr val="dk1"/>
                </a:solidFill>
                <a:latin typeface="Poppins" panose="00000500000000000000" pitchFamily="2" charset="0"/>
                <a:ea typeface="思源黑体 CN Regular" panose="020B0500000000000000" pitchFamily="34" charset="-122"/>
              </a:rPr>
              <a:t>偏向激动剂的开发，用于治疗高血压和心力衰竭。</a:t>
            </a:r>
            <a:endParaRPr lang="zh-CN" altLang="en-US" sz="2000" dirty="0">
              <a:latin typeface="Poppins" panose="00000500000000000000" pitchFamily="2" charset="0"/>
              <a:ea typeface="思源黑体 CN Regular" panose="020B0500000000000000" pitchFamily="34" charset="-122"/>
            </a:endParaRPr>
          </a:p>
          <a:p>
            <a:pPr indent="0" fontAlgn="auto">
              <a:lnSpc>
                <a:spcPct val="120000"/>
              </a:lnSpc>
              <a:spcBef>
                <a:spcPts val="600"/>
              </a:spcBef>
              <a:buFont typeface="Wingdings" panose="05000000000000000000" pitchFamily="2" charset="2"/>
              <a:buChar char="ü"/>
              <a:defRPr/>
            </a:pPr>
            <a:r>
              <a:rPr lang="zh-CN" altLang="en-US" sz="2000" dirty="0">
                <a:solidFill>
                  <a:schemeClr val="dk1"/>
                </a:solidFill>
                <a:latin typeface="Poppins" panose="00000500000000000000" pitchFamily="2" charset="0"/>
                <a:ea typeface="思源黑体 CN Regular" panose="020B0500000000000000" pitchFamily="34" charset="-122"/>
              </a:rPr>
              <a:t> 组胺受体（</a:t>
            </a:r>
            <a:r>
              <a:rPr lang="en-US" altLang="zh-CN" sz="2000" dirty="0">
                <a:solidFill>
                  <a:schemeClr val="dk1"/>
                </a:solidFill>
                <a:latin typeface="Poppins" panose="00000500000000000000" pitchFamily="2" charset="0"/>
                <a:ea typeface="思源黑体 CN Regular" panose="020B0500000000000000" pitchFamily="34" charset="-122"/>
              </a:rPr>
              <a:t>H1R-H4R</a:t>
            </a:r>
            <a:r>
              <a:rPr lang="zh-CN" altLang="en-US" sz="2000" dirty="0">
                <a:solidFill>
                  <a:schemeClr val="dk1"/>
                </a:solidFill>
                <a:latin typeface="Poppins" panose="00000500000000000000" pitchFamily="2" charset="0"/>
                <a:ea typeface="思源黑体 CN Regular" panose="020B0500000000000000" pitchFamily="34" charset="-122"/>
              </a:rPr>
              <a:t>）：许多配体，</a:t>
            </a:r>
            <a:r>
              <a:rPr lang="zh-CN" altLang="en-US" sz="2000" dirty="0">
                <a:solidFill>
                  <a:schemeClr val="dk1"/>
                </a:solidFill>
                <a:latin typeface="Poppins" panose="00000500000000000000" pitchFamily="2" charset="0"/>
                <a:ea typeface="思源黑体 CN Regular" panose="020B0500000000000000" pitchFamily="34" charset="-122"/>
                <a:sym typeface="+mn-ea"/>
              </a:rPr>
              <a:t>以前被认为是拮抗剂或反向激动剂，后来发现可以受</a:t>
            </a:r>
            <a:r>
              <a:rPr lang="en-US" altLang="zh-CN" sz="2000" dirty="0">
                <a:solidFill>
                  <a:schemeClr val="dk1"/>
                </a:solidFill>
                <a:latin typeface="Poppins" panose="00000500000000000000" pitchFamily="2" charset="0"/>
                <a:ea typeface="思源黑体 CN Regular" panose="020B0500000000000000" pitchFamily="34" charset="-122"/>
                <a:sym typeface="+mn-ea"/>
              </a:rPr>
              <a:t>β-arrestin</a:t>
            </a:r>
            <a:r>
              <a:rPr lang="zh-CN" altLang="en-US" sz="2000" dirty="0">
                <a:solidFill>
                  <a:schemeClr val="dk1"/>
                </a:solidFill>
                <a:latin typeface="Poppins" panose="00000500000000000000" pitchFamily="2" charset="0"/>
                <a:ea typeface="思源黑体 CN Regular" panose="020B0500000000000000" pitchFamily="34" charset="-122"/>
                <a:sym typeface="+mn-ea"/>
              </a:rPr>
              <a:t>介导的脱敏和内化。</a:t>
            </a:r>
            <a:endParaRPr lang="en-US" altLang="zh-CN" sz="2000" dirty="0">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endParaRPr lang="zh-CN" altLang="en-US" sz="2000" dirty="0">
              <a:latin typeface="Poppins" panose="00000500000000000000" pitchFamily="2" charset="0"/>
              <a:ea typeface="思源黑体 CN Regular" panose="020B0500000000000000" pitchFamily="34" charset="-122"/>
            </a:endParaRPr>
          </a:p>
        </p:txBody>
      </p:sp>
      <p:pic>
        <p:nvPicPr>
          <p:cNvPr id="56"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7"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692696"/>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 </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的别构调节</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6792244"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es-ES" altLang="zh-CN" sz="1200">
                <a:latin typeface="Poppins" panose="00000500000000000000" pitchFamily="2" charset="0"/>
                <a:cs typeface="Poppins" panose="00000500000000000000" pitchFamily="2" charset="0"/>
              </a:rPr>
              <a:t>Jeffrey Conn, Christopoulos et al. 2009, Brogi, Tafi etal. 2014, Thal, Glukhova et al. 2018</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6" name="Picture 4"/>
          <p:cNvPicPr>
            <a:picLocks noChangeAspect="1" noChangeArrowheads="1"/>
          </p:cNvPicPr>
          <p:nvPr/>
        </p:nvPicPr>
        <p:blipFill>
          <a:blip r:embed="rId4" cstate="print"/>
          <a:srcRect/>
          <a:stretch>
            <a:fillRect/>
          </a:stretch>
        </p:blipFill>
        <p:spPr bwMode="auto">
          <a:xfrm>
            <a:off x="613081" y="1627535"/>
            <a:ext cx="3465936" cy="2060759"/>
          </a:xfrm>
          <a:prstGeom prst="rect">
            <a:avLst/>
          </a:prstGeom>
          <a:noFill/>
          <a:ln w="9525">
            <a:noFill/>
            <a:miter lim="800000"/>
            <a:headEnd/>
            <a:tailEnd/>
          </a:ln>
          <a:effectLst/>
        </p:spPr>
      </p:pic>
      <p:pic>
        <p:nvPicPr>
          <p:cNvPr id="57" name="Picture 3"/>
          <p:cNvPicPr>
            <a:picLocks noChangeAspect="1" noChangeArrowheads="1"/>
          </p:cNvPicPr>
          <p:nvPr/>
        </p:nvPicPr>
        <p:blipFill>
          <a:blip r:embed="rId5" cstate="print"/>
          <a:srcRect b="48864"/>
          <a:stretch>
            <a:fillRect/>
          </a:stretch>
        </p:blipFill>
        <p:spPr bwMode="auto">
          <a:xfrm>
            <a:off x="4295800" y="1484278"/>
            <a:ext cx="7704856" cy="1849570"/>
          </a:xfrm>
          <a:prstGeom prst="rect">
            <a:avLst/>
          </a:prstGeom>
          <a:noFill/>
          <a:ln w="9525">
            <a:noFill/>
            <a:miter lim="800000"/>
            <a:headEnd/>
            <a:tailEnd/>
          </a:ln>
          <a:effectLst/>
        </p:spPr>
      </p:pic>
      <p:pic>
        <p:nvPicPr>
          <p:cNvPr id="59" name="Picture 4" descr="D:\24年8月8日讲座相关\fphar-05-00255-g002.jpg"/>
          <p:cNvPicPr>
            <a:picLocks noChangeAspect="1" noChangeArrowheads="1"/>
          </p:cNvPicPr>
          <p:nvPr/>
        </p:nvPicPr>
        <p:blipFill>
          <a:blip r:embed="rId6" cstate="print"/>
          <a:srcRect r="53060"/>
          <a:stretch>
            <a:fillRect/>
          </a:stretch>
        </p:blipFill>
        <p:spPr bwMode="auto">
          <a:xfrm>
            <a:off x="119380" y="4004945"/>
            <a:ext cx="3062605" cy="2090420"/>
          </a:xfrm>
          <a:prstGeom prst="rect">
            <a:avLst/>
          </a:prstGeom>
          <a:noFill/>
        </p:spPr>
      </p:pic>
      <p:pic>
        <p:nvPicPr>
          <p:cNvPr id="60" name="Picture 4" descr="D:\24年8月8日讲座相关\fphar-05-00255-g002.jpg"/>
          <p:cNvPicPr>
            <a:picLocks noChangeAspect="1" noChangeArrowheads="1"/>
          </p:cNvPicPr>
          <p:nvPr/>
        </p:nvPicPr>
        <p:blipFill>
          <a:blip r:embed="rId6" cstate="print"/>
          <a:srcRect l="46757" t="18852" b="17674"/>
          <a:stretch>
            <a:fillRect/>
          </a:stretch>
        </p:blipFill>
        <p:spPr bwMode="auto">
          <a:xfrm>
            <a:off x="3181985" y="4741545"/>
            <a:ext cx="3120390" cy="1191895"/>
          </a:xfrm>
          <a:prstGeom prst="rect">
            <a:avLst/>
          </a:prstGeom>
          <a:noFill/>
        </p:spPr>
      </p:pic>
      <p:sp>
        <p:nvSpPr>
          <p:cNvPr id="61" name="TextBox 60"/>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4" name="矩形 63"/>
          <p:cNvSpPr/>
          <p:nvPr/>
        </p:nvSpPr>
        <p:spPr>
          <a:xfrm>
            <a:off x="6383655" y="4149090"/>
            <a:ext cx="5741035" cy="1938020"/>
          </a:xfrm>
          <a:prstGeom prst="rect">
            <a:avLst/>
          </a:prstGeom>
        </p:spPr>
        <p:txBody>
          <a:bodyPr wrap="square">
            <a:spAutoFit/>
          </a:bodyPr>
          <a:lstStyle/>
          <a:p>
            <a:pPr>
              <a:lnSpc>
                <a:spcPct val="120000"/>
              </a:lnSpc>
              <a:buFont typeface="Wingdings" panose="05000000000000000000" pitchFamily="2" charset="2"/>
              <a:buChar char="ü"/>
            </a:pPr>
            <a:r>
              <a:rPr lang="zh-CN" altLang="en-US" sz="2000">
                <a:solidFill>
                  <a:schemeClr val="tx1"/>
                </a:solidFill>
                <a:uFillTx/>
                <a:latin typeface="Poppins" panose="00000500000000000000" pitchFamily="2" charset="0"/>
                <a:ea typeface="思源黑体 CN Regular" panose="020B0500000000000000" pitchFamily="34" charset="-122"/>
              </a:rPr>
              <a:t> </a:t>
            </a:r>
            <a:r>
              <a:rPr lang="zh-CN" altLang="en-US" sz="2000" dirty="0">
                <a:solidFill>
                  <a:schemeClr val="tx1"/>
                </a:solidFill>
                <a:uFillTx/>
                <a:latin typeface="Poppins" panose="00000500000000000000" pitchFamily="2" charset="0"/>
                <a:ea typeface="思源黑体 CN Regular" panose="020B0500000000000000" pitchFamily="34" charset="-122"/>
              </a:rPr>
              <a:t>正向别构调节剂</a:t>
            </a:r>
            <a:r>
              <a:rPr lang="en-US" altLang="zh-CN" sz="2000" dirty="0">
                <a:solidFill>
                  <a:schemeClr val="tx1"/>
                </a:solidFill>
                <a:uFillTx/>
                <a:latin typeface="Poppins" panose="00000500000000000000" pitchFamily="2" charset="0"/>
                <a:ea typeface="思源黑体 CN Regular" panose="020B0500000000000000" pitchFamily="34" charset="-122"/>
              </a:rPr>
              <a:t>(positive </a:t>
            </a:r>
            <a:r>
              <a:rPr lang="en-US" altLang="zh-CN" sz="2000" dirty="0" err="1">
                <a:solidFill>
                  <a:schemeClr val="tx1"/>
                </a:solidFill>
                <a:uFillTx/>
                <a:latin typeface="Poppins" panose="00000500000000000000" pitchFamily="2" charset="0"/>
                <a:ea typeface="思源黑体 CN Regular" panose="020B0500000000000000" pitchFamily="34" charset="-122"/>
              </a:rPr>
              <a:t>allosteric</a:t>
            </a:r>
            <a:r>
              <a:rPr lang="en-US" altLang="zh-CN" sz="2000" dirty="0">
                <a:solidFill>
                  <a:schemeClr val="tx1"/>
                </a:solidFill>
                <a:uFillTx/>
                <a:latin typeface="Poppins" panose="00000500000000000000" pitchFamily="2" charset="0"/>
                <a:ea typeface="思源黑体 CN Regular" panose="020B0500000000000000" pitchFamily="34" charset="-122"/>
              </a:rPr>
              <a:t> modulator, PAM</a:t>
            </a:r>
            <a:r>
              <a:rPr lang="en-US" altLang="zh-CN" sz="2000">
                <a:solidFill>
                  <a:schemeClr val="tx1"/>
                </a:solidFill>
                <a:uFillTx/>
                <a:latin typeface="Poppins" panose="00000500000000000000" pitchFamily="2" charset="0"/>
                <a:ea typeface="思源黑体 CN Regular" panose="020B0500000000000000" pitchFamily="34" charset="-122"/>
              </a:rPr>
              <a:t>) </a:t>
            </a:r>
            <a:endParaRPr lang="zh-CN" altLang="en-US" sz="2000" dirty="0">
              <a:solidFill>
                <a:schemeClr val="tx1"/>
              </a:solidFill>
              <a:uFillTx/>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endParaRPr lang="zh-CN" altLang="en-US" sz="2000" dirty="0">
              <a:solidFill>
                <a:schemeClr val="tx1"/>
              </a:solidFill>
              <a:uFillTx/>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r>
              <a:rPr lang="zh-CN" altLang="en-US" sz="2000" dirty="0">
                <a:solidFill>
                  <a:schemeClr val="tx1"/>
                </a:solidFill>
                <a:uFillTx/>
                <a:latin typeface="Poppins" panose="00000500000000000000" pitchFamily="2" charset="0"/>
                <a:ea typeface="思源黑体 CN Regular" panose="020B0500000000000000" pitchFamily="34" charset="-122"/>
              </a:rPr>
              <a:t>反向别构调节剂</a:t>
            </a:r>
            <a:r>
              <a:rPr lang="en-US" altLang="zh-CN" sz="2000" dirty="0">
                <a:solidFill>
                  <a:schemeClr val="tx1"/>
                </a:solidFill>
                <a:uFillTx/>
                <a:latin typeface="Poppins" panose="00000500000000000000" pitchFamily="2" charset="0"/>
                <a:ea typeface="思源黑体 CN Regular" panose="020B0500000000000000" pitchFamily="34" charset="-122"/>
              </a:rPr>
              <a:t>(negative </a:t>
            </a:r>
            <a:r>
              <a:rPr lang="en-US" altLang="zh-CN" sz="2000" dirty="0" err="1">
                <a:solidFill>
                  <a:schemeClr val="tx1"/>
                </a:solidFill>
                <a:uFillTx/>
                <a:latin typeface="Poppins" panose="00000500000000000000" pitchFamily="2" charset="0"/>
                <a:ea typeface="思源黑体 CN Regular" panose="020B0500000000000000" pitchFamily="34" charset="-122"/>
              </a:rPr>
              <a:t>allosteric</a:t>
            </a:r>
            <a:r>
              <a:rPr lang="en-US" altLang="zh-CN" sz="2000" dirty="0">
                <a:solidFill>
                  <a:schemeClr val="tx1"/>
                </a:solidFill>
                <a:uFillTx/>
                <a:latin typeface="Poppins" panose="00000500000000000000" pitchFamily="2" charset="0"/>
                <a:ea typeface="思源黑体 CN Regular" panose="020B0500000000000000" pitchFamily="34" charset="-122"/>
              </a:rPr>
              <a:t> modulator, </a:t>
            </a:r>
            <a:r>
              <a:rPr lang="en-US" altLang="zh-CN" sz="2000">
                <a:solidFill>
                  <a:schemeClr val="tx1"/>
                </a:solidFill>
                <a:uFillTx/>
                <a:latin typeface="Poppins" panose="00000500000000000000" pitchFamily="2" charset="0"/>
                <a:ea typeface="思源黑体 CN Regular" panose="020B0500000000000000" pitchFamily="34" charset="-122"/>
              </a:rPr>
              <a:t>NAM</a:t>
            </a:r>
            <a:r>
              <a:rPr lang="en-US" altLang="zh-CN" sz="2000" smtClean="0">
                <a:solidFill>
                  <a:schemeClr val="tx1"/>
                </a:solidFill>
                <a:uFillTx/>
                <a:latin typeface="Poppins" panose="00000500000000000000" pitchFamily="2" charset="0"/>
                <a:ea typeface="思源黑体 CN Regular" panose="020B0500000000000000" pitchFamily="34" charset="-122"/>
              </a:rPr>
              <a:t>)</a:t>
            </a:r>
            <a:endParaRPr lang="zh-CN" altLang="en-US" sz="2000" dirty="0">
              <a:solidFill>
                <a:schemeClr val="tx1"/>
              </a:solidFill>
              <a:uFillTx/>
              <a:latin typeface="Poppins" panose="00000500000000000000" pitchFamily="2" charset="0"/>
              <a:ea typeface="思源黑体 CN Regular" panose="020B0500000000000000" pitchFamily="34" charset="-122"/>
            </a:endParaRPr>
          </a:p>
        </p:txBody>
      </p:sp>
      <p:sp>
        <p:nvSpPr>
          <p:cNvPr id="6" name="矩形 5"/>
          <p:cNvSpPr/>
          <p:nvPr/>
        </p:nvSpPr>
        <p:spPr>
          <a:xfrm>
            <a:off x="4800109" y="908165"/>
            <a:ext cx="6768752" cy="460375"/>
          </a:xfrm>
          <a:prstGeom prst="rect">
            <a:avLst/>
          </a:prstGeom>
        </p:spPr>
        <p:txBody>
          <a:bodyPr wrap="square">
            <a:spAutoFit/>
          </a:bodyPr>
          <a:lstStyle/>
          <a:p>
            <a:pPr indent="0" algn="ctr">
              <a:lnSpc>
                <a:spcPct val="120000"/>
              </a:lnSpc>
              <a:buFont typeface="Wingdings" panose="05000000000000000000" pitchFamily="2" charset="2"/>
              <a:buNone/>
            </a:pPr>
            <a:r>
              <a:rPr lang="en-US" altLang="zh-CN" sz="2000">
                <a:latin typeface="Poppins" panose="00000500000000000000" pitchFamily="2" charset="0"/>
                <a:ea typeface="思源黑体 CN Regular" panose="020B0500000000000000" pitchFamily="34" charset="-122"/>
              </a:rPr>
              <a:t>GPCR</a:t>
            </a:r>
            <a:r>
              <a:rPr lang="zh-CN" altLang="en-US" sz="2000">
                <a:latin typeface="Poppins" panose="00000500000000000000" pitchFamily="2" charset="0"/>
                <a:ea typeface="思源黑体 CN Regular" panose="020B0500000000000000" pitchFamily="34" charset="-122"/>
              </a:rPr>
              <a:t>别构位点多种多样</a:t>
            </a:r>
            <a:endParaRPr lang="en-US" sz="2000" dirty="0">
              <a:latin typeface="Poppins" panose="00000500000000000000" pitchFamily="2" charset="0"/>
              <a:ea typeface="思源黑体 CN Regular" panose="020B0500000000000000" pitchFamily="34" charset="-122"/>
            </a:endParaRPr>
          </a:p>
        </p:txBody>
      </p:sp>
      <p:sp>
        <p:nvSpPr>
          <p:cNvPr id="7" name="文本框 6"/>
          <p:cNvSpPr txBox="1"/>
          <p:nvPr/>
        </p:nvSpPr>
        <p:spPr>
          <a:xfrm>
            <a:off x="2610485" y="1699260"/>
            <a:ext cx="1325245" cy="337185"/>
          </a:xfrm>
          <a:prstGeom prst="rect">
            <a:avLst/>
          </a:prstGeom>
        </p:spPr>
        <p:txBody>
          <a:bodyPr wrap="square">
            <a:spAutoFit/>
            <a:extLst>
              <a:ext uri="{4A0BC546-FE56-4ADE-93B0-CB8AF2F6F144}">
                <wpsdc:textFrameExt xmlns:wpsdc="http://www.wps.cn/officeDocument/2022/drawingmlCustomData" xmlns="" type="text"/>
              </a:ext>
            </a:extLst>
          </a:bodyPr>
          <a:lstStyle/>
          <a:p>
            <a:pPr algn="l"/>
            <a:r>
              <a:rPr lang="zh-CN" altLang="en-US" sz="1600" b="1">
                <a:solidFill>
                  <a:schemeClr val="tx1"/>
                </a:solidFill>
                <a:uFillTx/>
                <a:latin typeface="Poppins" panose="00000500000000000000" pitchFamily="2" charset="0"/>
                <a:ea typeface="思源黑体 CN Normal" panose="020B0400000000000000" charset="-122"/>
              </a:rPr>
              <a:t>正构配体</a:t>
            </a:r>
          </a:p>
        </p:txBody>
      </p:sp>
      <p:sp>
        <p:nvSpPr>
          <p:cNvPr id="8" name="文本框 7"/>
          <p:cNvSpPr txBox="1"/>
          <p:nvPr/>
        </p:nvSpPr>
        <p:spPr>
          <a:xfrm>
            <a:off x="335152" y="1618824"/>
            <a:ext cx="1079569" cy="584775"/>
          </a:xfrm>
          <a:prstGeom prst="rect">
            <a:avLst/>
          </a:prstGeom>
        </p:spPr>
        <p:txBody>
          <a:bodyPr wrap="square">
            <a:spAutoFit/>
            <a:extLst>
              <a:ext uri="{4A0BC546-FE56-4ADE-93B0-CB8AF2F6F144}">
                <wpsdc:textFrameExt xmlns:wpsdc="http://www.wps.cn/officeDocument/2022/drawingmlCustomData" xmlns="" type="text"/>
              </a:ext>
            </a:extLst>
          </a:bodyPr>
          <a:lstStyle/>
          <a:p>
            <a:pPr algn="l"/>
            <a:r>
              <a:rPr lang="zh-CN" altLang="en-US" sz="1600" b="1" dirty="0">
                <a:solidFill>
                  <a:schemeClr val="tx1"/>
                </a:solidFill>
                <a:uFillTx/>
                <a:latin typeface="Poppins" panose="00000500000000000000" pitchFamily="2" charset="0"/>
                <a:ea typeface="思源黑体 CN Normal" panose="020B0400000000000000" charset="-122"/>
              </a:rPr>
              <a:t>别</a:t>
            </a:r>
            <a:r>
              <a:rPr lang="zh-CN" altLang="en-US" sz="1600" b="1" dirty="0" smtClean="0">
                <a:solidFill>
                  <a:schemeClr val="tx1"/>
                </a:solidFill>
                <a:uFillTx/>
                <a:latin typeface="Poppins" panose="00000500000000000000" pitchFamily="2" charset="0"/>
                <a:ea typeface="思源黑体 CN Normal" panose="020B0400000000000000" charset="-122"/>
              </a:rPr>
              <a:t>构</a:t>
            </a:r>
            <a:endParaRPr lang="en-US" altLang="zh-CN" sz="1600" b="1" dirty="0" smtClean="0">
              <a:solidFill>
                <a:schemeClr val="tx1"/>
              </a:solidFill>
              <a:uFillTx/>
              <a:latin typeface="Poppins" panose="00000500000000000000" pitchFamily="2" charset="0"/>
              <a:ea typeface="思源黑体 CN Normal" panose="020B0400000000000000" charset="-122"/>
            </a:endParaRPr>
          </a:p>
          <a:p>
            <a:pPr algn="l"/>
            <a:r>
              <a:rPr lang="zh-CN" altLang="en-US" sz="1600" b="1" dirty="0" smtClean="0">
                <a:solidFill>
                  <a:schemeClr val="tx1"/>
                </a:solidFill>
                <a:uFillTx/>
                <a:latin typeface="Poppins" panose="00000500000000000000" pitchFamily="2" charset="0"/>
                <a:ea typeface="思源黑体 CN Normal" panose="020B0400000000000000" charset="-122"/>
              </a:rPr>
              <a:t>调节剂</a:t>
            </a:r>
            <a:endParaRPr lang="zh-CN" altLang="en-US" sz="1600" b="1" dirty="0">
              <a:solidFill>
                <a:schemeClr val="tx1"/>
              </a:solidFill>
              <a:uFillTx/>
              <a:latin typeface="Poppins" panose="00000500000000000000" pitchFamily="2" charset="0"/>
              <a:ea typeface="思源黑体 CN Normal" panose="020B0400000000000000" charset="-122"/>
            </a:endParaRPr>
          </a:p>
        </p:txBody>
      </p:sp>
      <p:cxnSp>
        <p:nvCxnSpPr>
          <p:cNvPr id="9" name="直接箭头连接符 8"/>
          <p:cNvCxnSpPr/>
          <p:nvPr/>
        </p:nvCxnSpPr>
        <p:spPr>
          <a:xfrm>
            <a:off x="2206625" y="2131695"/>
            <a:ext cx="576580" cy="72390"/>
          </a:xfrm>
          <a:prstGeom prst="straightConnector1">
            <a:avLst/>
          </a:prstGeom>
          <a:ln>
            <a:gradFill>
              <a:gsLst>
                <a:gs pos="45000">
                  <a:srgbClr val="B4D4BF"/>
                </a:gs>
                <a:gs pos="0">
                  <a:schemeClr val="accent3">
                    <a:lumMod val="25000"/>
                    <a:lumOff val="75000"/>
                  </a:schemeClr>
                </a:gs>
                <a:gs pos="100000">
                  <a:schemeClr val="accent3">
                    <a:lumMod val="85000"/>
                  </a:schemeClr>
                </a:gs>
              </a:gsLst>
              <a:lin ang="5400000" scaled="0"/>
            </a:gradFill>
            <a:tailEnd type="arrow"/>
          </a:ln>
        </p:spPr>
        <p:style>
          <a:lnRef idx="2">
            <a:schemeClr val="accent1"/>
          </a:lnRef>
          <a:fillRef idx="0">
            <a:srgbClr val="FFFFFF"/>
          </a:fillRef>
          <a:effectRef idx="0">
            <a:srgbClr val="FFFFFF"/>
          </a:effectRef>
          <a:fontRef idx="minor">
            <a:schemeClr val="tx1"/>
          </a:fontRef>
        </p:style>
      </p:cxnSp>
      <p:sp>
        <p:nvSpPr>
          <p:cNvPr id="10" name="文本框 9"/>
          <p:cNvSpPr txBox="1"/>
          <p:nvPr/>
        </p:nvSpPr>
        <p:spPr>
          <a:xfrm>
            <a:off x="2711450" y="2061845"/>
            <a:ext cx="1325245" cy="337185"/>
          </a:xfrm>
          <a:prstGeom prst="rect">
            <a:avLst/>
          </a:prstGeom>
        </p:spPr>
        <p:txBody>
          <a:bodyPr wrap="square">
            <a:spAutoFit/>
            <a:extLst>
              <a:ext uri="{4A0BC546-FE56-4ADE-93B0-CB8AF2F6F144}">
                <wpsdc:textFrameExt xmlns:wpsdc="http://www.wps.cn/officeDocument/2022/drawingmlCustomData" xmlns="" type="text"/>
              </a:ext>
            </a:extLst>
          </a:bodyPr>
          <a:lstStyle/>
          <a:p>
            <a:pPr algn="l"/>
            <a:r>
              <a:rPr lang="zh-CN" altLang="en-US" sz="1600" b="1">
                <a:solidFill>
                  <a:schemeClr val="tx1"/>
                </a:solidFill>
                <a:uFillTx/>
                <a:latin typeface="Poppins" panose="00000500000000000000" pitchFamily="2" charset="0"/>
                <a:ea typeface="思源黑体 CN Normal" panose="020B0400000000000000" charset="-122"/>
              </a:rPr>
              <a:t>正构位点</a:t>
            </a:r>
          </a:p>
        </p:txBody>
      </p:sp>
      <p:cxnSp>
        <p:nvCxnSpPr>
          <p:cNvPr id="11" name="直接箭头连接符 10"/>
          <p:cNvCxnSpPr/>
          <p:nvPr/>
        </p:nvCxnSpPr>
        <p:spPr>
          <a:xfrm flipH="1">
            <a:off x="838835" y="2131695"/>
            <a:ext cx="647700" cy="288290"/>
          </a:xfrm>
          <a:prstGeom prst="straightConnector1">
            <a:avLst/>
          </a:prstGeom>
          <a:ln>
            <a:gradFill>
              <a:gsLst>
                <a:gs pos="45000">
                  <a:srgbClr val="B4D4BF"/>
                </a:gs>
                <a:gs pos="0">
                  <a:schemeClr val="accent3">
                    <a:lumMod val="25000"/>
                    <a:lumOff val="75000"/>
                  </a:schemeClr>
                </a:gs>
                <a:gs pos="100000">
                  <a:schemeClr val="accent3">
                    <a:lumMod val="85000"/>
                  </a:schemeClr>
                </a:gs>
              </a:gsLst>
              <a:lin ang="5400000" scaled="0"/>
            </a:gradFill>
            <a:tailEnd type="arrow"/>
          </a:ln>
        </p:spPr>
        <p:style>
          <a:lnRef idx="2">
            <a:schemeClr val="accent1"/>
          </a:lnRef>
          <a:fillRef idx="0">
            <a:srgbClr val="FFFFFF"/>
          </a:fillRef>
          <a:effectRef idx="0">
            <a:srgbClr val="FFFFFF"/>
          </a:effectRef>
          <a:fontRef idx="minor">
            <a:schemeClr val="tx1"/>
          </a:fontRef>
        </p:style>
      </p:cxnSp>
      <p:sp>
        <p:nvSpPr>
          <p:cNvPr id="12" name="文本框 11"/>
          <p:cNvSpPr txBox="1"/>
          <p:nvPr/>
        </p:nvSpPr>
        <p:spPr>
          <a:xfrm>
            <a:off x="143510" y="2419985"/>
            <a:ext cx="1082675" cy="337185"/>
          </a:xfrm>
          <a:prstGeom prst="rect">
            <a:avLst/>
          </a:prstGeom>
        </p:spPr>
        <p:txBody>
          <a:bodyPr wrap="square">
            <a:spAutoFit/>
            <a:extLst>
              <a:ext uri="{4A0BC546-FE56-4ADE-93B0-CB8AF2F6F144}">
                <wpsdc:textFrameExt xmlns:wpsdc="http://www.wps.cn/officeDocument/2022/drawingmlCustomData" xmlns="" type="text"/>
              </a:ext>
            </a:extLst>
          </a:bodyPr>
          <a:lstStyle/>
          <a:p>
            <a:pPr algn="l"/>
            <a:r>
              <a:rPr lang="zh-CN" altLang="en-US" sz="1600" b="1">
                <a:solidFill>
                  <a:schemeClr val="tx1"/>
                </a:solidFill>
                <a:uFillTx/>
                <a:latin typeface="Poppins" panose="00000500000000000000" pitchFamily="2" charset="0"/>
                <a:ea typeface="思源黑体 CN Normal" panose="020B0400000000000000" charset="-122"/>
              </a:rPr>
              <a:t>别构位点</a:t>
            </a:r>
          </a:p>
        </p:txBody>
      </p:sp>
      <p:pic>
        <p:nvPicPr>
          <p:cNvPr id="65" name="Picture 2" descr="C:\Users\Digital marketing\Downloads\logo水印.png"/>
          <p:cNvPicPr>
            <a:picLocks noChangeAspect="1" noChangeArrowheads="1"/>
          </p:cNvPicPr>
          <p:nvPr/>
        </p:nvPicPr>
        <p:blipFill>
          <a:blip r:embed="rId7" cstate="print"/>
          <a:srcRect/>
          <a:stretch>
            <a:fillRect/>
          </a:stretch>
        </p:blipFill>
        <p:spPr bwMode="auto">
          <a:xfrm>
            <a:off x="-816768" y="260648"/>
            <a:ext cx="8324850" cy="4572000"/>
          </a:xfrm>
          <a:prstGeom prst="rect">
            <a:avLst/>
          </a:prstGeom>
          <a:noFill/>
        </p:spPr>
      </p:pic>
      <p:pic>
        <p:nvPicPr>
          <p:cNvPr id="66" name="Picture 4" descr="C:\Users\Digital marketing\Downloads\logo水印.png"/>
          <p:cNvPicPr>
            <a:picLocks noChangeAspect="1" noChangeArrowheads="1"/>
          </p:cNvPicPr>
          <p:nvPr/>
        </p:nvPicPr>
        <p:blipFill>
          <a:blip r:embed="rId7"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692696"/>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 </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的别构调节</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61" name="TextBox 60"/>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6" name="矩形 65"/>
          <p:cNvSpPr/>
          <p:nvPr/>
        </p:nvSpPr>
        <p:spPr>
          <a:xfrm>
            <a:off x="9756819" y="3141454"/>
            <a:ext cx="2315845" cy="1198880"/>
          </a:xfrm>
          <a:prstGeom prst="rect">
            <a:avLst/>
          </a:prstGeom>
        </p:spPr>
        <p:txBody>
          <a:bodyPr wrap="square">
            <a:spAutoFit/>
          </a:bodyPr>
          <a:lstStyle/>
          <a:p>
            <a:pPr>
              <a:lnSpc>
                <a:spcPct val="120000"/>
              </a:lnSpc>
              <a:buFont typeface="Wingdings" panose="05000000000000000000" pitchFamily="2" charset="2"/>
              <a:buChar char="ü"/>
            </a:pPr>
            <a:r>
              <a:rPr lang="zh-CN" altLang="en-US" sz="2000">
                <a:solidFill>
                  <a:schemeClr val="tx1"/>
                </a:solidFill>
                <a:uFillTx/>
                <a:latin typeface="Poppins" panose="00000500000000000000" pitchFamily="2" charset="0"/>
                <a:ea typeface="思源黑体 CN Regular" panose="020B0500000000000000" pitchFamily="34" charset="-122"/>
              </a:rPr>
              <a:t> 正向</a:t>
            </a:r>
            <a:r>
              <a:rPr lang="zh-CN" altLang="en-US" sz="2000" dirty="0">
                <a:solidFill>
                  <a:schemeClr val="tx1"/>
                </a:solidFill>
                <a:uFillTx/>
                <a:latin typeface="Poppins" panose="00000500000000000000" pitchFamily="2" charset="0"/>
                <a:ea typeface="思源黑体 CN Regular" panose="020B0500000000000000" pitchFamily="34" charset="-122"/>
              </a:rPr>
              <a:t>别构调节剂，也有增强偏置激活</a:t>
            </a:r>
            <a:r>
              <a:rPr lang="zh-CN" altLang="en-US" sz="2000">
                <a:solidFill>
                  <a:schemeClr val="tx1"/>
                </a:solidFill>
                <a:uFillTx/>
                <a:latin typeface="Poppins" panose="00000500000000000000" pitchFamily="2" charset="0"/>
                <a:ea typeface="思源黑体 CN Regular" panose="020B0500000000000000" pitchFamily="34" charset="-122"/>
              </a:rPr>
              <a:t>的作用。</a:t>
            </a:r>
            <a:endParaRPr lang="en-US" altLang="zh-CN" sz="2000" dirty="0">
              <a:solidFill>
                <a:schemeClr val="tx1"/>
              </a:solidFill>
              <a:uFillTx/>
              <a:latin typeface="Poppins" panose="00000500000000000000" pitchFamily="2" charset="0"/>
              <a:ea typeface="思源黑体 CN Regular" panose="020B0500000000000000" pitchFamily="34" charset="-122"/>
            </a:endParaRPr>
          </a:p>
        </p:txBody>
      </p:sp>
      <p:grpSp>
        <p:nvGrpSpPr>
          <p:cNvPr id="7" name="组合 6"/>
          <p:cNvGrpSpPr/>
          <p:nvPr/>
        </p:nvGrpSpPr>
        <p:grpSpPr>
          <a:xfrm>
            <a:off x="323894" y="1431399"/>
            <a:ext cx="9231630" cy="3293745"/>
            <a:chOff x="868" y="5854"/>
            <a:chExt cx="10658" cy="3802"/>
          </a:xfrm>
        </p:grpSpPr>
        <p:pic>
          <p:nvPicPr>
            <p:cNvPr id="65" name="图片 64"/>
            <p:cNvPicPr>
              <a:picLocks noChangeAspect="1"/>
            </p:cNvPicPr>
            <p:nvPr/>
          </p:nvPicPr>
          <p:blipFill>
            <a:blip r:embed="rId4" cstate="print"/>
            <a:srcRect t="47704"/>
            <a:stretch>
              <a:fillRect/>
            </a:stretch>
          </p:blipFill>
          <p:spPr>
            <a:xfrm>
              <a:off x="868" y="5854"/>
              <a:ext cx="10659" cy="3802"/>
            </a:xfrm>
            <a:prstGeom prst="rect">
              <a:avLst/>
            </a:prstGeom>
          </p:spPr>
        </p:pic>
        <p:pic>
          <p:nvPicPr>
            <p:cNvPr id="6" name="图片 5"/>
            <p:cNvPicPr>
              <a:picLocks noChangeAspect="1"/>
            </p:cNvPicPr>
            <p:nvPr/>
          </p:nvPicPr>
          <p:blipFill>
            <a:blip r:embed="rId5" cstate="print"/>
            <a:stretch>
              <a:fillRect/>
            </a:stretch>
          </p:blipFill>
          <p:spPr>
            <a:xfrm>
              <a:off x="868" y="5854"/>
              <a:ext cx="240" cy="345"/>
            </a:xfrm>
            <a:prstGeom prst="rect">
              <a:avLst/>
            </a:prstGeom>
          </p:spPr>
        </p:pic>
      </p:grpSp>
      <p:sp>
        <p:nvSpPr>
          <p:cNvPr id="9" name="文本框 8"/>
          <p:cNvSpPr txBox="1"/>
          <p:nvPr/>
        </p:nvSpPr>
        <p:spPr>
          <a:xfrm>
            <a:off x="803275" y="5658485"/>
            <a:ext cx="10586085" cy="515620"/>
          </a:xfrm>
          <a:prstGeom prst="rect">
            <a:avLst/>
          </a:prstGeom>
        </p:spPr>
        <p:txBody>
          <a:bodyPr wrap="square">
            <a:noAutofit/>
          </a:bodyPr>
          <a:lstStyle/>
          <a:p>
            <a:pPr marL="0" indent="0" algn="just"/>
            <a:r>
              <a:rPr lang="zh-CN" altLang="en-US" sz="2200" i="0" dirty="0">
                <a:solidFill>
                  <a:schemeClr val="tx1"/>
                </a:solidFill>
                <a:uFillTx/>
                <a:latin typeface="Poppins" panose="00000500000000000000" pitchFamily="2" charset="0"/>
                <a:ea typeface="思源黑体 CN Normal" panose="020B0400000000000000" charset="-122"/>
              </a:rPr>
              <a:t>优点：</a:t>
            </a:r>
            <a:r>
              <a:rPr lang="zh-CN" altLang="en-US" sz="2200" dirty="0">
                <a:solidFill>
                  <a:schemeClr val="tx1"/>
                </a:solidFill>
                <a:uFillTx/>
                <a:latin typeface="Poppins" panose="00000500000000000000" pitchFamily="2" charset="0"/>
                <a:ea typeface="思源黑体 CN Regular" panose="020B0500000000000000" pitchFamily="34" charset="-122"/>
                <a:sym typeface="+mn-ea"/>
              </a:rPr>
              <a:t>更好的靶向选择性；</a:t>
            </a:r>
            <a:r>
              <a:rPr lang="zh-CN" altLang="en-US" sz="2200" dirty="0">
                <a:uFillTx/>
                <a:latin typeface="Poppins" panose="00000500000000000000" pitchFamily="2" charset="0"/>
                <a:ea typeface="思源黑体 CN Regular" panose="020B0500000000000000" pitchFamily="34" charset="-122"/>
                <a:sym typeface="+mn-ea"/>
              </a:rPr>
              <a:t>低毒性</a:t>
            </a:r>
            <a:r>
              <a:rPr lang="zh-CN" sz="2200" dirty="0">
                <a:uFillTx/>
                <a:latin typeface="Poppins" panose="00000500000000000000" pitchFamily="2" charset="0"/>
                <a:ea typeface="思源黑体 CN Regular" panose="020B0500000000000000" pitchFamily="34" charset="-122"/>
                <a:sym typeface="+mn-ea"/>
              </a:rPr>
              <a:t>；</a:t>
            </a:r>
            <a:r>
              <a:rPr lang="zh-CN" altLang="en-US" sz="2200" dirty="0">
                <a:uFillTx/>
                <a:latin typeface="Poppins" panose="00000500000000000000" pitchFamily="2" charset="0"/>
                <a:ea typeface="思源黑体 CN Regular" panose="020B0500000000000000" pitchFamily="34" charset="-122"/>
                <a:sym typeface="+mn-ea"/>
              </a:rPr>
              <a:t>更有效地调节受体活性</a:t>
            </a:r>
            <a:endParaRPr lang="zh-CN" altLang="en-US" sz="2200" dirty="0">
              <a:solidFill>
                <a:schemeClr val="tx1"/>
              </a:solidFill>
              <a:uFillTx/>
              <a:latin typeface="Poppins" panose="00000500000000000000" pitchFamily="2" charset="0"/>
              <a:ea typeface="思源黑体 CN Regular" panose="020B0500000000000000" pitchFamily="34" charset="-122"/>
              <a:sym typeface="+mn-ea"/>
            </a:endParaRPr>
          </a:p>
          <a:p>
            <a:pPr indent="0" algn="l" fontAlgn="auto">
              <a:lnSpc>
                <a:spcPct val="120000"/>
              </a:lnSpc>
              <a:spcBef>
                <a:spcPts val="600"/>
              </a:spcBef>
              <a:buClrTx/>
              <a:buSzTx/>
              <a:buFont typeface="Wingdings" panose="05000000000000000000" pitchFamily="2" charset="2"/>
              <a:buChar char="ü"/>
            </a:pPr>
            <a:endParaRPr lang="zh-CN" altLang="en-US" sz="2200" i="0" dirty="0">
              <a:solidFill>
                <a:schemeClr val="tx1"/>
              </a:solidFill>
              <a:uFillTx/>
              <a:latin typeface="Poppins" panose="00000500000000000000" pitchFamily="2" charset="0"/>
              <a:ea typeface="思源黑体 CN Normal" panose="020B0400000000000000" charset="-122"/>
              <a:sym typeface="+mn-ea"/>
            </a:endParaRPr>
          </a:p>
        </p:txBody>
      </p:sp>
      <p:sp>
        <p:nvSpPr>
          <p:cNvPr id="11" name="文本框 10"/>
          <p:cNvSpPr txBox="1"/>
          <p:nvPr/>
        </p:nvSpPr>
        <p:spPr>
          <a:xfrm>
            <a:off x="803275" y="6245860"/>
            <a:ext cx="6432550" cy="450215"/>
          </a:xfrm>
          <a:prstGeom prst="rect">
            <a:avLst/>
          </a:prstGeom>
        </p:spPr>
        <p:txBody>
          <a:bodyPr wrap="square">
            <a:noAutofit/>
          </a:bodyPr>
          <a:lstStyle/>
          <a:p>
            <a:pPr marL="0" indent="0" algn="just"/>
            <a:r>
              <a:rPr lang="zh-CN" altLang="en-US" sz="2200" i="0">
                <a:solidFill>
                  <a:schemeClr val="tx1"/>
                </a:solidFill>
                <a:uFillTx/>
                <a:latin typeface="Poppins" panose="00000500000000000000" pitchFamily="2" charset="0"/>
                <a:ea typeface="思源黑体 CN Regular" panose="020B0500000000000000" pitchFamily="34" charset="-122"/>
              </a:rPr>
              <a:t>别构调节剂是</a:t>
            </a:r>
            <a:r>
              <a:rPr lang="en-US" altLang="zh-CN" sz="2200" i="0">
                <a:solidFill>
                  <a:schemeClr val="tx1"/>
                </a:solidFill>
                <a:uFillTx/>
                <a:latin typeface="Poppins" panose="00000500000000000000" pitchFamily="2" charset="0"/>
                <a:ea typeface="思源黑体 CN Regular" panose="020B0500000000000000" pitchFamily="34" charset="-122"/>
              </a:rPr>
              <a:t>GPCR</a:t>
            </a:r>
            <a:r>
              <a:rPr lang="zh-CN" altLang="en-US" sz="2200" i="0">
                <a:solidFill>
                  <a:schemeClr val="tx1"/>
                </a:solidFill>
                <a:uFillTx/>
                <a:latin typeface="Poppins" panose="00000500000000000000" pitchFamily="2" charset="0"/>
                <a:ea typeface="思源黑体 CN Regular" panose="020B0500000000000000" pitchFamily="34" charset="-122"/>
              </a:rPr>
              <a:t>新药研发的又一重要方向。</a:t>
            </a:r>
          </a:p>
        </p:txBody>
      </p:sp>
      <p:pic>
        <p:nvPicPr>
          <p:cNvPr id="57"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58"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10081120" cy="461665"/>
          </a:xfrm>
          <a:prstGeom prst="rect">
            <a:avLst/>
          </a:prstGeom>
        </p:spPr>
        <p:txBody>
          <a:bodyPr wrap="square">
            <a:spAutoFit/>
          </a:bodyPr>
          <a:lstStyle/>
          <a:p>
            <a:pPr marL="0" lvl="1"/>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双头配体（</a:t>
            </a:r>
            <a:r>
              <a:rPr lang="en-US" altLang="zh-CN" sz="2400" b="1" dirty="0" err="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Bitopic</a:t>
            </a:r>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 ligands</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）和两价</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配体</a:t>
            </a:r>
            <a:r>
              <a:rPr lang="zh-CN" altLang="en-US"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t>
            </a:r>
            <a:r>
              <a:rPr lang="en-US" altLang="zh-CN"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Bivalent </a:t>
            </a:r>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ligand</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5544616" cy="276999"/>
          </a:xfrm>
          <a:prstGeom prst="rect">
            <a:avLst/>
          </a:prstGeom>
          <a:noFill/>
        </p:spPr>
        <p:txBody>
          <a:bodyPr wrap="square" rtlCol="0">
            <a:spAutoFit/>
          </a:bodyPr>
          <a:lstStyle/>
          <a:p>
            <a:r>
              <a:rPr lang="en-US" altLang="zh-CN" sz="1200">
                <a:latin typeface="Poppins" panose="00000500000000000000" pitchFamily="2" charset="0"/>
                <a:cs typeface="Poppins" panose="00000500000000000000" pitchFamily="2" charset="0"/>
              </a:rPr>
              <a:t>(</a:t>
            </a:r>
            <a:r>
              <a:rPr lang="es-ES" altLang="zh-CN" sz="1200">
                <a:latin typeface="Poppins" panose="00000500000000000000" pitchFamily="2" charset="0"/>
                <a:cs typeface="Poppins" panose="00000500000000000000" pitchFamily="2" charset="0"/>
              </a:rPr>
              <a:t>Fronik, Gaiser et al. 2017, Brogi, Tafi et al. 2014, Egyed, Kiss et al. 2022</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3" name="Picture 3"/>
          <p:cNvPicPr>
            <a:picLocks noChangeAspect="1" noChangeArrowheads="1"/>
          </p:cNvPicPr>
          <p:nvPr/>
        </p:nvPicPr>
        <p:blipFill>
          <a:blip r:embed="rId4" cstate="print"/>
          <a:srcRect/>
          <a:stretch>
            <a:fillRect/>
          </a:stretch>
        </p:blipFill>
        <p:spPr bwMode="auto">
          <a:xfrm>
            <a:off x="478741" y="1662966"/>
            <a:ext cx="4289930" cy="3163702"/>
          </a:xfrm>
          <a:prstGeom prst="rect">
            <a:avLst/>
          </a:prstGeom>
          <a:noFill/>
          <a:ln w="9525">
            <a:noFill/>
            <a:miter lim="800000"/>
            <a:headEnd/>
            <a:tailEnd/>
          </a:ln>
          <a:effectLst/>
        </p:spPr>
      </p:pic>
      <p:pic>
        <p:nvPicPr>
          <p:cNvPr id="54" name="Picture 2"/>
          <p:cNvPicPr>
            <a:picLocks noChangeAspect="1" noChangeArrowheads="1"/>
          </p:cNvPicPr>
          <p:nvPr/>
        </p:nvPicPr>
        <p:blipFill>
          <a:blip r:embed="rId5" cstate="print"/>
          <a:srcRect/>
          <a:stretch>
            <a:fillRect/>
          </a:stretch>
        </p:blipFill>
        <p:spPr bwMode="auto">
          <a:xfrm>
            <a:off x="5303912" y="2874422"/>
            <a:ext cx="3062176" cy="3154064"/>
          </a:xfrm>
          <a:prstGeom prst="rect">
            <a:avLst/>
          </a:prstGeom>
          <a:noFill/>
          <a:ln w="9525">
            <a:noFill/>
            <a:miter lim="800000"/>
            <a:headEnd/>
            <a:tailEnd/>
          </a:ln>
          <a:effectLst/>
        </p:spPr>
      </p:pic>
      <p:pic>
        <p:nvPicPr>
          <p:cNvPr id="55" name="Picture 5" descr="D:\24年8月8日讲座相关\fphar-05-00255-g005.jpg"/>
          <p:cNvPicPr>
            <a:picLocks noChangeAspect="1" noChangeArrowheads="1"/>
          </p:cNvPicPr>
          <p:nvPr/>
        </p:nvPicPr>
        <p:blipFill>
          <a:blip r:embed="rId6" cstate="print"/>
          <a:srcRect l="29749" r="7533" b="28837"/>
          <a:stretch>
            <a:fillRect/>
          </a:stretch>
        </p:blipFill>
        <p:spPr bwMode="auto">
          <a:xfrm>
            <a:off x="5687447" y="1314758"/>
            <a:ext cx="5400600" cy="1560282"/>
          </a:xfrm>
          <a:prstGeom prst="rect">
            <a:avLst/>
          </a:prstGeom>
          <a:noFill/>
        </p:spPr>
      </p:pic>
      <p:pic>
        <p:nvPicPr>
          <p:cNvPr id="56" name="Picture 1"/>
          <p:cNvPicPr>
            <a:picLocks noChangeAspect="1" noChangeArrowheads="1"/>
          </p:cNvPicPr>
          <p:nvPr/>
        </p:nvPicPr>
        <p:blipFill>
          <a:blip r:embed="rId7" cstate="print"/>
          <a:srcRect/>
          <a:stretch>
            <a:fillRect/>
          </a:stretch>
        </p:blipFill>
        <p:spPr bwMode="auto">
          <a:xfrm>
            <a:off x="8400256" y="2957316"/>
            <a:ext cx="1872208" cy="2989358"/>
          </a:xfrm>
          <a:prstGeom prst="rect">
            <a:avLst/>
          </a:prstGeom>
          <a:noFill/>
          <a:ln w="9525">
            <a:noFill/>
            <a:miter lim="800000"/>
            <a:headEnd/>
            <a:tailEnd/>
          </a:ln>
          <a:effectLst/>
        </p:spPr>
      </p:pic>
      <p:pic>
        <p:nvPicPr>
          <p:cNvPr id="57" name="Picture 2"/>
          <p:cNvPicPr>
            <a:picLocks noChangeAspect="1" noChangeArrowheads="1"/>
          </p:cNvPicPr>
          <p:nvPr/>
        </p:nvPicPr>
        <p:blipFill>
          <a:blip r:embed="rId8" cstate="print"/>
          <a:srcRect/>
          <a:stretch>
            <a:fillRect/>
          </a:stretch>
        </p:blipFill>
        <p:spPr bwMode="auto">
          <a:xfrm>
            <a:off x="10416480" y="3068960"/>
            <a:ext cx="1096498" cy="2870830"/>
          </a:xfrm>
          <a:prstGeom prst="rect">
            <a:avLst/>
          </a:prstGeom>
          <a:noFill/>
          <a:ln w="9525">
            <a:noFill/>
            <a:miter lim="800000"/>
            <a:headEnd/>
            <a:tailEnd/>
          </a:ln>
          <a:effectLst/>
        </p:spPr>
      </p:pic>
      <p:sp>
        <p:nvSpPr>
          <p:cNvPr id="60" name="TextBox 59"/>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1" name="矩形 60"/>
          <p:cNvSpPr/>
          <p:nvPr/>
        </p:nvSpPr>
        <p:spPr>
          <a:xfrm>
            <a:off x="263605" y="4941421"/>
            <a:ext cx="4968552" cy="902970"/>
          </a:xfrm>
          <a:prstGeom prst="rect">
            <a:avLst/>
          </a:prstGeom>
        </p:spPr>
        <p:txBody>
          <a:bodyPr wrap="square">
            <a:spAutoFit/>
          </a:bodyPr>
          <a:lstStyle/>
          <a:p>
            <a:pPr>
              <a:lnSpc>
                <a:spcPct val="120000"/>
              </a:lnSpc>
            </a:pPr>
            <a:r>
              <a:rPr lang="zh-CN" altLang="en-US" sz="2200" b="1">
                <a:solidFill>
                  <a:srgbClr val="008A70"/>
                </a:solidFill>
                <a:uFillTx/>
                <a:latin typeface="思源黑体 CN Regular" panose="020B0500000000000000" pitchFamily="34" charset="-122"/>
                <a:ea typeface="思源黑体 CN Regular" panose="020B0500000000000000" pitchFamily="34" charset="-122"/>
              </a:rPr>
              <a:t>双头配体</a:t>
            </a:r>
            <a:r>
              <a:rPr lang="zh-CN" altLang="en-US" sz="2200">
                <a:solidFill>
                  <a:schemeClr val="tx1"/>
                </a:solidFill>
                <a:uFillTx/>
                <a:latin typeface="Poppins" panose="00000500000000000000" pitchFamily="2" charset="0"/>
                <a:ea typeface="思源黑体 CN Regular" panose="020B0500000000000000" pitchFamily="34" charset="-122"/>
              </a:rPr>
              <a:t>具有</a:t>
            </a:r>
            <a:r>
              <a:rPr lang="zh-CN" altLang="en-US" sz="2200" b="1" dirty="0">
                <a:solidFill>
                  <a:srgbClr val="008A70"/>
                </a:solidFill>
                <a:uFillTx/>
                <a:latin typeface="思源黑体 CN Regular" panose="020B0500000000000000" pitchFamily="34" charset="-122"/>
                <a:ea typeface="思源黑体 CN Regular" panose="020B0500000000000000" pitchFamily="34" charset="-122"/>
              </a:rPr>
              <a:t>更强的结合力</a:t>
            </a:r>
            <a:r>
              <a:rPr lang="zh-CN" altLang="en-US" sz="2200" dirty="0">
                <a:solidFill>
                  <a:schemeClr val="tx1"/>
                </a:solidFill>
                <a:uFillTx/>
                <a:latin typeface="Poppins" panose="00000500000000000000" pitchFamily="2" charset="0"/>
                <a:ea typeface="思源黑体 CN Regular" panose="020B0500000000000000" pitchFamily="34" charset="-122"/>
              </a:rPr>
              <a:t>、更高的活性、更低的解离速率和</a:t>
            </a:r>
            <a:r>
              <a:rPr lang="zh-CN" altLang="en-US" sz="2200" b="1" dirty="0">
                <a:solidFill>
                  <a:srgbClr val="008A70"/>
                </a:solidFill>
                <a:uFillTx/>
                <a:latin typeface="思源黑体 CN Regular" panose="020B0500000000000000" pitchFamily="34" charset="-122"/>
                <a:ea typeface="思源黑体 CN Regular" panose="020B0500000000000000" pitchFamily="34" charset="-122"/>
              </a:rPr>
              <a:t>较好</a:t>
            </a:r>
            <a:r>
              <a:rPr lang="zh-CN" altLang="en-US" sz="2200" b="1">
                <a:solidFill>
                  <a:srgbClr val="008A70"/>
                </a:solidFill>
                <a:uFillTx/>
                <a:latin typeface="思源黑体 CN Regular" panose="020B0500000000000000" pitchFamily="34" charset="-122"/>
                <a:ea typeface="思源黑体 CN Regular" panose="020B0500000000000000" pitchFamily="34" charset="-122"/>
              </a:rPr>
              <a:t>的选择性。</a:t>
            </a:r>
            <a:endParaRPr lang="en-US" altLang="zh-CN" sz="2200" b="1" dirty="0">
              <a:solidFill>
                <a:srgbClr val="008A70"/>
              </a:solidFill>
              <a:uFillTx/>
              <a:latin typeface="思源黑体 CN Regular" panose="020B0500000000000000" pitchFamily="34" charset="-122"/>
              <a:ea typeface="思源黑体 CN Regular" panose="020B0500000000000000" pitchFamily="34" charset="-122"/>
            </a:endParaRPr>
          </a:p>
        </p:txBody>
      </p:sp>
      <p:sp>
        <p:nvSpPr>
          <p:cNvPr id="21" name="矩形 20"/>
          <p:cNvSpPr/>
          <p:nvPr/>
        </p:nvSpPr>
        <p:spPr>
          <a:xfrm>
            <a:off x="5880364" y="6165483"/>
            <a:ext cx="1511300" cy="33718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a:solidFill>
                  <a:schemeClr val="tx1"/>
                </a:solidFill>
                <a:uFillTx/>
                <a:latin typeface="Poppins" panose="00000500000000000000" pitchFamily="2" charset="0"/>
                <a:ea typeface="思源黑体 CN Normal" panose="020B0400000000000000" charset="-122"/>
                <a:cs typeface="Poppins" panose="00000500000000000000" pitchFamily="2" charset="0"/>
              </a:rPr>
              <a:t>A</a:t>
            </a:r>
            <a:r>
              <a:rPr lang="en-US" altLang="zh-CN" sz="1600" b="1" baseline="-25000" dirty="0">
                <a:solidFill>
                  <a:schemeClr val="tx1"/>
                </a:solidFill>
                <a:uFillTx/>
                <a:latin typeface="Poppins" panose="00000500000000000000" pitchFamily="2" charset="0"/>
                <a:ea typeface="思源黑体 CN Normal" panose="020B0400000000000000" charset="-122"/>
                <a:cs typeface="Poppins" panose="00000500000000000000" pitchFamily="2" charset="0"/>
              </a:rPr>
              <a:t>1</a:t>
            </a:r>
            <a:r>
              <a:rPr lang="en-US" altLang="zh-CN" sz="1600" b="1" dirty="0">
                <a:solidFill>
                  <a:schemeClr val="tx1"/>
                </a:solidFill>
                <a:uFillTx/>
                <a:latin typeface="Poppins" panose="00000500000000000000" pitchFamily="2" charset="0"/>
                <a:ea typeface="思源黑体 CN Normal" panose="020B0400000000000000" charset="-122"/>
                <a:cs typeface="Poppins" panose="00000500000000000000" pitchFamily="2" charset="0"/>
              </a:rPr>
              <a:t>aR </a:t>
            </a:r>
            <a:r>
              <a:rPr lang="zh-CN" altLang="en-US" sz="1600" b="1" dirty="0">
                <a:solidFill>
                  <a:schemeClr val="tx1"/>
                </a:solidFill>
                <a:uFillTx/>
                <a:latin typeface="Poppins" panose="00000500000000000000" pitchFamily="2" charset="0"/>
                <a:ea typeface="思源黑体 CN Normal" panose="020B0400000000000000" charset="-122"/>
                <a:cs typeface="Poppins" panose="00000500000000000000" pitchFamily="2" charset="0"/>
              </a:rPr>
              <a:t>双头配体</a:t>
            </a:r>
          </a:p>
        </p:txBody>
      </p:sp>
      <p:sp>
        <p:nvSpPr>
          <p:cNvPr id="22" name="矩形 21"/>
          <p:cNvSpPr/>
          <p:nvPr/>
        </p:nvSpPr>
        <p:spPr>
          <a:xfrm>
            <a:off x="8661136" y="6152783"/>
            <a:ext cx="2847340" cy="33718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solidFill>
                <a:uFillTx/>
                <a:latin typeface="Poppins" panose="00000500000000000000" pitchFamily="2" charset="0"/>
                <a:ea typeface="思源黑体 CN Normal" panose="020B0400000000000000" charset="-122"/>
                <a:cs typeface="Poppins" panose="00000500000000000000" pitchFamily="2" charset="0"/>
              </a:rPr>
              <a:t>两价配体：针对</a:t>
            </a:r>
            <a:r>
              <a:rPr lang="en-US" altLang="zh-CN" sz="1600" b="1" dirty="0">
                <a:solidFill>
                  <a:schemeClr val="tx1"/>
                </a:solidFill>
                <a:uFillTx/>
                <a:latin typeface="Poppins" panose="00000500000000000000" pitchFamily="2" charset="0"/>
                <a:ea typeface="思源黑体 CN Normal" panose="020B0400000000000000" charset="-122"/>
                <a:cs typeface="Poppins" panose="00000500000000000000" pitchFamily="2" charset="0"/>
              </a:rPr>
              <a:t>GPCR dimer</a:t>
            </a:r>
          </a:p>
        </p:txBody>
      </p:sp>
      <p:pic>
        <p:nvPicPr>
          <p:cNvPr id="62" name="Picture 2" descr="C:\Users\Digital marketing\Downloads\logo水印.png"/>
          <p:cNvPicPr>
            <a:picLocks noChangeAspect="1" noChangeArrowheads="1"/>
          </p:cNvPicPr>
          <p:nvPr/>
        </p:nvPicPr>
        <p:blipFill>
          <a:blip r:embed="rId9" cstate="print"/>
          <a:srcRect/>
          <a:stretch>
            <a:fillRect/>
          </a:stretch>
        </p:blipFill>
        <p:spPr bwMode="auto">
          <a:xfrm>
            <a:off x="-816768" y="260648"/>
            <a:ext cx="8324850" cy="4572000"/>
          </a:xfrm>
          <a:prstGeom prst="rect">
            <a:avLst/>
          </a:prstGeom>
          <a:noFill/>
        </p:spPr>
      </p:pic>
      <p:pic>
        <p:nvPicPr>
          <p:cNvPr id="63" name="Picture 4" descr="C:\Users\Digital marketing\Downloads\logo水印.png"/>
          <p:cNvPicPr>
            <a:picLocks noChangeAspect="1" noChangeArrowheads="1"/>
          </p:cNvPicPr>
          <p:nvPr/>
        </p:nvPicPr>
        <p:blipFill>
          <a:blip r:embed="rId9" cstate="print"/>
          <a:srcRect/>
          <a:stretch>
            <a:fillRect/>
          </a:stretch>
        </p:blipFill>
        <p:spPr bwMode="auto">
          <a:xfrm>
            <a:off x="2999656" y="2492896"/>
            <a:ext cx="8324850" cy="4572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35087"/>
            <a:ext cx="7560840" cy="461665"/>
          </a:xfrm>
          <a:prstGeom prst="rect">
            <a:avLst/>
          </a:prstGeom>
        </p:spPr>
        <p:txBody>
          <a:bodyPr wrap="square">
            <a:spAutoFit/>
          </a:bodyPr>
          <a:lstStyle/>
          <a:p>
            <a:pPr marL="0" lvl="1"/>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体内自身抗体</a:t>
            </a:r>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Auto-Antibodies</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1919115"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es-ES" altLang="zh-CN" sz="1200">
                <a:latin typeface="Poppins" panose="00000500000000000000" pitchFamily="2" charset="0"/>
                <a:cs typeface="Poppins" panose="00000500000000000000" pitchFamily="2" charset="0"/>
              </a:rPr>
              <a:t>Skiba and Kruse 2021</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4" name="Picture 3"/>
          <p:cNvPicPr>
            <a:picLocks noChangeAspect="1" noChangeArrowheads="1"/>
          </p:cNvPicPr>
          <p:nvPr/>
        </p:nvPicPr>
        <p:blipFill>
          <a:blip r:embed="rId4" cstate="print"/>
          <a:srcRect/>
          <a:stretch>
            <a:fillRect/>
          </a:stretch>
        </p:blipFill>
        <p:spPr bwMode="auto">
          <a:xfrm>
            <a:off x="1487488" y="1268760"/>
            <a:ext cx="3672408" cy="5165348"/>
          </a:xfrm>
          <a:prstGeom prst="rect">
            <a:avLst/>
          </a:prstGeom>
          <a:noFill/>
          <a:ln w="9525">
            <a:noFill/>
            <a:miter lim="800000"/>
            <a:headEnd/>
            <a:tailEnd/>
          </a:ln>
          <a:effectLst/>
        </p:spPr>
      </p:pic>
      <p:sp>
        <p:nvSpPr>
          <p:cNvPr id="57" name="文本框 6"/>
          <p:cNvSpPr txBox="1"/>
          <p:nvPr/>
        </p:nvSpPr>
        <p:spPr>
          <a:xfrm>
            <a:off x="5808474" y="4437112"/>
            <a:ext cx="5472608" cy="792088"/>
          </a:xfrm>
          <a:prstGeom prst="rect">
            <a:avLst/>
          </a:prstGeom>
          <a:noFill/>
        </p:spPr>
        <p:txBody>
          <a:bodyPr wrap="square" rtlCol="0" anchor="t">
            <a:noAutofit/>
          </a:bodyPr>
          <a:lstStyle/>
          <a:p>
            <a:pPr>
              <a:lnSpc>
                <a:spcPct val="125000"/>
              </a:lnSpc>
              <a:buFont typeface="Wingdings" panose="05000000000000000000" pitchFamily="2" charset="2"/>
              <a:buChar char="ü"/>
            </a:pPr>
            <a:r>
              <a:rPr lang="zh-CN" altLang="en-US" sz="2000">
                <a:latin typeface="Poppins" panose="00000500000000000000" pitchFamily="2" charset="0"/>
                <a:ea typeface="思源黑体 CN Regular" panose="020B0500000000000000" pitchFamily="34" charset="-122"/>
              </a:rPr>
              <a:t> 推测大部分的</a:t>
            </a:r>
            <a:r>
              <a:rPr lang="en-US" altLang="zh-CN" sz="2000">
                <a:latin typeface="Poppins" panose="00000500000000000000" pitchFamily="2" charset="0"/>
                <a:ea typeface="思源黑体 CN Regular" panose="020B0500000000000000" pitchFamily="34" charset="-122"/>
              </a:rPr>
              <a:t>GPCR</a:t>
            </a:r>
            <a:r>
              <a:rPr lang="zh-CN" altLang="en-US" sz="2000">
                <a:latin typeface="Poppins" panose="00000500000000000000" pitchFamily="2" charset="0"/>
                <a:ea typeface="思源黑体 CN Regular" panose="020B0500000000000000" pitchFamily="34" charset="-122"/>
              </a:rPr>
              <a:t>自身抗体在体内起到别构调节的作用。</a:t>
            </a:r>
            <a:endParaRPr lang="en-US" altLang="zh-CN" sz="2000" dirty="0">
              <a:solidFill>
                <a:schemeClr val="tx1"/>
              </a:solidFill>
              <a:uFillTx/>
              <a:latin typeface="Poppins" panose="00000500000000000000" pitchFamily="2" charset="0"/>
              <a:ea typeface="思源黑体 CN Regular" panose="020B0500000000000000" pitchFamily="34" charset="-122"/>
              <a:sym typeface="+mn-ea"/>
            </a:endParaRPr>
          </a:p>
        </p:txBody>
      </p:sp>
      <p:sp>
        <p:nvSpPr>
          <p:cNvPr id="55" name="TextBox 54"/>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56" name="矩形 55"/>
          <p:cNvSpPr/>
          <p:nvPr/>
        </p:nvSpPr>
        <p:spPr>
          <a:xfrm>
            <a:off x="5808474" y="1988840"/>
            <a:ext cx="5209540" cy="475615"/>
          </a:xfrm>
          <a:prstGeom prst="rect">
            <a:avLst/>
          </a:prstGeom>
        </p:spPr>
        <p:txBody>
          <a:bodyPr wrap="none">
            <a:spAutoFit/>
          </a:bodyPr>
          <a:lstStyle/>
          <a:p>
            <a:pPr>
              <a:lnSpc>
                <a:spcPct val="125000"/>
              </a:lnSpc>
              <a:buFont typeface="Wingdings" panose="05000000000000000000" pitchFamily="2" charset="2"/>
              <a:buChar char="ü"/>
            </a:pPr>
            <a:r>
              <a:rPr lang="zh-CN" altLang="en-US" sz="2000">
                <a:latin typeface="Poppins" panose="00000500000000000000" pitchFamily="2" charset="0"/>
                <a:ea typeface="思源黑体 CN Regular" panose="020B0500000000000000" pitchFamily="34" charset="-122"/>
              </a:rPr>
              <a:t> </a:t>
            </a:r>
            <a:r>
              <a:rPr lang="en-US" altLang="zh-CN" sz="2000">
                <a:latin typeface="Poppins" panose="00000500000000000000" pitchFamily="2" charset="0"/>
                <a:ea typeface="思源黑体 CN Regular" panose="020B0500000000000000" pitchFamily="34" charset="-122"/>
              </a:rPr>
              <a:t>GPCR</a:t>
            </a:r>
            <a:r>
              <a:rPr lang="zh-CN" altLang="en-US" sz="2000">
                <a:latin typeface="Poppins" panose="00000500000000000000" pitchFamily="2" charset="0"/>
                <a:ea typeface="思源黑体 CN Regular" panose="020B0500000000000000" pitchFamily="34" charset="-122"/>
              </a:rPr>
              <a:t>自身抗体在大量的病人中被检测到；</a:t>
            </a:r>
          </a:p>
        </p:txBody>
      </p:sp>
      <p:sp>
        <p:nvSpPr>
          <p:cNvPr id="58" name="矩形 57"/>
          <p:cNvSpPr/>
          <p:nvPr/>
        </p:nvSpPr>
        <p:spPr>
          <a:xfrm>
            <a:off x="5808474" y="2996699"/>
            <a:ext cx="5328592" cy="860425"/>
          </a:xfrm>
          <a:prstGeom prst="rect">
            <a:avLst/>
          </a:prstGeom>
        </p:spPr>
        <p:txBody>
          <a:bodyPr wrap="square">
            <a:spAutoFit/>
          </a:bodyPr>
          <a:lstStyle/>
          <a:p>
            <a:pPr>
              <a:lnSpc>
                <a:spcPct val="125000"/>
              </a:lnSpc>
              <a:buFont typeface="Wingdings" panose="05000000000000000000" pitchFamily="2" charset="2"/>
              <a:buChar char="ü"/>
            </a:pPr>
            <a:r>
              <a:rPr lang="zh-CN" altLang="en-US" sz="2000">
                <a:latin typeface="Poppins" panose="00000500000000000000" pitchFamily="2" charset="0"/>
                <a:ea typeface="思源黑体 CN Regular" panose="020B0500000000000000" pitchFamily="34" charset="-122"/>
                <a:sym typeface="+mn-ea"/>
              </a:rPr>
              <a:t> 健康人体内也能检测到某些</a:t>
            </a:r>
            <a:r>
              <a:rPr lang="en-US" altLang="zh-CN" sz="2000">
                <a:latin typeface="Poppins" panose="00000500000000000000" pitchFamily="2" charset="0"/>
                <a:ea typeface="思源黑体 CN Regular" panose="020B0500000000000000" pitchFamily="34" charset="-122"/>
                <a:sym typeface="+mn-ea"/>
              </a:rPr>
              <a:t>GPCR</a:t>
            </a:r>
            <a:r>
              <a:rPr lang="zh-CN" altLang="en-US" sz="2000">
                <a:latin typeface="Poppins" panose="00000500000000000000" pitchFamily="2" charset="0"/>
                <a:ea typeface="思源黑体 CN Regular" panose="020B0500000000000000" pitchFamily="34" charset="-122"/>
                <a:sym typeface="+mn-ea"/>
              </a:rPr>
              <a:t>自身抗体，如</a:t>
            </a:r>
            <a:r>
              <a:rPr lang="en-US" altLang="zh-CN" sz="2000">
                <a:latin typeface="Poppins" panose="00000500000000000000" pitchFamily="2" charset="0"/>
                <a:ea typeface="思源黑体 CN Regular" panose="020B0500000000000000" pitchFamily="34" charset="-122"/>
                <a:sym typeface="+mn-ea"/>
              </a:rPr>
              <a:t>CCR5</a:t>
            </a:r>
            <a:r>
              <a:rPr lang="zh-CN" altLang="en-US" sz="2000">
                <a:latin typeface="Poppins" panose="00000500000000000000" pitchFamily="2" charset="0"/>
                <a:ea typeface="思源黑体 CN Regular" panose="020B0500000000000000" pitchFamily="34" charset="-122"/>
                <a:sym typeface="+mn-ea"/>
              </a:rPr>
              <a:t>的自身抗体；</a:t>
            </a:r>
            <a:endParaRPr lang="en-US" altLang="zh-CN" sz="2000">
              <a:latin typeface="Poppins" panose="00000500000000000000" pitchFamily="2" charset="0"/>
              <a:ea typeface="思源黑体 CN Regular" panose="020B0500000000000000" pitchFamily="34" charset="-122"/>
              <a:sym typeface="+mn-ea"/>
            </a:endParaRPr>
          </a:p>
        </p:txBody>
      </p:sp>
      <p:pic>
        <p:nvPicPr>
          <p:cNvPr id="59"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60"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35087"/>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与纳米抗体</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4758034"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es-ES" altLang="zh-CN" sz="1200">
                <a:latin typeface="Poppins" panose="00000500000000000000" pitchFamily="2" charset="0"/>
                <a:cs typeface="Poppins" panose="00000500000000000000" pitchFamily="2" charset="0"/>
              </a:rPr>
              <a:t>Laeremans, Sands et al. 2022, Heukers, De Groof et al. 2019</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5" name="图片 54"/>
          <p:cNvPicPr>
            <a:picLocks noChangeAspect="1"/>
          </p:cNvPicPr>
          <p:nvPr/>
        </p:nvPicPr>
        <p:blipFill>
          <a:blip r:embed="rId4" cstate="print"/>
          <a:stretch>
            <a:fillRect/>
          </a:stretch>
        </p:blipFill>
        <p:spPr>
          <a:xfrm>
            <a:off x="5735960" y="1484784"/>
            <a:ext cx="6174740" cy="4299585"/>
          </a:xfrm>
          <a:prstGeom prst="rect">
            <a:avLst/>
          </a:prstGeom>
        </p:spPr>
      </p:pic>
      <p:grpSp>
        <p:nvGrpSpPr>
          <p:cNvPr id="56" name="组合 55"/>
          <p:cNvGrpSpPr/>
          <p:nvPr/>
        </p:nvGrpSpPr>
        <p:grpSpPr>
          <a:xfrm>
            <a:off x="263486" y="1556792"/>
            <a:ext cx="4976286" cy="2918984"/>
            <a:chOff x="191344" y="1268760"/>
            <a:chExt cx="4976286" cy="2918984"/>
          </a:xfrm>
        </p:grpSpPr>
        <p:pic>
          <p:nvPicPr>
            <p:cNvPr id="58" name="Picture 2"/>
            <p:cNvPicPr>
              <a:picLocks noChangeAspect="1" noChangeArrowheads="1"/>
            </p:cNvPicPr>
            <p:nvPr/>
          </p:nvPicPr>
          <p:blipFill>
            <a:blip r:embed="rId5" cstate="print"/>
            <a:srcRect/>
            <a:stretch>
              <a:fillRect/>
            </a:stretch>
          </p:blipFill>
          <p:spPr bwMode="auto">
            <a:xfrm>
              <a:off x="236220" y="1297224"/>
              <a:ext cx="4931410" cy="2890520"/>
            </a:xfrm>
            <a:prstGeom prst="rect">
              <a:avLst/>
            </a:prstGeom>
            <a:noFill/>
            <a:ln w="9525">
              <a:noFill/>
              <a:miter lim="800000"/>
              <a:headEnd/>
              <a:tailEnd/>
            </a:ln>
            <a:effectLst/>
          </p:spPr>
        </p:pic>
        <p:pic>
          <p:nvPicPr>
            <p:cNvPr id="59" name="Picture 2"/>
            <p:cNvPicPr>
              <a:picLocks noChangeAspect="1" noChangeArrowheads="1"/>
            </p:cNvPicPr>
            <p:nvPr/>
          </p:nvPicPr>
          <p:blipFill>
            <a:blip r:embed="rId6" cstate="print"/>
            <a:srcRect/>
            <a:stretch>
              <a:fillRect/>
            </a:stretch>
          </p:blipFill>
          <p:spPr bwMode="auto">
            <a:xfrm>
              <a:off x="191344" y="1268760"/>
              <a:ext cx="238125" cy="295275"/>
            </a:xfrm>
            <a:prstGeom prst="rect">
              <a:avLst/>
            </a:prstGeom>
            <a:noFill/>
            <a:ln w="9525">
              <a:noFill/>
              <a:miter lim="800000"/>
              <a:headEnd/>
              <a:tailEnd/>
            </a:ln>
            <a:effectLst/>
          </p:spPr>
        </p:pic>
        <p:pic>
          <p:nvPicPr>
            <p:cNvPr id="60" name="Picture 2"/>
            <p:cNvPicPr>
              <a:picLocks noChangeAspect="1" noChangeArrowheads="1"/>
            </p:cNvPicPr>
            <p:nvPr/>
          </p:nvPicPr>
          <p:blipFill>
            <a:blip r:embed="rId6" cstate="print"/>
            <a:srcRect/>
            <a:stretch>
              <a:fillRect/>
            </a:stretch>
          </p:blipFill>
          <p:spPr bwMode="auto">
            <a:xfrm>
              <a:off x="2639616" y="1340768"/>
              <a:ext cx="238125" cy="295275"/>
            </a:xfrm>
            <a:prstGeom prst="rect">
              <a:avLst/>
            </a:prstGeom>
            <a:noFill/>
            <a:ln w="9525">
              <a:noFill/>
              <a:miter lim="800000"/>
              <a:headEnd/>
              <a:tailEnd/>
            </a:ln>
            <a:effectLst/>
          </p:spPr>
        </p:pic>
      </p:grpSp>
      <p:sp>
        <p:nvSpPr>
          <p:cNvPr id="57" name="TextBox 56"/>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1" name="矩形 60"/>
          <p:cNvSpPr/>
          <p:nvPr/>
        </p:nvSpPr>
        <p:spPr>
          <a:xfrm>
            <a:off x="1415480" y="4797152"/>
            <a:ext cx="2931795" cy="860425"/>
          </a:xfrm>
          <a:prstGeom prst="rect">
            <a:avLst/>
          </a:prstGeom>
        </p:spPr>
        <p:txBody>
          <a:bodyPr wrap="none">
            <a:spAutoFit/>
          </a:bodyPr>
          <a:lstStyle/>
          <a:p>
            <a:pPr>
              <a:lnSpc>
                <a:spcPct val="125000"/>
              </a:lnSpc>
            </a:pPr>
            <a:r>
              <a:rPr lang="zh-CN" altLang="en-US" sz="2000" b="1" dirty="0">
                <a:solidFill>
                  <a:schemeClr val="tx1"/>
                </a:solidFill>
                <a:uFillTx/>
                <a:latin typeface="Poppins" panose="00000500000000000000" pitchFamily="2" charset="0"/>
                <a:ea typeface="思源黑体 CN Medium" panose="020B0600000000000000" pitchFamily="34" charset="-122"/>
              </a:rPr>
              <a:t>纳米抗体稳定</a:t>
            </a:r>
            <a:r>
              <a:rPr lang="en-US" altLang="zh-CN" sz="2000" b="1">
                <a:solidFill>
                  <a:schemeClr val="tx1"/>
                </a:solidFill>
                <a:uFillTx/>
                <a:latin typeface="Poppins" panose="00000500000000000000" pitchFamily="2" charset="0"/>
                <a:ea typeface="思源黑体 CN Medium" panose="020B0600000000000000" pitchFamily="34" charset="-122"/>
              </a:rPr>
              <a:t>GPCR</a:t>
            </a:r>
            <a:r>
              <a:rPr lang="zh-CN" altLang="en-US" sz="2000" b="1">
                <a:solidFill>
                  <a:schemeClr val="tx1"/>
                </a:solidFill>
                <a:uFillTx/>
                <a:latin typeface="Poppins" panose="00000500000000000000" pitchFamily="2" charset="0"/>
                <a:ea typeface="思源黑体 CN Medium" panose="020B0600000000000000" pitchFamily="34" charset="-122"/>
              </a:rPr>
              <a:t>构象</a:t>
            </a:r>
            <a:endParaRPr lang="en-US" altLang="zh-CN" sz="2000" b="1" dirty="0">
              <a:solidFill>
                <a:schemeClr val="tx1"/>
              </a:solidFill>
              <a:uFillTx/>
              <a:latin typeface="Poppins" panose="00000500000000000000" pitchFamily="2" charset="0"/>
              <a:ea typeface="思源黑体 CN Medium" panose="020B0600000000000000" pitchFamily="34" charset="-122"/>
            </a:endParaRPr>
          </a:p>
          <a:p>
            <a:pPr>
              <a:lnSpc>
                <a:spcPct val="125000"/>
              </a:lnSpc>
            </a:pPr>
            <a:r>
              <a:rPr lang="zh-CN" altLang="en-US" sz="2000" b="1" dirty="0">
                <a:solidFill>
                  <a:schemeClr val="tx1"/>
                </a:solidFill>
                <a:uFillTx/>
                <a:latin typeface="Poppins" panose="00000500000000000000" pitchFamily="2" charset="0"/>
                <a:ea typeface="思源黑体 CN Medium" panose="020B0600000000000000" pitchFamily="34" charset="-122"/>
              </a:rPr>
              <a:t>纳米抗体调节</a:t>
            </a:r>
            <a:r>
              <a:rPr lang="en-US" altLang="zh-CN" sz="2000" b="1">
                <a:solidFill>
                  <a:schemeClr val="tx1"/>
                </a:solidFill>
                <a:uFillTx/>
                <a:latin typeface="Poppins" panose="00000500000000000000" pitchFamily="2" charset="0"/>
                <a:ea typeface="思源黑体 CN Medium" panose="020B0600000000000000" pitchFamily="34" charset="-122"/>
              </a:rPr>
              <a:t>GPCR</a:t>
            </a:r>
            <a:r>
              <a:rPr lang="zh-CN" altLang="en-US" sz="2000" b="1">
                <a:solidFill>
                  <a:schemeClr val="tx1"/>
                </a:solidFill>
                <a:uFillTx/>
                <a:latin typeface="Poppins" panose="00000500000000000000" pitchFamily="2" charset="0"/>
                <a:ea typeface="思源黑体 CN Medium" panose="020B0600000000000000" pitchFamily="34" charset="-122"/>
              </a:rPr>
              <a:t>功能</a:t>
            </a:r>
            <a:endParaRPr lang="zh-CN" altLang="en-US" sz="2000" b="1" dirty="0">
              <a:solidFill>
                <a:schemeClr val="tx1"/>
              </a:solidFill>
              <a:uFillTx/>
              <a:latin typeface="Poppins" panose="00000500000000000000" pitchFamily="2" charset="0"/>
              <a:ea typeface="思源黑体 CN Medium" panose="020B0600000000000000" pitchFamily="34" charset="-122"/>
            </a:endParaRPr>
          </a:p>
        </p:txBody>
      </p:sp>
      <p:pic>
        <p:nvPicPr>
          <p:cNvPr id="62" name="Picture 2" descr="C:\Users\Digital marketing\Downloads\logo水印.png"/>
          <p:cNvPicPr>
            <a:picLocks noChangeAspect="1" noChangeArrowheads="1"/>
          </p:cNvPicPr>
          <p:nvPr/>
        </p:nvPicPr>
        <p:blipFill>
          <a:blip r:embed="rId7" cstate="print"/>
          <a:srcRect/>
          <a:stretch>
            <a:fillRect/>
          </a:stretch>
        </p:blipFill>
        <p:spPr bwMode="auto">
          <a:xfrm>
            <a:off x="-816768" y="260648"/>
            <a:ext cx="8324850" cy="4572000"/>
          </a:xfrm>
          <a:prstGeom prst="rect">
            <a:avLst/>
          </a:prstGeom>
          <a:noFill/>
        </p:spPr>
      </p:pic>
      <p:pic>
        <p:nvPicPr>
          <p:cNvPr id="63" name="Picture 4" descr="C:\Users\Digital marketing\Downloads\logo水印.png"/>
          <p:cNvPicPr>
            <a:picLocks noChangeAspect="1" noChangeArrowheads="1"/>
          </p:cNvPicPr>
          <p:nvPr/>
        </p:nvPicPr>
        <p:blipFill>
          <a:blip r:embed="rId7" cstate="print"/>
          <a:srcRect/>
          <a:stretch>
            <a:fillRect/>
          </a:stretch>
        </p:blipFill>
        <p:spPr bwMode="auto">
          <a:xfrm>
            <a:off x="2999656" y="2492896"/>
            <a:ext cx="8324850" cy="4572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35087"/>
            <a:ext cx="7560840" cy="460375"/>
          </a:xfrm>
          <a:prstGeom prst="rect">
            <a:avLst/>
          </a:prstGeom>
        </p:spPr>
        <p:txBody>
          <a:bodyPr wrap="square">
            <a:spAutoFit/>
          </a:bodyPr>
          <a:lstStyle/>
          <a:p>
            <a:pPr marL="0" lvl="1"/>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突变与疾病</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2116285"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es-ES" altLang="zh-CN" sz="1200">
                <a:latin typeface="Poppins" panose="00000500000000000000" pitchFamily="2" charset="0"/>
                <a:cs typeface="Poppins" panose="00000500000000000000" pitchFamily="2" charset="0"/>
              </a:rPr>
              <a:t>Zhang, Chen et al. 2024</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3" name="Picture 4"/>
          <p:cNvPicPr>
            <a:picLocks noChangeAspect="1" noChangeArrowheads="1"/>
          </p:cNvPicPr>
          <p:nvPr/>
        </p:nvPicPr>
        <p:blipFill>
          <a:blip r:embed="rId4" cstate="print"/>
          <a:srcRect t="54318"/>
          <a:stretch>
            <a:fillRect/>
          </a:stretch>
        </p:blipFill>
        <p:spPr bwMode="auto">
          <a:xfrm>
            <a:off x="119336" y="1412776"/>
            <a:ext cx="6148227" cy="4446956"/>
          </a:xfrm>
          <a:prstGeom prst="rect">
            <a:avLst/>
          </a:prstGeom>
          <a:noFill/>
          <a:ln w="9525">
            <a:noFill/>
            <a:miter lim="800000"/>
            <a:headEnd/>
            <a:tailEnd/>
          </a:ln>
        </p:spPr>
      </p:pic>
      <p:sp>
        <p:nvSpPr>
          <p:cNvPr id="56" name="TextBox 5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57" name="矩形 56"/>
          <p:cNvSpPr/>
          <p:nvPr/>
        </p:nvSpPr>
        <p:spPr>
          <a:xfrm>
            <a:off x="6456040" y="1453185"/>
            <a:ext cx="5400600" cy="4300220"/>
          </a:xfrm>
          <a:prstGeom prst="rect">
            <a:avLst/>
          </a:prstGeom>
        </p:spPr>
        <p:txBody>
          <a:bodyPr wrap="square">
            <a:spAutoFit/>
          </a:bodyPr>
          <a:lstStyle/>
          <a:p>
            <a:pPr>
              <a:lnSpc>
                <a:spcPct val="120000"/>
              </a:lnSpc>
            </a:pPr>
            <a:r>
              <a:rPr lang="en-US" altLang="zh-CN" sz="1900" dirty="0">
                <a:solidFill>
                  <a:schemeClr val="tx1"/>
                </a:solidFill>
                <a:uFillTx/>
                <a:latin typeface="Poppins" panose="00000500000000000000" pitchFamily="2" charset="0"/>
                <a:ea typeface="思源黑体 CN Normal" panose="020B0400000000000000" charset="-122"/>
              </a:rPr>
              <a:t>GPCR</a:t>
            </a:r>
            <a:r>
              <a:rPr lang="zh-CN" altLang="en-US" sz="1900" dirty="0">
                <a:solidFill>
                  <a:schemeClr val="tx1"/>
                </a:solidFill>
                <a:uFillTx/>
                <a:latin typeface="Poppins" panose="00000500000000000000" pitchFamily="2" charset="0"/>
                <a:ea typeface="思源黑体 CN Normal" panose="020B0400000000000000" charset="-122"/>
              </a:rPr>
              <a:t>突变的影响分为功能获得（</a:t>
            </a:r>
            <a:r>
              <a:rPr lang="en-US" altLang="zh-CN" sz="1900" dirty="0">
                <a:solidFill>
                  <a:schemeClr val="tx1"/>
                </a:solidFill>
                <a:uFillTx/>
                <a:latin typeface="Poppins" panose="00000500000000000000" pitchFamily="2" charset="0"/>
                <a:ea typeface="思源黑体 CN Normal" panose="020B0400000000000000" charset="-122"/>
              </a:rPr>
              <a:t>gain-of-function</a:t>
            </a:r>
            <a:r>
              <a:rPr lang="en-US" altLang="zh-CN" sz="1900" dirty="0">
                <a:latin typeface="Poppins" panose="00000500000000000000" pitchFamily="2" charset="0"/>
                <a:ea typeface="思源黑体 CN Normal" panose="020B0400000000000000" charset="-122"/>
              </a:rPr>
              <a:t>, </a:t>
            </a:r>
            <a:r>
              <a:rPr lang="en-US" altLang="zh-CN" sz="1900" dirty="0" err="1">
                <a:solidFill>
                  <a:schemeClr val="tx1"/>
                </a:solidFill>
                <a:uFillTx/>
                <a:latin typeface="Poppins" panose="00000500000000000000" pitchFamily="2" charset="0"/>
                <a:ea typeface="思源黑体 CN Normal" panose="020B0400000000000000" charset="-122"/>
              </a:rPr>
              <a:t>GoF</a:t>
            </a:r>
            <a:r>
              <a:rPr lang="zh-CN" altLang="en-US" sz="1900" dirty="0">
                <a:solidFill>
                  <a:schemeClr val="tx1"/>
                </a:solidFill>
                <a:uFillTx/>
                <a:latin typeface="Poppins" panose="00000500000000000000" pitchFamily="2" charset="0"/>
                <a:ea typeface="思源黑体 CN Normal" panose="020B0400000000000000" charset="-122"/>
              </a:rPr>
              <a:t>）和功能丧失（</a:t>
            </a:r>
            <a:r>
              <a:rPr lang="en-US" altLang="zh-CN" sz="1900" dirty="0">
                <a:solidFill>
                  <a:schemeClr val="tx1"/>
                </a:solidFill>
                <a:uFillTx/>
                <a:latin typeface="Poppins" panose="00000500000000000000" pitchFamily="2" charset="0"/>
                <a:ea typeface="思源黑体 CN Normal" panose="020B0400000000000000" charset="-122"/>
              </a:rPr>
              <a:t>loss-of-function, </a:t>
            </a:r>
            <a:r>
              <a:rPr lang="en-US" altLang="zh-CN" sz="1900" dirty="0" err="1">
                <a:solidFill>
                  <a:schemeClr val="tx1"/>
                </a:solidFill>
                <a:uFillTx/>
                <a:latin typeface="Poppins" panose="00000500000000000000" pitchFamily="2" charset="0"/>
                <a:ea typeface="思源黑体 CN Normal" panose="020B0400000000000000" charset="-122"/>
              </a:rPr>
              <a:t>LoF</a:t>
            </a:r>
            <a:r>
              <a:rPr lang="zh-CN" altLang="en-US" sz="1900" dirty="0">
                <a:solidFill>
                  <a:schemeClr val="tx1"/>
                </a:solidFill>
                <a:uFillTx/>
                <a:latin typeface="Poppins" panose="00000500000000000000" pitchFamily="2" charset="0"/>
                <a:ea typeface="思源黑体 CN Normal" panose="020B0400000000000000" charset="-122"/>
              </a:rPr>
              <a:t>）</a:t>
            </a:r>
            <a:r>
              <a:rPr lang="zh-CN" altLang="en-US" sz="1900" dirty="0">
                <a:latin typeface="Poppins" panose="00000500000000000000" pitchFamily="2" charset="0"/>
                <a:ea typeface="思源黑体 CN Normal" panose="020B0400000000000000" charset="-122"/>
              </a:rPr>
              <a:t>。</a:t>
            </a:r>
            <a:endParaRPr lang="en-US" altLang="zh-CN" sz="1900" dirty="0">
              <a:latin typeface="Poppins" panose="00000500000000000000" pitchFamily="2" charset="0"/>
              <a:ea typeface="思源黑体 CN Normal" panose="020B0400000000000000" charset="-122"/>
            </a:endParaRPr>
          </a:p>
          <a:p>
            <a:pPr>
              <a:lnSpc>
                <a:spcPct val="120000"/>
              </a:lnSpc>
            </a:pPr>
            <a:endParaRPr lang="en-US" altLang="zh-CN" sz="1900" dirty="0">
              <a:solidFill>
                <a:schemeClr val="tx1"/>
              </a:solidFill>
              <a:uFillTx/>
              <a:latin typeface="Poppins" panose="00000500000000000000" pitchFamily="2" charset="0"/>
              <a:ea typeface="思源黑体 CN Normal" panose="020B0400000000000000" charset="-122"/>
            </a:endParaRPr>
          </a:p>
          <a:p>
            <a:pPr>
              <a:lnSpc>
                <a:spcPct val="120000"/>
              </a:lnSpc>
            </a:pPr>
            <a:r>
              <a:rPr lang="zh-CN" altLang="en-US" sz="1900" dirty="0">
                <a:solidFill>
                  <a:schemeClr val="tx1"/>
                </a:solidFill>
                <a:uFillTx/>
                <a:latin typeface="Poppins" panose="00000500000000000000" pitchFamily="2" charset="0"/>
                <a:ea typeface="思源黑体 CN Normal" panose="020B0400000000000000" charset="-122"/>
              </a:rPr>
              <a:t>与野生型</a:t>
            </a:r>
            <a:r>
              <a:rPr lang="en-US" altLang="zh-CN" sz="1900" dirty="0">
                <a:solidFill>
                  <a:schemeClr val="tx1"/>
                </a:solidFill>
                <a:uFillTx/>
                <a:latin typeface="Poppins" panose="00000500000000000000" pitchFamily="2" charset="0"/>
                <a:ea typeface="思源黑体 CN Normal" panose="020B0400000000000000" charset="-122"/>
              </a:rPr>
              <a:t>GPCR</a:t>
            </a:r>
            <a:r>
              <a:rPr lang="zh-CN" altLang="en-US" sz="1900" dirty="0">
                <a:solidFill>
                  <a:schemeClr val="tx1"/>
                </a:solidFill>
                <a:uFillTx/>
                <a:latin typeface="Poppins" panose="00000500000000000000" pitchFamily="2" charset="0"/>
                <a:ea typeface="思源黑体 CN Normal" panose="020B0400000000000000" charset="-122"/>
              </a:rPr>
              <a:t>激活相比，突变引起激活和灭活的常见药理学机制有：</a:t>
            </a:r>
            <a:endParaRPr lang="en-US" altLang="zh-CN" sz="1900" dirty="0">
              <a:solidFill>
                <a:schemeClr val="tx1"/>
              </a:solidFill>
              <a:uFillTx/>
              <a:latin typeface="Poppins" panose="00000500000000000000" pitchFamily="2" charset="0"/>
              <a:ea typeface="思源黑体 CN Normal" panose="020B0400000000000000" charset="-122"/>
            </a:endParaRPr>
          </a:p>
          <a:p>
            <a:pPr>
              <a:lnSpc>
                <a:spcPct val="120000"/>
              </a:lnSpc>
            </a:pPr>
            <a:endParaRPr lang="en-US" altLang="zh-CN" sz="1900" dirty="0">
              <a:solidFill>
                <a:schemeClr val="tx1"/>
              </a:solidFill>
              <a:uFillTx/>
              <a:latin typeface="Poppins" panose="00000500000000000000" pitchFamily="2" charset="0"/>
              <a:ea typeface="思源黑体 CN Normal" panose="020B0400000000000000" charset="-122"/>
            </a:endParaRPr>
          </a:p>
          <a:p>
            <a:pPr>
              <a:lnSpc>
                <a:spcPct val="120000"/>
              </a:lnSpc>
              <a:buFont typeface="Wingdings" panose="05000000000000000000" pitchFamily="2" charset="2"/>
              <a:buChar char="ü"/>
            </a:pPr>
            <a:r>
              <a:rPr lang="zh-CN" altLang="en-US" sz="1900" dirty="0">
                <a:solidFill>
                  <a:schemeClr val="tx1"/>
                </a:solidFill>
                <a:uFillTx/>
                <a:latin typeface="Poppins" panose="00000500000000000000" pitchFamily="2" charset="0"/>
                <a:ea typeface="思源黑体 CN Normal" panose="020B0400000000000000" charset="-122"/>
              </a:rPr>
              <a:t> 诱导活性</a:t>
            </a:r>
            <a:r>
              <a:rPr lang="en-US" altLang="zh-CN" sz="1900" dirty="0">
                <a:solidFill>
                  <a:schemeClr val="tx1"/>
                </a:solidFill>
                <a:uFillTx/>
                <a:latin typeface="Poppins" panose="00000500000000000000" pitchFamily="2" charset="0"/>
                <a:ea typeface="思源黑体 CN Normal" panose="020B0400000000000000" charset="-122"/>
              </a:rPr>
              <a:t>/</a:t>
            </a:r>
            <a:r>
              <a:rPr lang="zh-CN" altLang="en-US" sz="1900" dirty="0">
                <a:solidFill>
                  <a:schemeClr val="tx1"/>
                </a:solidFill>
                <a:uFillTx/>
                <a:latin typeface="Poppins" panose="00000500000000000000" pitchFamily="2" charset="0"/>
                <a:ea typeface="思源黑体 CN Normal" panose="020B0400000000000000" charset="-122"/>
              </a:rPr>
              <a:t>非活性构象，改变</a:t>
            </a:r>
            <a:r>
              <a:rPr lang="en-US" altLang="zh-CN" sz="1900" dirty="0">
                <a:solidFill>
                  <a:schemeClr val="tx1"/>
                </a:solidFill>
                <a:uFillTx/>
                <a:latin typeface="Poppins" panose="00000500000000000000" pitchFamily="2" charset="0"/>
                <a:ea typeface="思源黑体 CN Normal" panose="020B0400000000000000" charset="-122"/>
              </a:rPr>
              <a:t>GPCR</a:t>
            </a:r>
            <a:r>
              <a:rPr lang="zh-CN" altLang="en-US" sz="1900" dirty="0">
                <a:solidFill>
                  <a:schemeClr val="tx1"/>
                </a:solidFill>
                <a:uFillTx/>
                <a:latin typeface="Poppins" panose="00000500000000000000" pitchFamily="2" charset="0"/>
                <a:ea typeface="思源黑体 CN Normal" panose="020B0400000000000000" charset="-122"/>
              </a:rPr>
              <a:t>的组成活性</a:t>
            </a:r>
            <a:r>
              <a:rPr lang="zh-CN" altLang="en-US" sz="1900" dirty="0">
                <a:uFillTx/>
                <a:latin typeface="Poppins" panose="00000500000000000000" pitchFamily="2" charset="0"/>
                <a:ea typeface="思源黑体 CN Normal" panose="020B0400000000000000" charset="-122"/>
                <a:sym typeface="+mn-ea"/>
              </a:rPr>
              <a:t>；</a:t>
            </a:r>
            <a:endParaRPr lang="en-US" altLang="zh-CN" sz="1900" dirty="0">
              <a:solidFill>
                <a:schemeClr val="tx1"/>
              </a:solidFill>
              <a:uFillTx/>
              <a:latin typeface="Poppins" panose="00000500000000000000" pitchFamily="2" charset="0"/>
              <a:ea typeface="思源黑体 CN Normal" panose="020B0400000000000000" charset="-122"/>
            </a:endParaRPr>
          </a:p>
          <a:p>
            <a:pPr>
              <a:lnSpc>
                <a:spcPct val="120000"/>
              </a:lnSpc>
            </a:pPr>
            <a:endParaRPr lang="zh-CN" altLang="en-US" sz="1900" dirty="0">
              <a:solidFill>
                <a:schemeClr val="tx1"/>
              </a:solidFill>
              <a:uFillTx/>
              <a:latin typeface="Poppins" panose="00000500000000000000" pitchFamily="2" charset="0"/>
              <a:ea typeface="思源黑体 CN Normal" panose="020B0400000000000000" charset="-122"/>
            </a:endParaRPr>
          </a:p>
          <a:p>
            <a:pPr>
              <a:lnSpc>
                <a:spcPct val="120000"/>
              </a:lnSpc>
              <a:buFont typeface="Wingdings" panose="05000000000000000000" pitchFamily="2" charset="2"/>
              <a:buChar char="ü"/>
            </a:pPr>
            <a:r>
              <a:rPr lang="zh-CN" altLang="en-US" sz="1900" dirty="0">
                <a:solidFill>
                  <a:schemeClr val="tx1"/>
                </a:solidFill>
                <a:uFillTx/>
                <a:latin typeface="Poppins" panose="00000500000000000000" pitchFamily="2" charset="0"/>
                <a:ea typeface="思源黑体 CN Normal" panose="020B0400000000000000" charset="-122"/>
              </a:rPr>
              <a:t> 直接或间接影响受体表达；</a:t>
            </a:r>
            <a:endParaRPr lang="en-US" altLang="zh-CN" sz="1900" dirty="0">
              <a:solidFill>
                <a:schemeClr val="tx1"/>
              </a:solidFill>
              <a:uFillTx/>
              <a:latin typeface="Poppins" panose="00000500000000000000" pitchFamily="2" charset="0"/>
              <a:ea typeface="思源黑体 CN Normal" panose="020B0400000000000000" charset="-122"/>
            </a:endParaRPr>
          </a:p>
          <a:p>
            <a:pPr>
              <a:lnSpc>
                <a:spcPct val="120000"/>
              </a:lnSpc>
              <a:buFont typeface="Wingdings" panose="05000000000000000000" pitchFamily="2" charset="2"/>
              <a:buChar char="ü"/>
            </a:pPr>
            <a:endParaRPr lang="zh-CN" altLang="en-US" sz="1900" dirty="0">
              <a:solidFill>
                <a:schemeClr val="tx1"/>
              </a:solidFill>
              <a:uFillTx/>
              <a:latin typeface="Poppins" panose="00000500000000000000" pitchFamily="2" charset="0"/>
              <a:ea typeface="思源黑体 CN Normal" panose="020B0400000000000000" charset="-122"/>
            </a:endParaRPr>
          </a:p>
          <a:p>
            <a:pPr>
              <a:lnSpc>
                <a:spcPct val="120000"/>
              </a:lnSpc>
              <a:buFont typeface="Wingdings" panose="05000000000000000000" pitchFamily="2" charset="2"/>
              <a:buChar char="ü"/>
            </a:pPr>
            <a:r>
              <a:rPr lang="zh-CN" altLang="en-US" sz="1900" dirty="0">
                <a:solidFill>
                  <a:schemeClr val="tx1"/>
                </a:solidFill>
                <a:uFillTx/>
                <a:latin typeface="Poppins" panose="00000500000000000000" pitchFamily="2" charset="0"/>
                <a:ea typeface="思源黑体 CN Normal" panose="020B0400000000000000" charset="-122"/>
              </a:rPr>
              <a:t> 影响配体的效力、特异性。</a:t>
            </a:r>
          </a:p>
        </p:txBody>
      </p:sp>
      <p:sp>
        <p:nvSpPr>
          <p:cNvPr id="58" name="矩形 57"/>
          <p:cNvSpPr/>
          <p:nvPr/>
        </p:nvSpPr>
        <p:spPr>
          <a:xfrm>
            <a:off x="6359525" y="1303655"/>
            <a:ext cx="5641340" cy="4676140"/>
          </a:xfrm>
          <a:prstGeom prst="rect">
            <a:avLst/>
          </a:prstGeom>
          <a:noFill/>
          <a:ln w="12700">
            <a:solidFill>
              <a:srgbClr val="008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9"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35087"/>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与疾病治疗</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2222083"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es-ES" altLang="zh-CN" sz="1200">
                <a:latin typeface="Poppins" panose="00000500000000000000" pitchFamily="2" charset="0"/>
                <a:cs typeface="Poppins" panose="00000500000000000000" pitchFamily="2" charset="0"/>
              </a:rPr>
              <a:t>Schöneberg, T. et al. 2021</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4" name="Picture 5"/>
          <p:cNvPicPr>
            <a:picLocks noChangeAspect="1" noChangeArrowheads="1"/>
          </p:cNvPicPr>
          <p:nvPr/>
        </p:nvPicPr>
        <p:blipFill>
          <a:blip r:embed="rId4" cstate="print"/>
          <a:srcRect t="3991" r="16153"/>
          <a:stretch>
            <a:fillRect/>
          </a:stretch>
        </p:blipFill>
        <p:spPr bwMode="auto">
          <a:xfrm>
            <a:off x="335360" y="1484784"/>
            <a:ext cx="5831205" cy="4215765"/>
          </a:xfrm>
          <a:prstGeom prst="rect">
            <a:avLst/>
          </a:prstGeom>
          <a:noFill/>
          <a:ln w="9525">
            <a:noFill/>
            <a:miter lim="800000"/>
            <a:headEnd/>
            <a:tailEnd/>
          </a:ln>
          <a:effectLst/>
        </p:spPr>
      </p:pic>
      <p:sp>
        <p:nvSpPr>
          <p:cNvPr id="56" name="TextBox 5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57" name="矩形 56"/>
          <p:cNvSpPr/>
          <p:nvPr/>
        </p:nvSpPr>
        <p:spPr>
          <a:xfrm>
            <a:off x="6456680" y="2068830"/>
            <a:ext cx="5426710" cy="3053715"/>
          </a:xfrm>
          <a:prstGeom prst="rect">
            <a:avLst/>
          </a:prstGeom>
        </p:spPr>
        <p:txBody>
          <a:bodyPr wrap="square">
            <a:spAutoFit/>
          </a:bodyPr>
          <a:lstStyle/>
          <a:p>
            <a:pPr>
              <a:lnSpc>
                <a:spcPct val="125000"/>
              </a:lnSpc>
            </a:pPr>
            <a:r>
              <a:rPr lang="en-US" altLang="zh-CN" sz="2200" dirty="0">
                <a:solidFill>
                  <a:schemeClr val="tx1"/>
                </a:solidFill>
                <a:uFillTx/>
                <a:latin typeface="Poppins" panose="00000500000000000000" pitchFamily="2" charset="0"/>
                <a:ea typeface="思源黑体 CN Normal" panose="020B0400000000000000" charset="-122"/>
              </a:rPr>
              <a:t>GPCR</a:t>
            </a:r>
            <a:r>
              <a:rPr lang="zh-CN" altLang="en-US" sz="2200" dirty="0">
                <a:solidFill>
                  <a:schemeClr val="tx1"/>
                </a:solidFill>
                <a:uFillTx/>
                <a:latin typeface="Poppins" panose="00000500000000000000" pitchFamily="2" charset="0"/>
                <a:ea typeface="思源黑体 CN Normal" panose="020B0400000000000000" charset="-122"/>
              </a:rPr>
              <a:t>病理学的治疗方法主要包括</a:t>
            </a:r>
            <a:r>
              <a:rPr lang="zh-CN" altLang="en-US" sz="2200" dirty="0">
                <a:uFillTx/>
                <a:latin typeface="Poppins" panose="00000500000000000000" pitchFamily="2" charset="0"/>
                <a:ea typeface="思源黑体 CN Normal" panose="020B0400000000000000" charset="-122"/>
              </a:rPr>
              <a:t>对症治疗和</a:t>
            </a:r>
            <a:r>
              <a:rPr lang="zh-CN" altLang="en-US" sz="2200" b="1" dirty="0">
                <a:solidFill>
                  <a:srgbClr val="008A70"/>
                </a:solidFill>
                <a:uFillTx/>
                <a:latin typeface="Poppins" panose="00000500000000000000" pitchFamily="2" charset="0"/>
                <a:ea typeface="思源黑体 CN Normal" panose="020B0400000000000000" charset="-122"/>
              </a:rPr>
              <a:t>病因治疗</a:t>
            </a:r>
            <a:r>
              <a:rPr lang="zh-CN" altLang="en-US" sz="2200" dirty="0">
                <a:solidFill>
                  <a:schemeClr val="tx1"/>
                </a:solidFill>
                <a:uFillTx/>
                <a:latin typeface="Poppins" panose="00000500000000000000" pitchFamily="2" charset="0"/>
                <a:ea typeface="思源黑体 CN Normal" panose="020B0400000000000000" charset="-122"/>
              </a:rPr>
              <a:t>。</a:t>
            </a:r>
          </a:p>
          <a:p>
            <a:pPr>
              <a:lnSpc>
                <a:spcPct val="125000"/>
              </a:lnSpc>
            </a:pPr>
            <a:endParaRPr lang="en-US" altLang="zh-CN" sz="2200" dirty="0">
              <a:solidFill>
                <a:schemeClr val="tx1"/>
              </a:solidFill>
              <a:uFillTx/>
              <a:latin typeface="Poppins" panose="00000500000000000000" pitchFamily="2" charset="0"/>
              <a:ea typeface="思源黑体 CN Normal" panose="020B0400000000000000" charset="-122"/>
            </a:endParaRPr>
          </a:p>
          <a:p>
            <a:pPr>
              <a:lnSpc>
                <a:spcPct val="125000"/>
              </a:lnSpc>
            </a:pPr>
            <a:r>
              <a:rPr lang="zh-CN" altLang="en-US" sz="2200" dirty="0">
                <a:uFillTx/>
                <a:latin typeface="Poppins" panose="00000500000000000000" pitchFamily="2" charset="0"/>
                <a:ea typeface="思源黑体 CN Normal" panose="020B0400000000000000" charset="-122"/>
                <a:sym typeface="+mn-ea"/>
              </a:rPr>
              <a:t>病因治疗：</a:t>
            </a:r>
            <a:endParaRPr lang="zh-CN" altLang="en-US" sz="2200" dirty="0">
              <a:solidFill>
                <a:schemeClr val="tx1"/>
              </a:solidFill>
              <a:uFillTx/>
              <a:latin typeface="Poppins" panose="00000500000000000000" pitchFamily="2" charset="0"/>
              <a:ea typeface="思源黑体 CN Normal" panose="020B0400000000000000" charset="-122"/>
            </a:endParaRPr>
          </a:p>
          <a:p>
            <a:pPr>
              <a:lnSpc>
                <a:spcPct val="125000"/>
              </a:lnSpc>
            </a:pPr>
            <a:r>
              <a:rPr lang="en-US" altLang="zh-CN" sz="2200">
                <a:uFillTx/>
                <a:latin typeface="Poppins" panose="00000500000000000000" pitchFamily="2" charset="0"/>
                <a:ea typeface="思源黑体 CN Normal" panose="020B0400000000000000" charset="-122"/>
                <a:sym typeface="+mn-ea"/>
              </a:rPr>
              <a:t>1</a:t>
            </a:r>
            <a:r>
              <a:rPr lang="en-US" altLang="zh-CN" sz="2200" smtClean="0">
                <a:uFillTx/>
                <a:latin typeface="Poppins" panose="00000500000000000000" pitchFamily="2" charset="0"/>
                <a:ea typeface="思源黑体 CN Normal" panose="020B0400000000000000" charset="-122"/>
                <a:sym typeface="+mn-ea"/>
              </a:rPr>
              <a:t>. </a:t>
            </a:r>
            <a:r>
              <a:rPr lang="zh-CN" altLang="en-US" sz="2200" smtClean="0">
                <a:uFillTx/>
                <a:latin typeface="Poppins" panose="00000500000000000000" pitchFamily="2" charset="0"/>
                <a:ea typeface="思源黑体 CN Normal" panose="020B0400000000000000" charset="-122"/>
                <a:sym typeface="+mn-ea"/>
              </a:rPr>
              <a:t>靶</a:t>
            </a:r>
            <a:r>
              <a:rPr lang="zh-CN" altLang="en-US" sz="2200" dirty="0">
                <a:uFillTx/>
                <a:latin typeface="Poppins" panose="00000500000000000000" pitchFamily="2" charset="0"/>
                <a:ea typeface="思源黑体 CN Normal" panose="020B0400000000000000" charset="-122"/>
                <a:sym typeface="+mn-ea"/>
              </a:rPr>
              <a:t>向</a:t>
            </a:r>
            <a:r>
              <a:rPr lang="en-US" altLang="zh-CN" sz="2200" dirty="0">
                <a:uFillTx/>
                <a:latin typeface="Poppins" panose="00000500000000000000" pitchFamily="2" charset="0"/>
                <a:ea typeface="思源黑体 CN Normal" panose="020B0400000000000000" charset="-122"/>
                <a:sym typeface="+mn-ea"/>
              </a:rPr>
              <a:t>GPCR</a:t>
            </a:r>
            <a:r>
              <a:rPr lang="zh-CN" altLang="en-US" sz="2200" dirty="0">
                <a:uFillTx/>
                <a:latin typeface="Poppins" panose="00000500000000000000" pitchFamily="2" charset="0"/>
                <a:ea typeface="思源黑体 CN Normal" panose="020B0400000000000000" charset="-122"/>
                <a:sym typeface="+mn-ea"/>
              </a:rPr>
              <a:t>基因</a:t>
            </a:r>
            <a:endParaRPr lang="en-US" altLang="zh-CN" sz="2200" dirty="0">
              <a:solidFill>
                <a:schemeClr val="tx1"/>
              </a:solidFill>
              <a:uFillTx/>
              <a:latin typeface="Poppins" panose="00000500000000000000" pitchFamily="2" charset="0"/>
              <a:ea typeface="思源黑体 CN Normal" panose="020B0400000000000000" charset="-122"/>
            </a:endParaRPr>
          </a:p>
          <a:p>
            <a:pPr>
              <a:lnSpc>
                <a:spcPct val="125000"/>
              </a:lnSpc>
            </a:pPr>
            <a:r>
              <a:rPr lang="en-US" altLang="zh-CN" sz="2200" smtClean="0">
                <a:uFillTx/>
                <a:latin typeface="Poppins" panose="00000500000000000000" pitchFamily="2" charset="0"/>
                <a:ea typeface="思源黑体 CN Normal" panose="020B0400000000000000" charset="-122"/>
                <a:sym typeface="+mn-ea"/>
              </a:rPr>
              <a:t>2</a:t>
            </a:r>
            <a:r>
              <a:rPr lang="en-US" altLang="zh-CN" sz="2200" smtClean="0">
                <a:latin typeface="Poppins" panose="00000500000000000000" pitchFamily="2" charset="0"/>
                <a:ea typeface="思源黑体 CN Normal" panose="020B0400000000000000" charset="-122"/>
                <a:sym typeface="+mn-ea"/>
              </a:rPr>
              <a:t>. </a:t>
            </a:r>
            <a:r>
              <a:rPr lang="zh-CN" altLang="en-US" sz="2200" smtClean="0">
                <a:uFillTx/>
                <a:latin typeface="Poppins" panose="00000500000000000000" pitchFamily="2" charset="0"/>
                <a:ea typeface="思源黑体 CN Normal" panose="020B0400000000000000" charset="-122"/>
                <a:sym typeface="+mn-ea"/>
              </a:rPr>
              <a:t>靶</a:t>
            </a:r>
            <a:r>
              <a:rPr lang="zh-CN" altLang="en-US" sz="2200" dirty="0">
                <a:uFillTx/>
                <a:latin typeface="Poppins" panose="00000500000000000000" pitchFamily="2" charset="0"/>
                <a:ea typeface="思源黑体 CN Normal" panose="020B0400000000000000" charset="-122"/>
                <a:sym typeface="+mn-ea"/>
              </a:rPr>
              <a:t>向</a:t>
            </a:r>
            <a:r>
              <a:rPr lang="en-US" altLang="zh-CN" sz="2200" dirty="0">
                <a:uFillTx/>
                <a:latin typeface="Poppins" panose="00000500000000000000" pitchFamily="2" charset="0"/>
                <a:ea typeface="思源黑体 CN Normal" panose="020B0400000000000000" charset="-122"/>
                <a:sym typeface="+mn-ea"/>
              </a:rPr>
              <a:t>GPCR</a:t>
            </a:r>
            <a:r>
              <a:rPr lang="zh-CN" altLang="en-US" sz="2200" dirty="0">
                <a:uFillTx/>
                <a:latin typeface="Poppins" panose="00000500000000000000" pitchFamily="2" charset="0"/>
                <a:ea typeface="思源黑体 CN Normal" panose="020B0400000000000000" charset="-122"/>
                <a:sym typeface="+mn-ea"/>
              </a:rPr>
              <a:t>蛋白表达过程</a:t>
            </a:r>
            <a:endParaRPr lang="en-US" altLang="zh-CN" sz="2200" dirty="0">
              <a:solidFill>
                <a:schemeClr val="tx1"/>
              </a:solidFill>
              <a:uFillTx/>
              <a:latin typeface="Poppins" panose="00000500000000000000" pitchFamily="2" charset="0"/>
              <a:ea typeface="思源黑体 CN Normal" panose="020B0400000000000000" charset="-122"/>
            </a:endParaRPr>
          </a:p>
          <a:p>
            <a:pPr>
              <a:lnSpc>
                <a:spcPct val="125000"/>
              </a:lnSpc>
            </a:pPr>
            <a:r>
              <a:rPr lang="en-US" altLang="zh-CN" sz="2200" dirty="0">
                <a:uFillTx/>
                <a:latin typeface="Poppins" panose="00000500000000000000" pitchFamily="2" charset="0"/>
                <a:ea typeface="思源黑体 CN Normal" panose="020B0400000000000000" charset="-122"/>
                <a:sym typeface="+mn-ea"/>
              </a:rPr>
              <a:t>3. </a:t>
            </a:r>
            <a:r>
              <a:rPr lang="zh-CN" altLang="en-US" sz="2200" dirty="0">
                <a:uFillTx/>
                <a:latin typeface="Poppins" panose="00000500000000000000" pitchFamily="2" charset="0"/>
                <a:ea typeface="思源黑体 CN Normal" panose="020B0400000000000000" charset="-122"/>
                <a:sym typeface="+mn-ea"/>
              </a:rPr>
              <a:t>靶向</a:t>
            </a:r>
            <a:r>
              <a:rPr lang="en-US" altLang="zh-CN" sz="2200" dirty="0">
                <a:uFillTx/>
                <a:latin typeface="Poppins" panose="00000500000000000000" pitchFamily="2" charset="0"/>
                <a:ea typeface="思源黑体 CN Normal" panose="020B0400000000000000" charset="-122"/>
                <a:sym typeface="+mn-ea"/>
              </a:rPr>
              <a:t>GPCR</a:t>
            </a:r>
            <a:r>
              <a:rPr lang="zh-CN" altLang="en-US" sz="2200" dirty="0">
                <a:uFillTx/>
                <a:latin typeface="Poppins" panose="00000500000000000000" pitchFamily="2" charset="0"/>
                <a:ea typeface="思源黑体 CN Normal" panose="020B0400000000000000" charset="-122"/>
                <a:sym typeface="+mn-ea"/>
              </a:rPr>
              <a:t>蛋白</a:t>
            </a:r>
            <a:endParaRPr lang="zh-CN" altLang="en-US" sz="2200" dirty="0">
              <a:solidFill>
                <a:schemeClr val="tx1"/>
              </a:solidFill>
              <a:uFillTx/>
              <a:latin typeface="Poppins" panose="00000500000000000000" pitchFamily="2" charset="0"/>
              <a:ea typeface="思源黑体 CN Normal" panose="020B0400000000000000" charset="-122"/>
            </a:endParaRPr>
          </a:p>
        </p:txBody>
      </p:sp>
      <p:sp>
        <p:nvSpPr>
          <p:cNvPr id="58" name="矩形 57"/>
          <p:cNvSpPr/>
          <p:nvPr/>
        </p:nvSpPr>
        <p:spPr>
          <a:xfrm>
            <a:off x="6359525" y="1988820"/>
            <a:ext cx="5683250" cy="3240405"/>
          </a:xfrm>
          <a:prstGeom prst="rect">
            <a:avLst/>
          </a:prstGeom>
          <a:noFill/>
          <a:ln w="12700">
            <a:solidFill>
              <a:srgbClr val="008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9"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2"/>
          <p:cNvGrpSpPr/>
          <p:nvPr/>
        </p:nvGrpSpPr>
        <p:grpSpPr>
          <a:xfrm>
            <a:off x="2927649" y="370329"/>
            <a:ext cx="6480720" cy="6371039"/>
            <a:chOff x="2571736" y="571486"/>
            <a:chExt cx="3989937" cy="3922410"/>
          </a:xfrm>
        </p:grpSpPr>
        <p:grpSp>
          <p:nvGrpSpPr>
            <p:cNvPr id="3" name="组合 16"/>
            <p:cNvGrpSpPr/>
            <p:nvPr/>
          </p:nvGrpSpPr>
          <p:grpSpPr>
            <a:xfrm>
              <a:off x="2571736" y="571486"/>
              <a:ext cx="3850954" cy="3850954"/>
              <a:chOff x="250001" y="792480"/>
              <a:chExt cx="3850954" cy="3850954"/>
            </a:xfrm>
          </p:grpSpPr>
          <p:sp>
            <p:nvSpPr>
              <p:cNvPr id="18" name="椭圆 17"/>
              <p:cNvSpPr/>
              <p:nvPr/>
            </p:nvSpPr>
            <p:spPr>
              <a:xfrm>
                <a:off x="389537" y="932016"/>
                <a:ext cx="3571882" cy="3571882"/>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50001" y="792480"/>
                <a:ext cx="3850954" cy="3850954"/>
              </a:xfrm>
              <a:prstGeom prst="ellipse">
                <a:avLst/>
              </a:prstGeom>
              <a:noFill/>
              <a:ln w="28575">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椭圆 19"/>
            <p:cNvSpPr/>
            <p:nvPr/>
          </p:nvSpPr>
          <p:spPr>
            <a:xfrm>
              <a:off x="5322099" y="707682"/>
              <a:ext cx="1239574" cy="1239574"/>
            </a:xfrm>
            <a:prstGeom prst="ellipse">
              <a:avLst/>
            </a:prstGeom>
            <a:solidFill>
              <a:schemeClr val="bg1">
                <a:lumMod val="8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107521" y="3708078"/>
              <a:ext cx="739508" cy="739508"/>
            </a:xfrm>
            <a:prstGeom prst="ellipse">
              <a:avLst/>
            </a:prstGeom>
            <a:solidFill>
              <a:schemeClr val="bg1">
                <a:lumMod val="8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964909" y="3493764"/>
              <a:ext cx="1000132" cy="1000132"/>
            </a:xfrm>
            <a:prstGeom prst="ellipse">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3" cstate="print"/>
          <a:stretch>
            <a:fillRect/>
          </a:stretch>
        </p:blipFill>
        <p:spPr bwMode="auto">
          <a:xfrm>
            <a:off x="167862" y="164637"/>
            <a:ext cx="1991701" cy="480000"/>
          </a:xfrm>
          <a:prstGeom prst="rect">
            <a:avLst/>
          </a:prstGeom>
          <a:noFill/>
          <a:ln>
            <a:noFill/>
          </a:ln>
        </p:spPr>
      </p:pic>
      <p:sp>
        <p:nvSpPr>
          <p:cNvPr id="79" name="副标题 2"/>
          <p:cNvSpPr txBox="1"/>
          <p:nvPr/>
        </p:nvSpPr>
        <p:spPr>
          <a:xfrm>
            <a:off x="767408" y="3404997"/>
            <a:ext cx="10561173" cy="1536171"/>
          </a:xfrm>
          <a:prstGeom prst="rect">
            <a:avLst/>
          </a:prstGeom>
        </p:spPr>
        <p:txBody>
          <a:bodyPr lIns="121917" tIns="60958" rIns="121917" bIns="60958">
            <a:normAutofit/>
          </a:bodyPr>
          <a:lstStyle/>
          <a:p>
            <a:pPr algn="ctr">
              <a:lnSpc>
                <a:spcPct val="90000"/>
              </a:lnSpc>
              <a:buFont typeface="Arial" panose="020B0604020202020204" pitchFamily="34" charset="0"/>
              <a:buNone/>
            </a:pPr>
            <a:r>
              <a:rPr lang="en-US" altLang="zh-CN" sz="3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GPCR</a:t>
            </a:r>
            <a:r>
              <a:rPr lang="zh-CN" altLang="en-US" sz="3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抗体药开发的潜力和难点</a:t>
            </a:r>
            <a:endParaRPr lang="en-US" altLang="zh-CN" sz="3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80" name="副标题 2"/>
          <p:cNvSpPr txBox="1"/>
          <p:nvPr/>
        </p:nvSpPr>
        <p:spPr>
          <a:xfrm>
            <a:off x="4319803" y="1881430"/>
            <a:ext cx="3360373" cy="2496277"/>
          </a:xfrm>
          <a:prstGeom prst="rect">
            <a:avLst/>
          </a:prstGeom>
        </p:spPr>
        <p:txBody>
          <a:bodyPr lIns="121917" tIns="60958" rIns="121917" bIns="60958">
            <a:noAutofit/>
          </a:bodyPr>
          <a:lstStyle/>
          <a:p>
            <a:pPr algn="ctr">
              <a:lnSpc>
                <a:spcPct val="90000"/>
              </a:lnSpc>
              <a:buFont typeface="Arial" panose="020B0604020202020204" pitchFamily="34" charset="0"/>
              <a:buNone/>
            </a:pPr>
            <a:r>
              <a:rPr lang="en-US" altLang="zh-CN" sz="9600" b="1">
                <a:solidFill>
                  <a:schemeClr val="bg1"/>
                </a:solidFill>
                <a:latin typeface="Poppins" panose="00000500000000000000" pitchFamily="2" charset="0"/>
                <a:ea typeface="思源黑体 CN Regular" panose="020B0500000000000000" pitchFamily="34" charset="-122"/>
                <a:cs typeface="Poppins" panose="00000500000000000000" pitchFamily="2" charset="0"/>
              </a:rPr>
              <a:t>02</a:t>
            </a:r>
            <a:endParaRPr lang="en-US" altLang="zh-CN" sz="96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24" name="椭圆 23"/>
          <p:cNvSpPr/>
          <p:nvPr/>
        </p:nvSpPr>
        <p:spPr>
          <a:xfrm>
            <a:off x="-1047800" y="4667259"/>
            <a:ext cx="3039091" cy="3039091"/>
          </a:xfrm>
          <a:prstGeom prst="ellipse">
            <a:avLst/>
          </a:prstGeom>
          <a:noFill/>
          <a:ln w="57150">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5" name="椭圆 24"/>
          <p:cNvSpPr/>
          <p:nvPr/>
        </p:nvSpPr>
        <p:spPr>
          <a:xfrm>
            <a:off x="11049035" y="-762029"/>
            <a:ext cx="1800832" cy="1800832"/>
          </a:xfrm>
          <a:prstGeom prst="ellipse">
            <a:avLst/>
          </a:prstGeom>
          <a:no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6" name="椭圆 25"/>
          <p:cNvSpPr/>
          <p:nvPr/>
        </p:nvSpPr>
        <p:spPr>
          <a:xfrm>
            <a:off x="9906027" y="4381507"/>
            <a:ext cx="1229328" cy="1229328"/>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6" name="TextBox 1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335360" y="908720"/>
            <a:ext cx="7560840" cy="46037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抗体药研发不断壮大</a:t>
            </a:r>
            <a:endPar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endParaRPr>
          </a:p>
        </p:txBody>
      </p:sp>
      <p:sp>
        <p:nvSpPr>
          <p:cNvPr id="52" name="TextBox 51"/>
          <p:cNvSpPr txBox="1"/>
          <p:nvPr/>
        </p:nvSpPr>
        <p:spPr>
          <a:xfrm>
            <a:off x="119336" y="6536377"/>
            <a:ext cx="1507144"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es-ES" altLang="zh-CN" sz="1200">
                <a:latin typeface="Poppins" panose="00000500000000000000" pitchFamily="2" charset="0"/>
                <a:cs typeface="Poppins" panose="00000500000000000000" pitchFamily="2" charset="0"/>
              </a:rPr>
              <a:t>Hutchings 2020</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3" name="Picture 1" descr="D:\24年8月8日讲座相关\iebt_a_1745770_f0004_oc.jpg"/>
          <p:cNvPicPr>
            <a:picLocks noChangeAspect="1" noChangeArrowheads="1"/>
          </p:cNvPicPr>
          <p:nvPr/>
        </p:nvPicPr>
        <p:blipFill>
          <a:blip r:embed="rId4" cstate="print"/>
          <a:srcRect/>
          <a:stretch>
            <a:fillRect/>
          </a:stretch>
        </p:blipFill>
        <p:spPr bwMode="auto">
          <a:xfrm>
            <a:off x="8760296" y="1844824"/>
            <a:ext cx="3312368" cy="2696820"/>
          </a:xfrm>
          <a:prstGeom prst="rect">
            <a:avLst/>
          </a:prstGeom>
          <a:noFill/>
        </p:spPr>
      </p:pic>
      <p:pic>
        <p:nvPicPr>
          <p:cNvPr id="54" name="Picture 2" descr="D:\24年8月8日讲座相关\iebt_a_1745770_f0002_oc.jpg"/>
          <p:cNvPicPr>
            <a:picLocks noChangeAspect="1" noChangeArrowheads="1"/>
          </p:cNvPicPr>
          <p:nvPr/>
        </p:nvPicPr>
        <p:blipFill>
          <a:blip r:embed="rId5" cstate="print"/>
          <a:srcRect/>
          <a:stretch>
            <a:fillRect/>
          </a:stretch>
        </p:blipFill>
        <p:spPr bwMode="auto">
          <a:xfrm>
            <a:off x="72008" y="1700808"/>
            <a:ext cx="3312368" cy="3108106"/>
          </a:xfrm>
          <a:prstGeom prst="rect">
            <a:avLst/>
          </a:prstGeom>
          <a:noFill/>
        </p:spPr>
      </p:pic>
      <p:pic>
        <p:nvPicPr>
          <p:cNvPr id="55" name="Picture 3" descr="D:\24年8月8日讲座相关\iebt_a_1745770_f0003_oc.jpg"/>
          <p:cNvPicPr>
            <a:picLocks noChangeAspect="1" noChangeArrowheads="1"/>
          </p:cNvPicPr>
          <p:nvPr/>
        </p:nvPicPr>
        <p:blipFill>
          <a:blip r:embed="rId6" cstate="print"/>
          <a:srcRect/>
          <a:stretch>
            <a:fillRect/>
          </a:stretch>
        </p:blipFill>
        <p:spPr bwMode="auto">
          <a:xfrm>
            <a:off x="3456384" y="2132856"/>
            <a:ext cx="4968552" cy="2426310"/>
          </a:xfrm>
          <a:prstGeom prst="rect">
            <a:avLst/>
          </a:prstGeom>
          <a:noFill/>
        </p:spPr>
      </p:pic>
      <p:sp>
        <p:nvSpPr>
          <p:cNvPr id="56" name="文本框 6"/>
          <p:cNvSpPr txBox="1"/>
          <p:nvPr/>
        </p:nvSpPr>
        <p:spPr>
          <a:xfrm>
            <a:off x="263352" y="5013176"/>
            <a:ext cx="3672408" cy="432048"/>
          </a:xfrm>
          <a:prstGeom prst="rect">
            <a:avLst/>
          </a:prstGeom>
          <a:noFill/>
        </p:spPr>
        <p:txBody>
          <a:bodyPr wrap="square" rtlCol="0" anchor="t">
            <a:noAutofit/>
          </a:bodyPr>
          <a:lstStyle/>
          <a:p>
            <a:pPr>
              <a:lnSpc>
                <a:spcPct val="125000"/>
              </a:lnSpc>
              <a:buFont typeface="Wingdings" panose="05000000000000000000" pitchFamily="2" charset="2"/>
              <a:buChar char="ü"/>
            </a:pPr>
            <a:r>
              <a:rPr lang="en-US" altLang="zh-CN" dirty="0">
                <a:latin typeface="Poppins" panose="00000500000000000000" pitchFamily="2" charset="0"/>
                <a:ea typeface="思源黑体 CN Regular" panose="020B0500000000000000" pitchFamily="34" charset="-122"/>
                <a:sym typeface="+mn-ea"/>
              </a:rPr>
              <a:t> GPCR </a:t>
            </a:r>
            <a:r>
              <a:rPr lang="zh-CN" altLang="en-US" dirty="0">
                <a:latin typeface="Poppins" panose="00000500000000000000" pitchFamily="2" charset="0"/>
                <a:ea typeface="思源黑体 CN Regular" panose="020B0500000000000000" pitchFamily="34" charset="-122"/>
                <a:sym typeface="+mn-ea"/>
              </a:rPr>
              <a:t>抗体药的靶向治疗</a:t>
            </a:r>
            <a:endParaRPr lang="en-US" altLang="zh-CN" dirty="0">
              <a:latin typeface="Poppins" panose="00000500000000000000" pitchFamily="2" charset="0"/>
              <a:ea typeface="思源黑体 CN Regular" panose="020B0500000000000000" pitchFamily="34" charset="-122"/>
              <a:sym typeface="+mn-ea"/>
            </a:endParaRPr>
          </a:p>
        </p:txBody>
      </p:sp>
      <p:sp>
        <p:nvSpPr>
          <p:cNvPr id="57" name="文本框 6"/>
          <p:cNvSpPr txBox="1"/>
          <p:nvPr/>
        </p:nvSpPr>
        <p:spPr>
          <a:xfrm>
            <a:off x="3791744" y="5013176"/>
            <a:ext cx="4248472" cy="432048"/>
          </a:xfrm>
          <a:prstGeom prst="rect">
            <a:avLst/>
          </a:prstGeom>
          <a:noFill/>
        </p:spPr>
        <p:txBody>
          <a:bodyPr wrap="square" rtlCol="0" anchor="t">
            <a:noAutofit/>
          </a:bodyPr>
          <a:lstStyle/>
          <a:p>
            <a:pPr>
              <a:lnSpc>
                <a:spcPct val="125000"/>
              </a:lnSpc>
              <a:buFont typeface="Wingdings" panose="05000000000000000000" pitchFamily="2" charset="2"/>
              <a:buChar char="ü"/>
            </a:pPr>
            <a:r>
              <a:rPr lang="en-US" altLang="zh-CN">
                <a:latin typeface="Poppins" panose="00000500000000000000" pitchFamily="2" charset="0"/>
                <a:ea typeface="思源黑体 CN Regular" panose="020B0500000000000000" pitchFamily="34" charset="-122"/>
                <a:sym typeface="+mn-ea"/>
              </a:rPr>
              <a:t> 2010 </a:t>
            </a:r>
            <a:r>
              <a:rPr lang="zh-CN" altLang="en-US">
                <a:latin typeface="Poppins" panose="00000500000000000000" pitchFamily="2" charset="0"/>
                <a:ea typeface="思源黑体 CN Regular" panose="020B0500000000000000" pitchFamily="34" charset="-122"/>
                <a:sym typeface="+mn-ea"/>
              </a:rPr>
              <a:t>年与 </a:t>
            </a:r>
            <a:r>
              <a:rPr lang="en-US" altLang="zh-CN">
                <a:latin typeface="Poppins" panose="00000500000000000000" pitchFamily="2" charset="0"/>
                <a:ea typeface="思源黑体 CN Regular" panose="020B0500000000000000" pitchFamily="34" charset="-122"/>
                <a:sym typeface="+mn-ea"/>
              </a:rPr>
              <a:t>2019 </a:t>
            </a:r>
            <a:r>
              <a:rPr lang="zh-CN" altLang="en-US">
                <a:latin typeface="Poppins" panose="00000500000000000000" pitchFamily="2" charset="0"/>
                <a:ea typeface="思源黑体 CN Regular" panose="020B0500000000000000" pitchFamily="34" charset="-122"/>
                <a:sym typeface="+mn-ea"/>
              </a:rPr>
              <a:t>年研发管线趋势对比</a:t>
            </a:r>
            <a:endParaRPr lang="en-US" altLang="zh-CN">
              <a:latin typeface="Poppins" panose="00000500000000000000" pitchFamily="2" charset="0"/>
              <a:ea typeface="思源黑体 CN Regular" panose="020B0500000000000000" pitchFamily="34" charset="-122"/>
              <a:sym typeface="+mn-ea"/>
            </a:endParaRPr>
          </a:p>
        </p:txBody>
      </p:sp>
      <p:sp>
        <p:nvSpPr>
          <p:cNvPr id="58" name="文本框 6"/>
          <p:cNvSpPr txBox="1"/>
          <p:nvPr/>
        </p:nvSpPr>
        <p:spPr>
          <a:xfrm>
            <a:off x="8760296" y="5013176"/>
            <a:ext cx="3960440" cy="432048"/>
          </a:xfrm>
          <a:prstGeom prst="rect">
            <a:avLst/>
          </a:prstGeom>
          <a:noFill/>
        </p:spPr>
        <p:txBody>
          <a:bodyPr wrap="square" rtlCol="0" anchor="t">
            <a:noAutofit/>
          </a:bodyPr>
          <a:lstStyle/>
          <a:p>
            <a:pPr>
              <a:lnSpc>
                <a:spcPct val="125000"/>
              </a:lnSpc>
              <a:buFont typeface="Wingdings" panose="05000000000000000000" pitchFamily="2" charset="2"/>
              <a:buChar char="ü"/>
            </a:pPr>
            <a:r>
              <a:rPr lang="zh-CN" altLang="en-US">
                <a:latin typeface="Poppins" panose="00000500000000000000" pitchFamily="2" charset="0"/>
                <a:ea typeface="思源黑体 CN Regular" panose="020B0500000000000000" pitchFamily="34" charset="-122"/>
                <a:sym typeface="+mn-ea"/>
              </a:rPr>
              <a:t> 治疗性抗体项目的多样性</a:t>
            </a:r>
          </a:p>
        </p:txBody>
      </p:sp>
      <p:sp>
        <p:nvSpPr>
          <p:cNvPr id="59" name="TextBox 58"/>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60" name="Picture 2" descr="C:\Users\Digital marketing\Downloads\logo水印.png"/>
          <p:cNvPicPr>
            <a:picLocks noChangeAspect="1" noChangeArrowheads="1"/>
          </p:cNvPicPr>
          <p:nvPr/>
        </p:nvPicPr>
        <p:blipFill>
          <a:blip r:embed="rId7" cstate="print"/>
          <a:srcRect/>
          <a:stretch>
            <a:fillRect/>
          </a:stretch>
        </p:blipFill>
        <p:spPr bwMode="auto">
          <a:xfrm>
            <a:off x="-816768" y="260648"/>
            <a:ext cx="8324850" cy="4572000"/>
          </a:xfrm>
          <a:prstGeom prst="rect">
            <a:avLst/>
          </a:prstGeom>
          <a:noFill/>
        </p:spPr>
      </p:pic>
      <p:pic>
        <p:nvPicPr>
          <p:cNvPr id="61" name="Picture 4" descr="C:\Users\Digital marketing\Downloads\logo水印.png"/>
          <p:cNvPicPr>
            <a:picLocks noChangeAspect="1" noChangeArrowheads="1"/>
          </p:cNvPicPr>
          <p:nvPr/>
        </p:nvPicPr>
        <p:blipFill>
          <a:blip r:embed="rId7"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407368" y="735087"/>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抗体的作用机制理论上与小分子配体一致</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4580100"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Peterson, Hutchings et al. 2023, Webb, Handel et al. 2013</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66" name="Picture 2"/>
          <p:cNvPicPr>
            <a:picLocks noChangeAspect="1" noChangeArrowheads="1"/>
          </p:cNvPicPr>
          <p:nvPr/>
        </p:nvPicPr>
        <p:blipFill>
          <a:blip r:embed="rId4" cstate="print"/>
          <a:srcRect l="2368" t="45994" r="51272"/>
          <a:stretch>
            <a:fillRect/>
          </a:stretch>
        </p:blipFill>
        <p:spPr bwMode="auto">
          <a:xfrm>
            <a:off x="695400" y="3512820"/>
            <a:ext cx="2664296" cy="2656668"/>
          </a:xfrm>
          <a:prstGeom prst="rect">
            <a:avLst/>
          </a:prstGeom>
          <a:noFill/>
          <a:ln w="9525">
            <a:noFill/>
            <a:miter lim="800000"/>
            <a:headEnd/>
            <a:tailEnd/>
          </a:ln>
          <a:effectLst/>
        </p:spPr>
      </p:pic>
      <p:pic>
        <p:nvPicPr>
          <p:cNvPr id="67" name="Picture 2"/>
          <p:cNvPicPr>
            <a:picLocks noChangeAspect="1" noChangeArrowheads="1"/>
          </p:cNvPicPr>
          <p:nvPr/>
        </p:nvPicPr>
        <p:blipFill>
          <a:blip r:embed="rId4" cstate="print"/>
          <a:srcRect l="4918" r="55855" b="61018"/>
          <a:stretch>
            <a:fillRect/>
          </a:stretch>
        </p:blipFill>
        <p:spPr bwMode="auto">
          <a:xfrm>
            <a:off x="1559496" y="1280572"/>
            <a:ext cx="2592288" cy="2203789"/>
          </a:xfrm>
          <a:prstGeom prst="rect">
            <a:avLst/>
          </a:prstGeom>
          <a:noFill/>
          <a:ln w="9525">
            <a:noFill/>
            <a:miter lim="800000"/>
            <a:headEnd/>
            <a:tailEnd/>
          </a:ln>
          <a:effectLst/>
        </p:spPr>
      </p:pic>
      <p:pic>
        <p:nvPicPr>
          <p:cNvPr id="68" name="图片 67"/>
          <p:cNvPicPr>
            <a:picLocks noChangeAspect="1"/>
          </p:cNvPicPr>
          <p:nvPr/>
        </p:nvPicPr>
        <p:blipFill>
          <a:blip r:embed="rId5" cstate="print"/>
          <a:srcRect l="79939" t="9527" b="20611"/>
          <a:stretch>
            <a:fillRect/>
          </a:stretch>
        </p:blipFill>
        <p:spPr>
          <a:xfrm>
            <a:off x="7680176" y="1424588"/>
            <a:ext cx="1727790" cy="1900038"/>
          </a:xfrm>
          <a:prstGeom prst="rect">
            <a:avLst/>
          </a:prstGeom>
        </p:spPr>
      </p:pic>
      <p:pic>
        <p:nvPicPr>
          <p:cNvPr id="69" name="Picture 2"/>
          <p:cNvPicPr>
            <a:picLocks noChangeAspect="1" noChangeArrowheads="1"/>
          </p:cNvPicPr>
          <p:nvPr/>
        </p:nvPicPr>
        <p:blipFill>
          <a:blip r:embed="rId4" cstate="print"/>
          <a:srcRect l="55562" t="3439" r="3250" b="62170"/>
          <a:stretch>
            <a:fillRect/>
          </a:stretch>
        </p:blipFill>
        <p:spPr bwMode="auto">
          <a:xfrm>
            <a:off x="4367808" y="1424588"/>
            <a:ext cx="2822714" cy="2016224"/>
          </a:xfrm>
          <a:prstGeom prst="rect">
            <a:avLst/>
          </a:prstGeom>
          <a:noFill/>
          <a:ln w="9525">
            <a:noFill/>
            <a:miter lim="800000"/>
            <a:headEnd/>
            <a:tailEnd/>
          </a:ln>
          <a:effectLst/>
        </p:spPr>
      </p:pic>
      <p:grpSp>
        <p:nvGrpSpPr>
          <p:cNvPr id="70" name="组合 69"/>
          <p:cNvGrpSpPr/>
          <p:nvPr/>
        </p:nvGrpSpPr>
        <p:grpSpPr>
          <a:xfrm>
            <a:off x="3647728" y="3368804"/>
            <a:ext cx="7272808" cy="2937765"/>
            <a:chOff x="5735960" y="764704"/>
            <a:chExt cx="6220842" cy="2512836"/>
          </a:xfrm>
        </p:grpSpPr>
        <p:pic>
          <p:nvPicPr>
            <p:cNvPr id="71" name="图片 70"/>
            <p:cNvPicPr>
              <a:picLocks noChangeAspect="1"/>
            </p:cNvPicPr>
            <p:nvPr/>
          </p:nvPicPr>
          <p:blipFill>
            <a:blip r:embed="rId5" cstate="print"/>
            <a:srcRect r="21821"/>
            <a:stretch>
              <a:fillRect/>
            </a:stretch>
          </p:blipFill>
          <p:spPr>
            <a:xfrm>
              <a:off x="5735960" y="764704"/>
              <a:ext cx="6220842" cy="2512836"/>
            </a:xfrm>
            <a:prstGeom prst="rect">
              <a:avLst/>
            </a:prstGeom>
          </p:spPr>
        </p:pic>
        <p:pic>
          <p:nvPicPr>
            <p:cNvPr id="72" name="Picture 2"/>
            <p:cNvPicPr>
              <a:picLocks noChangeAspect="1" noChangeArrowheads="1"/>
            </p:cNvPicPr>
            <p:nvPr/>
          </p:nvPicPr>
          <p:blipFill>
            <a:blip r:embed="rId6" cstate="print"/>
            <a:srcRect/>
            <a:stretch>
              <a:fillRect/>
            </a:stretch>
          </p:blipFill>
          <p:spPr bwMode="auto">
            <a:xfrm>
              <a:off x="5735960" y="808248"/>
              <a:ext cx="209550" cy="161925"/>
            </a:xfrm>
            <a:prstGeom prst="rect">
              <a:avLst/>
            </a:prstGeom>
            <a:noFill/>
            <a:ln w="9525">
              <a:noFill/>
              <a:miter lim="800000"/>
              <a:headEnd/>
              <a:tailEnd/>
            </a:ln>
            <a:effectLst/>
          </p:spPr>
        </p:pic>
      </p:grpSp>
      <p:sp>
        <p:nvSpPr>
          <p:cNvPr id="73" name="TextBox 72"/>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59" name="Picture 2" descr="C:\Users\Digital marketing\Downloads\logo水印.png"/>
          <p:cNvPicPr>
            <a:picLocks noChangeAspect="1" noChangeArrowheads="1"/>
          </p:cNvPicPr>
          <p:nvPr/>
        </p:nvPicPr>
        <p:blipFill>
          <a:blip r:embed="rId7" cstate="print"/>
          <a:srcRect/>
          <a:stretch>
            <a:fillRect/>
          </a:stretch>
        </p:blipFill>
        <p:spPr bwMode="auto">
          <a:xfrm>
            <a:off x="-816768" y="260648"/>
            <a:ext cx="8324850" cy="4572000"/>
          </a:xfrm>
          <a:prstGeom prst="rect">
            <a:avLst/>
          </a:prstGeom>
          <a:noFill/>
        </p:spPr>
      </p:pic>
      <p:pic>
        <p:nvPicPr>
          <p:cNvPr id="60" name="Picture 4" descr="C:\Users\Digital marketing\Downloads\logo水印.png"/>
          <p:cNvPicPr>
            <a:picLocks noChangeAspect="1" noChangeArrowheads="1"/>
          </p:cNvPicPr>
          <p:nvPr/>
        </p:nvPicPr>
        <p:blipFill>
          <a:blip r:embed="rId7"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抗体药的作用机制</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2656496"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Peterson, Hutchings et al. 2023</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graphicFrame>
        <p:nvGraphicFramePr>
          <p:cNvPr id="56" name="表格 55"/>
          <p:cNvGraphicFramePr>
            <a:graphicFrameLocks noGrp="1"/>
          </p:cNvGraphicFramePr>
          <p:nvPr>
            <p:custDataLst>
              <p:tags r:id="rId1"/>
            </p:custDataLst>
          </p:nvPr>
        </p:nvGraphicFramePr>
        <p:xfrm>
          <a:off x="335360" y="1340768"/>
          <a:ext cx="11233248" cy="4914000"/>
        </p:xfrm>
        <a:graphic>
          <a:graphicData uri="http://schemas.openxmlformats.org/drawingml/2006/table">
            <a:tbl>
              <a:tblPr firstRow="1" bandRow="1">
                <a:tableStyleId>{5C22544A-7EE6-4342-B048-85BDC9FD1C3A}</a:tableStyleId>
              </a:tblPr>
              <a:tblGrid>
                <a:gridCol w="1944216"/>
                <a:gridCol w="1872208"/>
                <a:gridCol w="1800200"/>
                <a:gridCol w="5616624"/>
              </a:tblGrid>
              <a:tr h="234000">
                <a:tc>
                  <a:txBody>
                    <a:bodyPr/>
                    <a:lstStyle/>
                    <a:p>
                      <a:pPr algn="ctr" fontAlgn="ctr"/>
                      <a:r>
                        <a:rPr lang="en-US" sz="1300" b="1" i="0" u="none" strike="noStrike" baseline="0" dirty="0">
                          <a:solidFill>
                            <a:schemeClr val="bg1"/>
                          </a:solidFill>
                          <a:latin typeface="Poppins" panose="00000500000000000000" pitchFamily="2" charset="0"/>
                          <a:cs typeface="Poppins Medium" panose="00000600000000000000" charset="0"/>
                        </a:rPr>
                        <a:t>molecule class</a:t>
                      </a:r>
                    </a:p>
                  </a:txBody>
                  <a:tcPr marL="5408" marR="5408" marT="540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300" b="1" i="0" u="none" strike="noStrike" baseline="0" dirty="0">
                          <a:solidFill>
                            <a:schemeClr val="bg1"/>
                          </a:solidFill>
                          <a:latin typeface="Poppins" panose="00000500000000000000" pitchFamily="2" charset="0"/>
                          <a:cs typeface="Poppins Medium" panose="00000600000000000000" charset="0"/>
                        </a:rPr>
                        <a:t>molecule</a:t>
                      </a:r>
                    </a:p>
                  </a:txBody>
                  <a:tcPr marL="5408" marR="5408" marT="540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300" b="1" i="0" u="none" strike="noStrike" baseline="0" dirty="0">
                          <a:solidFill>
                            <a:schemeClr val="bg1"/>
                          </a:solidFill>
                          <a:latin typeface="Poppins" panose="00000500000000000000" pitchFamily="2" charset="0"/>
                          <a:cs typeface="Poppins Medium" panose="00000600000000000000" charset="0"/>
                        </a:rPr>
                        <a:t>clinical stage</a:t>
                      </a:r>
                    </a:p>
                  </a:txBody>
                  <a:tcPr marL="5408" marR="5408" marT="540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300" b="1" i="0" u="none" strike="noStrike" baseline="0" dirty="0">
                          <a:solidFill>
                            <a:schemeClr val="bg1"/>
                          </a:solidFill>
                          <a:latin typeface="Poppins" panose="00000500000000000000" pitchFamily="2" charset="0"/>
                          <a:cs typeface="Poppins Medium" panose="00000600000000000000" charset="0"/>
                        </a:rPr>
                        <a:t>mechanism of action</a:t>
                      </a:r>
                    </a:p>
                  </a:txBody>
                  <a:tcPr marL="5408" marR="5408" marT="540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234000">
                <a:tc rowSpan="3">
                  <a:txBody>
                    <a:bodyPr/>
                    <a:lstStyle/>
                    <a:p>
                      <a:pPr algn="ctr" fontAlgn="ctr"/>
                      <a:r>
                        <a:rPr lang="en-US" altLang="zh-CN" sz="1300" b="0" i="0" u="none" strike="noStrike" baseline="0">
                          <a:solidFill>
                            <a:srgbClr val="000000"/>
                          </a:solidFill>
                          <a:latin typeface="Poppins" panose="00000500000000000000" pitchFamily="2" charset="0"/>
                          <a:cs typeface="Poppins Medium" panose="00000600000000000000" charset="0"/>
                        </a:rPr>
                        <a:t>activator</a:t>
                      </a:r>
                    </a:p>
                  </a:txBody>
                  <a:tcPr marL="7620" marR="7620" marT="7620"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AMG-133</a:t>
                      </a:r>
                    </a:p>
                  </a:txBody>
                  <a:tcPr marL="5408" marR="5408" marT="5408"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Phase 1</a:t>
                      </a:r>
                    </a:p>
                  </a:txBody>
                  <a:tcPr marL="5408" marR="5408" marT="5408"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GLP-1 R agonist (peptide fusion)/GIPR antagonist (antibody)</a:t>
                      </a:r>
                    </a:p>
                  </a:txBody>
                  <a:tcPr marL="5408" marR="5408" marT="5408" marB="0" anchor="ctr">
                    <a:lnT w="12700" cap="flat" cmpd="sng" algn="ctr">
                      <a:solidFill>
                        <a:schemeClr val="tx1"/>
                      </a:solidFill>
                      <a:prstDash val="solid"/>
                      <a:round/>
                      <a:headEnd type="none" w="med" len="med"/>
                      <a:tailEnd type="none" w="med" len="med"/>
                    </a:lnT>
                    <a:solidFill>
                      <a:schemeClr val="bg1"/>
                    </a:solidFill>
                  </a:tcPr>
                </a:tc>
              </a:tr>
              <a:tr h="234000">
                <a:tc vMerge="1">
                  <a:txBody>
                    <a:bodyPr/>
                    <a:lstStyle/>
                    <a:p>
                      <a:endParaRPr lang="zh-CN"/>
                    </a:p>
                  </a:txBody>
                  <a:tcPr marL="7620" marR="7620" marT="7620"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DN10/D13</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early research</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mGluR2 positive allosteric modulator</a:t>
                      </a:r>
                    </a:p>
                  </a:txBody>
                  <a:tcPr marL="5408" marR="5408" marT="5408" marB="0" anchor="ctr">
                    <a:solidFill>
                      <a:schemeClr val="bg1">
                        <a:lumMod val="95000"/>
                      </a:schemeClr>
                    </a:solidFill>
                  </a:tcPr>
                </a:tc>
              </a:tr>
              <a:tr h="234000">
                <a:tc vMerge="1">
                  <a:txBody>
                    <a:bodyPr/>
                    <a:lstStyle/>
                    <a:p>
                      <a:endParaRPr lang="zh-CN"/>
                    </a:p>
                  </a:txBody>
                  <a:tcPr marL="7620" marR="7620" marT="7620" marB="0" anchor="ctr">
                    <a:solidFill>
                      <a:schemeClr val="bg1"/>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JN241-9</a:t>
                      </a:r>
                    </a:p>
                  </a:txBody>
                  <a:tcPr marL="5408" marR="5408" marT="5408" marB="0" anchor="ctr">
                    <a:solidFill>
                      <a:schemeClr val="bg1"/>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early research</a:t>
                      </a:r>
                    </a:p>
                  </a:txBody>
                  <a:tcPr marL="5408" marR="5408" marT="5408" marB="0" anchor="ctr">
                    <a:solidFill>
                      <a:schemeClr val="bg1"/>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APJR agonist</a:t>
                      </a:r>
                    </a:p>
                  </a:txBody>
                  <a:tcPr marL="5408" marR="5408" marT="5408" marB="0" anchor="ctr">
                    <a:solidFill>
                      <a:schemeClr val="bg1"/>
                    </a:solidFill>
                  </a:tcPr>
                </a:tc>
              </a:tr>
              <a:tr h="234000">
                <a:tc rowSpan="5">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300" b="0" i="0" u="none" strike="noStrike" baseline="0">
                          <a:solidFill>
                            <a:srgbClr val="000000"/>
                          </a:solidFill>
                          <a:latin typeface="Poppins" panose="00000500000000000000" pitchFamily="2" charset="0"/>
                          <a:cs typeface="Poppins Medium" panose="00000600000000000000" charset="0"/>
                        </a:rPr>
                        <a:t>blocker</a:t>
                      </a:r>
                    </a:p>
                  </a:txBody>
                  <a:tcPr marL="7620" marR="7620" marT="7620"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Gipg013</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early research</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GIPR antagonist</a:t>
                      </a:r>
                    </a:p>
                  </a:txBody>
                  <a:tcPr marL="5408" marR="5408" marT="5408" marB="0" anchor="ctr">
                    <a:solidFill>
                      <a:schemeClr val="bg1">
                        <a:lumMod val="95000"/>
                      </a:schemeClr>
                    </a:solidFill>
                  </a:tcPr>
                </a:tc>
              </a:tr>
              <a:tr h="234000">
                <a:tc vMerge="1">
                  <a:txBody>
                    <a:bodyPr/>
                    <a:lstStyle/>
                    <a:p>
                      <a:endParaRPr lang="zh-CN"/>
                    </a:p>
                  </a:txBody>
                  <a:tcPr marL="7620" marR="7620" marT="7620"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volagidemab</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Phase 2</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GCGR antagonist</a:t>
                      </a:r>
                    </a:p>
                  </a:txBody>
                  <a:tcPr marL="5408" marR="5408" marT="5408" marB="0" anchor="ctr">
                    <a:noFill/>
                  </a:tcPr>
                </a:tc>
              </a:tr>
              <a:tr h="234000">
                <a:tc vMerge="1">
                  <a:txBody>
                    <a:bodyPr/>
                    <a:lstStyle/>
                    <a:p>
                      <a:endParaRPr lang="zh-CN"/>
                    </a:p>
                  </a:txBody>
                  <a:tcPr marL="7620" marR="7620" marT="7620"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erenumab</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approved</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CALRL/RAMP1 dimer (CGRP) antagonist</a:t>
                      </a:r>
                    </a:p>
                  </a:txBody>
                  <a:tcPr marL="5408" marR="5408" marT="5408" marB="0" anchor="ctr">
                    <a:solidFill>
                      <a:schemeClr val="bg1">
                        <a:lumMod val="95000"/>
                      </a:schemeClr>
                    </a:solidFill>
                  </a:tcPr>
                </a:tc>
              </a:tr>
              <a:tr h="234000">
                <a:tc vMerge="1">
                  <a:txBody>
                    <a:bodyPr/>
                    <a:lstStyle/>
                    <a:p>
                      <a:endParaRPr lang="zh-CN"/>
                    </a:p>
                  </a:txBody>
                  <a:tcPr marL="7620" marR="7620" marT="7620"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GFB-024</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Phase 1</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CB1 inverse agonist</a:t>
                      </a:r>
                    </a:p>
                  </a:txBody>
                  <a:tcPr marL="5408" marR="5408" marT="5408" marB="0" anchor="ctr">
                    <a:noFill/>
                  </a:tcPr>
                </a:tc>
              </a:tr>
              <a:tr h="234000">
                <a:tc vMerge="1">
                  <a:txBody>
                    <a:bodyPr/>
                    <a:lstStyle/>
                    <a:p>
                      <a:endParaRPr lang="zh-CN"/>
                    </a:p>
                  </a:txBody>
                  <a:tcPr marL="7620" marR="7620" marT="7620"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avdoralimab</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Phase 2</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C5AR1 antagonist</a:t>
                      </a:r>
                    </a:p>
                  </a:txBody>
                  <a:tcPr marL="5408" marR="5408" marT="5408" marB="0" anchor="ctr">
                    <a:solidFill>
                      <a:schemeClr val="bg1">
                        <a:lumMod val="95000"/>
                      </a:schemeClr>
                    </a:solidFill>
                  </a:tcPr>
                </a:tc>
              </a:tr>
              <a:tr h="234000">
                <a:tc rowSpan="4">
                  <a:txBody>
                    <a:bodyPr/>
                    <a:lstStyle/>
                    <a:p>
                      <a:pPr algn="ctr" fontAlgn="ctr"/>
                      <a:r>
                        <a:rPr lang="en-US" sz="1300" u="none" strike="noStrike" baseline="0">
                          <a:latin typeface="Poppins" panose="00000500000000000000" pitchFamily="2" charset="0"/>
                          <a:cs typeface="Poppins" panose="00000500000000000000" pitchFamily="2" charset="0"/>
                        </a:rPr>
                        <a:t>antibody-dependent cellular cytotoxicity (ADCC)</a:t>
                      </a:r>
                      <a:endParaRPr lang="en-US" sz="1300" u="none" strike="noStrike" baseline="0" dirty="0">
                        <a:latin typeface="Poppins" panose="00000500000000000000" pitchFamily="2" charset="0"/>
                        <a:cs typeface="Poppins" panose="00000500000000000000" pitchFamily="2" charset="0"/>
                      </a:endParaRPr>
                    </a:p>
                  </a:txBody>
                  <a:tcPr marL="7620" marR="7620" marT="7620"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mogamulizumab</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approved</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CCR4 triggered ADCC</a:t>
                      </a:r>
                    </a:p>
                  </a:txBody>
                  <a:tcPr marL="5408" marR="5408" marT="5408" marB="0" anchor="ctr">
                    <a:noFill/>
                  </a:tcPr>
                </a:tc>
              </a:tr>
              <a:tr h="234000">
                <a:tc vMerge="1">
                  <a:txBody>
                    <a:bodyPr/>
                    <a:lstStyle/>
                    <a:p>
                      <a:endParaRPr lang="zh-CN"/>
                    </a:p>
                  </a:txBody>
                  <a:tcPr marL="7620" marR="7620" marT="7620"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S-531011</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Phase 1/2</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CCR8 triggered ADCC</a:t>
                      </a:r>
                    </a:p>
                  </a:txBody>
                  <a:tcPr marL="5408" marR="5408" marT="5408" marB="0" anchor="ctr">
                    <a:solidFill>
                      <a:schemeClr val="bg1">
                        <a:lumMod val="95000"/>
                      </a:schemeClr>
                    </a:solidFill>
                  </a:tcPr>
                </a:tc>
              </a:tr>
              <a:tr h="234000">
                <a:tc vMerge="1">
                  <a:txBody>
                    <a:bodyPr/>
                    <a:lstStyle/>
                    <a:p>
                      <a:endParaRPr lang="zh-CN"/>
                    </a:p>
                  </a:txBody>
                  <a:tcPr marL="7620" marR="7620" marT="7620"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LM108</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Phase 2</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CCR8 triggered ADCC</a:t>
                      </a:r>
                    </a:p>
                  </a:txBody>
                  <a:tcPr marL="5408" marR="5408" marT="5408" marB="0" anchor="ctr">
                    <a:noFill/>
                  </a:tcPr>
                </a:tc>
              </a:tr>
              <a:tr h="234000">
                <a:tc vMerge="1">
                  <a:txBody>
                    <a:bodyPr/>
                    <a:lstStyle/>
                    <a:p>
                      <a:endParaRPr lang="zh-CN"/>
                    </a:p>
                  </a:txBody>
                  <a:tcPr marL="7620" marR="7620" marT="7620"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BMS-986340</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Phase 1/2</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CCR8 triggered ADCC</a:t>
                      </a:r>
                    </a:p>
                  </a:txBody>
                  <a:tcPr marL="5408" marR="5408" marT="5408" marB="0" anchor="ctr">
                    <a:solidFill>
                      <a:schemeClr val="bg1">
                        <a:lumMod val="95000"/>
                      </a:schemeClr>
                    </a:solidFill>
                  </a:tcPr>
                </a:tc>
              </a:tr>
              <a:tr h="234000">
                <a:tc rowSpan="3">
                  <a:txBody>
                    <a:bodyPr/>
                    <a:lstStyle/>
                    <a:p>
                      <a:pPr algn="ctr" fontAlgn="ctr"/>
                      <a:r>
                        <a:rPr lang="en-US" altLang="zh-CN" sz="1300" b="0" i="0" u="none" strike="noStrike" baseline="0">
                          <a:solidFill>
                            <a:srgbClr val="000000"/>
                          </a:solidFill>
                          <a:latin typeface="Poppins" panose="00000500000000000000" pitchFamily="2" charset="0"/>
                          <a:cs typeface="Poppins Medium" panose="00000600000000000000" charset="0"/>
                        </a:rPr>
                        <a:t>tumor targeting bispecific</a:t>
                      </a:r>
                      <a:endParaRPr lang="en-US" sz="1300" u="none" strike="noStrike" baseline="0" dirty="0">
                        <a:latin typeface="Poppins" panose="00000500000000000000" pitchFamily="2" charset="0"/>
                        <a:cs typeface="Poppins" panose="00000500000000000000" pitchFamily="2" charset="0"/>
                      </a:endParaRPr>
                    </a:p>
                  </a:txBody>
                  <a:tcPr marL="7620" marR="7620" marT="7620"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MCLa-158</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early research</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LGR5xEGFR bispecific</a:t>
                      </a:r>
                    </a:p>
                  </a:txBody>
                  <a:tcPr marL="5408" marR="5408" marT="5408" marB="0" anchor="ctr">
                    <a:noFill/>
                  </a:tcPr>
                </a:tc>
              </a:tr>
              <a:tr h="234000">
                <a:tc vMerge="1">
                  <a:txBody>
                    <a:bodyPr/>
                    <a:lstStyle/>
                    <a:p>
                      <a:endParaRPr lang="zh-CN"/>
                    </a:p>
                  </a:txBody>
                  <a:tcPr marL="7620" marR="7620" marT="7620"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BsNb PX4</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early research</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CXCR4xPD-L1 bispecific</a:t>
                      </a:r>
                    </a:p>
                  </a:txBody>
                  <a:tcPr marL="5408" marR="5408" marT="5408" marB="0" anchor="ctr">
                    <a:solidFill>
                      <a:schemeClr val="bg1">
                        <a:lumMod val="95000"/>
                      </a:schemeClr>
                    </a:solidFill>
                  </a:tcPr>
                </a:tc>
              </a:tr>
              <a:tr h="234000">
                <a:tc vMerge="1">
                  <a:txBody>
                    <a:bodyPr/>
                    <a:lstStyle/>
                    <a:p>
                      <a:endParaRPr lang="zh-CN"/>
                    </a:p>
                  </a:txBody>
                  <a:tcPr marL="7620" marR="7620" marT="7620"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talquetamab</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approved</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GPRC5DxCD3 bispecific</a:t>
                      </a:r>
                    </a:p>
                  </a:txBody>
                  <a:tcPr marL="5408" marR="5408" marT="5408" marB="0" anchor="ctr">
                    <a:noFill/>
                  </a:tcPr>
                </a:tc>
              </a:tr>
              <a:tr h="234000">
                <a:tc rowSpan="3">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300" b="0" i="0" u="none" strike="noStrike" baseline="0">
                          <a:solidFill>
                            <a:srgbClr val="000000"/>
                          </a:solidFill>
                          <a:latin typeface="Poppins" panose="00000500000000000000" pitchFamily="2" charset="0"/>
                          <a:cs typeface="Poppins Medium" panose="00000600000000000000" charset="0"/>
                        </a:rPr>
                        <a:t>antibody-drug conjugate(ADC)</a:t>
                      </a:r>
                    </a:p>
                  </a:txBody>
                  <a:tcPr marL="7620" marR="7620" marT="7620"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ADC 713</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early research</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anti-CXCR4 antibody conjugated to auristatin</a:t>
                      </a:r>
                    </a:p>
                  </a:txBody>
                  <a:tcPr marL="5408" marR="5408" marT="5408" marB="0" anchor="ctr">
                    <a:solidFill>
                      <a:schemeClr val="bg1">
                        <a:lumMod val="95000"/>
                      </a:schemeClr>
                    </a:solidFill>
                  </a:tcPr>
                </a:tc>
              </a:tr>
              <a:tr h="234000">
                <a:tc vMerge="1">
                  <a:txBody>
                    <a:bodyPr/>
                    <a:lstStyle/>
                    <a:p>
                      <a:endParaRPr lang="zh-CN"/>
                    </a:p>
                  </a:txBody>
                  <a:tcPr marL="7620" marR="7620" marT="7620"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4M5.3X4</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early research</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anti-CXCR4 antibody conjugated to HIV RNAi</a:t>
                      </a:r>
                    </a:p>
                  </a:txBody>
                  <a:tcPr marL="5408" marR="5408" marT="5408" marB="0" anchor="ctr">
                    <a:noFill/>
                  </a:tcPr>
                </a:tc>
              </a:tr>
              <a:tr h="234000">
                <a:tc vMerge="1">
                  <a:txBody>
                    <a:bodyPr/>
                    <a:lstStyle/>
                    <a:p>
                      <a:endParaRPr lang="zh-CN"/>
                    </a:p>
                  </a:txBody>
                  <a:tcPr marL="7620" marR="7620" marT="7620"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VUN100-PS</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early research</a:t>
                      </a:r>
                    </a:p>
                  </a:txBody>
                  <a:tcPr marL="5408" marR="5408" marT="5408" marB="0" anchor="ctr">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anti-US28 antibody conjugated to photosensitive dye</a:t>
                      </a:r>
                    </a:p>
                  </a:txBody>
                  <a:tcPr marL="5408" marR="5408" marT="5408" marB="0" anchor="ctr">
                    <a:solidFill>
                      <a:schemeClr val="bg1">
                        <a:lumMod val="95000"/>
                      </a:schemeClr>
                    </a:solidFill>
                  </a:tcPr>
                </a:tc>
              </a:tr>
              <a:tr h="234000">
                <a:tc rowSpan="2">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300" b="0" i="0" u="none" strike="noStrike" baseline="0">
                          <a:solidFill>
                            <a:srgbClr val="000000"/>
                          </a:solidFill>
                          <a:latin typeface="Poppins" panose="00000500000000000000" pitchFamily="2" charset="0"/>
                          <a:cs typeface="Poppins Medium" panose="00000600000000000000" charset="0"/>
                        </a:rPr>
                        <a:t>chimeric receptor</a:t>
                      </a:r>
                    </a:p>
                  </a:txBody>
                  <a:tcPr marL="7620" marR="7620" marT="7620"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MCARH109</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Phase 1</a:t>
                      </a:r>
                    </a:p>
                  </a:txBody>
                  <a:tcPr marL="5408" marR="5408" marT="5408" marB="0" anchor="ctr">
                    <a:no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anti-GPRC5D CAR T cell</a:t>
                      </a:r>
                    </a:p>
                  </a:txBody>
                  <a:tcPr marL="5408" marR="5408" marT="5408" marB="0" anchor="ctr">
                    <a:noFill/>
                  </a:tcPr>
                </a:tc>
              </a:tr>
              <a:tr h="234000">
                <a:tc vMerge="1">
                  <a:txBody>
                    <a:bodyPr/>
                    <a:lstStyle/>
                    <a:p>
                      <a:endParaRPr lang="zh-CN"/>
                    </a:p>
                  </a:txBody>
                  <a:tcPr marL="7620" marR="7620" marT="7620"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oHSV/Nb-gD:sTRAIL</a:t>
                      </a:r>
                    </a:p>
                  </a:txBody>
                  <a:tcPr marL="5408" marR="5408" marT="5408"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300" b="0" i="0" u="none" strike="noStrike" baseline="0">
                          <a:solidFill>
                            <a:srgbClr val="000000"/>
                          </a:solidFill>
                          <a:latin typeface="Poppins" panose="00000500000000000000" pitchFamily="2" charset="0"/>
                          <a:cs typeface="Poppins Medium" panose="00000600000000000000" charset="0"/>
                        </a:rPr>
                        <a:t>early research</a:t>
                      </a:r>
                    </a:p>
                  </a:txBody>
                  <a:tcPr marL="5408" marR="5408" marT="5408"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300" b="0" i="0" u="none" strike="noStrike" baseline="0" dirty="0" err="1">
                          <a:solidFill>
                            <a:srgbClr val="000000"/>
                          </a:solidFill>
                          <a:latin typeface="Poppins" panose="00000500000000000000" pitchFamily="2" charset="0"/>
                          <a:cs typeface="Poppins Medium" panose="00000600000000000000" charset="0"/>
                        </a:rPr>
                        <a:t>oncolytic</a:t>
                      </a:r>
                      <a:r>
                        <a:rPr lang="en-US" sz="1300" b="0" i="0" u="none" strike="noStrike" baseline="0" dirty="0">
                          <a:solidFill>
                            <a:srgbClr val="000000"/>
                          </a:solidFill>
                          <a:latin typeface="Poppins" panose="00000500000000000000" pitchFamily="2" charset="0"/>
                          <a:cs typeface="Poppins Medium" panose="00000600000000000000" charset="0"/>
                        </a:rPr>
                        <a:t> virus targeting CXCR4 cancer cells armed with TRAIL</a:t>
                      </a:r>
                    </a:p>
                  </a:txBody>
                  <a:tcPr marL="5408" marR="5408" marT="5408" marB="0" anchor="ctr">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
        <p:nvSpPr>
          <p:cNvPr id="57" name="TextBox 56"/>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13" name="TextBox 12"/>
          <p:cNvSpPr txBox="1"/>
          <p:nvPr/>
        </p:nvSpPr>
        <p:spPr>
          <a:xfrm>
            <a:off x="3863975" y="765175"/>
            <a:ext cx="3874779" cy="43088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a:solidFill>
                  <a:schemeClr val="tx1"/>
                </a:solidFill>
                <a:uFillTx/>
                <a:latin typeface="Poppins" panose="00000500000000000000" pitchFamily="2" charset="0"/>
                <a:ea typeface="思源黑体 CN Medium" panose="020B0600000000000000" pitchFamily="34" charset="-122"/>
              </a:rPr>
              <a:t>主要</a:t>
            </a:r>
            <a:r>
              <a:rPr lang="zh-CN" altLang="en-US" sz="2200" smtClean="0">
                <a:solidFill>
                  <a:schemeClr val="tx1"/>
                </a:solidFill>
                <a:uFillTx/>
                <a:latin typeface="Poppins" panose="00000500000000000000" pitchFamily="2" charset="0"/>
                <a:ea typeface="思源黑体 CN Medium" panose="020B0600000000000000" pitchFamily="34" charset="-122"/>
              </a:rPr>
              <a:t>是阻断剂、</a:t>
            </a:r>
            <a:r>
              <a:rPr lang="en-US" altLang="zh-CN" sz="2200" smtClean="0">
                <a:solidFill>
                  <a:schemeClr val="tx1"/>
                </a:solidFill>
                <a:uFillTx/>
                <a:latin typeface="Poppins" panose="00000500000000000000" pitchFamily="2" charset="0"/>
                <a:ea typeface="思源黑体 CN Medium" panose="020B0600000000000000" pitchFamily="34" charset="-122"/>
              </a:rPr>
              <a:t>ADCC</a:t>
            </a:r>
            <a:r>
              <a:rPr lang="zh-CN" altLang="en-US" sz="2200" smtClean="0">
                <a:solidFill>
                  <a:schemeClr val="tx1"/>
                </a:solidFill>
                <a:uFillTx/>
                <a:latin typeface="Poppins" panose="00000500000000000000" pitchFamily="2" charset="0"/>
                <a:ea typeface="思源黑体 CN Medium" panose="020B0600000000000000" pitchFamily="34" charset="-122"/>
              </a:rPr>
              <a:t>、</a:t>
            </a:r>
            <a:r>
              <a:rPr lang="en-US" altLang="zh-CN" sz="2200" smtClean="0">
                <a:solidFill>
                  <a:schemeClr val="tx1"/>
                </a:solidFill>
                <a:uFillTx/>
                <a:latin typeface="Poppins" panose="00000500000000000000" pitchFamily="2" charset="0"/>
                <a:ea typeface="思源黑体 CN Medium" panose="020B0600000000000000" pitchFamily="34" charset="-122"/>
              </a:rPr>
              <a:t>ADC</a:t>
            </a:r>
            <a:endParaRPr lang="zh-CN" altLang="en-US" sz="2200" dirty="0">
              <a:solidFill>
                <a:schemeClr val="tx1"/>
              </a:solidFill>
              <a:uFillTx/>
              <a:latin typeface="Poppins" panose="00000500000000000000" pitchFamily="2" charset="0"/>
              <a:ea typeface="思源黑体 CN Medium" panose="020B0600000000000000" pitchFamily="34" charset="-122"/>
            </a:endParaRPr>
          </a:p>
        </p:txBody>
      </p:sp>
      <p:pic>
        <p:nvPicPr>
          <p:cNvPr id="54"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5"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407368" y="735087"/>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抗体热门靶点</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pic>
        <p:nvPicPr>
          <p:cNvPr id="59" name="Picture 2" descr="https://mmbiz.qpic.cn/sz_mmbiz_png/Vdex9BAyLO04DJXLQd32xCHwM3XtvsJXhMXFiasjYPtBPpCVp9LkvibZ8fGEN9LGkfI9IoCw2JiccSFcw5jlERIpQ/640?wx_fmt=png&amp;from=appmsg"/>
          <p:cNvPicPr>
            <a:picLocks noChangeAspect="1" noChangeArrowheads="1"/>
          </p:cNvPicPr>
          <p:nvPr/>
        </p:nvPicPr>
        <p:blipFill>
          <a:blip r:embed="rId4" cstate="print"/>
          <a:srcRect l="6130"/>
          <a:stretch>
            <a:fillRect/>
          </a:stretch>
        </p:blipFill>
        <p:spPr bwMode="auto">
          <a:xfrm>
            <a:off x="191344" y="1238250"/>
            <a:ext cx="7193280" cy="5619750"/>
          </a:xfrm>
          <a:prstGeom prst="rect">
            <a:avLst/>
          </a:prstGeom>
          <a:noFill/>
        </p:spPr>
      </p:pic>
      <p:sp>
        <p:nvSpPr>
          <p:cNvPr id="63" name="TextBox 62"/>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 name="文本框 5"/>
          <p:cNvSpPr txBox="1"/>
          <p:nvPr/>
        </p:nvSpPr>
        <p:spPr>
          <a:xfrm>
            <a:off x="7104380" y="2997200"/>
            <a:ext cx="5037455" cy="1714500"/>
          </a:xfrm>
          <a:prstGeom prst="rect">
            <a:avLst/>
          </a:prstGeom>
          <a:noFill/>
        </p:spPr>
        <p:txBody>
          <a:bodyPr wrap="square" rtlCol="0" anchor="t">
            <a:spAutoFit/>
          </a:bodyPr>
          <a:lstStyle/>
          <a:p>
            <a:pPr marL="0" lvl="1">
              <a:lnSpc>
                <a:spcPct val="120000"/>
              </a:lnSpc>
              <a:buFont typeface="Wingdings" panose="05000000000000000000" pitchFamily="2" charset="2"/>
              <a:buChar char="ü"/>
            </a:pPr>
            <a:r>
              <a:rPr lang="en-US" altLang="zh-CN" sz="2200" smtClean="0">
                <a:solidFill>
                  <a:schemeClr val="tx1">
                    <a:lumMod val="95000"/>
                    <a:lumOff val="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 GPCR</a:t>
            </a:r>
            <a:r>
              <a:rPr lang="zh-CN" altLang="en-US" sz="2200">
                <a:solidFill>
                  <a:schemeClr val="tx1">
                    <a:lumMod val="95000"/>
                    <a:lumOff val="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抗体药热门靶点：</a:t>
            </a:r>
            <a:r>
              <a:rPr lang="en-US" altLang="zh-CN" sz="2200">
                <a:solidFill>
                  <a:schemeClr val="tx1">
                    <a:lumMod val="95000"/>
                    <a:lumOff val="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CCR8 CXCR4</a:t>
            </a:r>
            <a:r>
              <a:rPr lang="zh-CN" altLang="en-US" sz="2200">
                <a:solidFill>
                  <a:schemeClr val="tx1">
                    <a:lumMod val="95000"/>
                    <a:lumOff val="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为代表的细胞因子类受体</a:t>
            </a:r>
          </a:p>
          <a:p>
            <a:pPr marL="0" lvl="1">
              <a:lnSpc>
                <a:spcPct val="120000"/>
              </a:lnSpc>
              <a:buFont typeface="Wingdings" panose="05000000000000000000" pitchFamily="2" charset="2"/>
              <a:buChar char="ü"/>
            </a:pPr>
            <a:endParaRPr lang="zh-CN" altLang="en-US" sz="2200">
              <a:solidFill>
                <a:schemeClr val="tx1">
                  <a:lumMod val="95000"/>
                  <a:lumOff val="5000"/>
                </a:schemeClr>
              </a:solidFill>
              <a:latin typeface="Poppins" panose="00000500000000000000" pitchFamily="2" charset="0"/>
              <a:ea typeface="思源黑体 CN Regular" panose="020B0500000000000000" pitchFamily="34" charset="-122"/>
              <a:cs typeface="Poppins" panose="00000500000000000000" pitchFamily="2" charset="0"/>
              <a:sym typeface="+mn-ea"/>
            </a:endParaRPr>
          </a:p>
          <a:p>
            <a:pPr marL="0" lvl="1">
              <a:lnSpc>
                <a:spcPct val="120000"/>
              </a:lnSpc>
              <a:buFont typeface="Wingdings" panose="05000000000000000000" pitchFamily="2" charset="2"/>
              <a:buChar char="ü"/>
            </a:pPr>
            <a:r>
              <a:rPr lang="en-US" altLang="zh-CN" sz="2200" smtClean="0">
                <a:solidFill>
                  <a:schemeClr val="tx1">
                    <a:lumMod val="95000"/>
                    <a:lumOff val="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 ADC</a:t>
            </a:r>
            <a:r>
              <a:rPr lang="zh-CN" altLang="en-US" sz="2200">
                <a:solidFill>
                  <a:schemeClr val="tx1">
                    <a:lumMod val="95000"/>
                    <a:lumOff val="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热门靶点包括</a:t>
            </a:r>
            <a:r>
              <a:rPr lang="en-US" altLang="zh-CN" sz="2200">
                <a:solidFill>
                  <a:schemeClr val="tx1">
                    <a:lumMod val="95000"/>
                    <a:lumOff val="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GPRC5D A2AR</a:t>
            </a:r>
            <a:r>
              <a:rPr lang="zh-CN" altLang="en-US" sz="2200">
                <a:solidFill>
                  <a:schemeClr val="tx1">
                    <a:lumMod val="95000"/>
                    <a:lumOff val="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等</a:t>
            </a:r>
          </a:p>
        </p:txBody>
      </p:sp>
      <p:pic>
        <p:nvPicPr>
          <p:cNvPr id="53"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4"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 </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常见免疫原形式</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1686680"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Ju and Jung 2020</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3" name="Picture 2"/>
          <p:cNvPicPr>
            <a:picLocks noChangeAspect="1" noChangeArrowheads="1"/>
          </p:cNvPicPr>
          <p:nvPr/>
        </p:nvPicPr>
        <p:blipFill>
          <a:blip r:embed="rId5" cstate="print"/>
          <a:srcRect/>
          <a:stretch>
            <a:fillRect/>
          </a:stretch>
        </p:blipFill>
        <p:spPr bwMode="auto">
          <a:xfrm>
            <a:off x="47625" y="1816100"/>
            <a:ext cx="5542280" cy="3265170"/>
          </a:xfrm>
          <a:prstGeom prst="rect">
            <a:avLst/>
          </a:prstGeom>
          <a:noFill/>
          <a:ln w="9525">
            <a:noFill/>
            <a:miter lim="800000"/>
            <a:headEnd/>
            <a:tailEnd/>
          </a:ln>
          <a:effectLst/>
        </p:spPr>
      </p:pic>
      <p:sp>
        <p:nvSpPr>
          <p:cNvPr id="54" name="TextBox 53"/>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graphicFrame>
        <p:nvGraphicFramePr>
          <p:cNvPr id="56" name="表格 55"/>
          <p:cNvGraphicFramePr>
            <a:graphicFrameLocks noGrp="1"/>
          </p:cNvGraphicFramePr>
          <p:nvPr>
            <p:custDataLst>
              <p:tags r:id="rId1"/>
            </p:custDataLst>
          </p:nvPr>
        </p:nvGraphicFramePr>
        <p:xfrm>
          <a:off x="5663952" y="1116932"/>
          <a:ext cx="6264696" cy="4832349"/>
        </p:xfrm>
        <a:graphic>
          <a:graphicData uri="http://schemas.openxmlformats.org/drawingml/2006/table">
            <a:tbl>
              <a:tblPr firstRow="1" bandRow="1">
                <a:tableStyleId>{5C22544A-7EE6-4342-B048-85BDC9FD1C3A}</a:tableStyleId>
              </a:tblPr>
              <a:tblGrid>
                <a:gridCol w="1800200"/>
                <a:gridCol w="2160240"/>
                <a:gridCol w="2304256"/>
              </a:tblGrid>
              <a:tr h="555944">
                <a:tc>
                  <a:txBody>
                    <a:bodyPr/>
                    <a:lstStyle/>
                    <a:p>
                      <a:pPr algn="l" fontAlgn="ctr"/>
                      <a:r>
                        <a:rPr lang="zh-CN" altLang="en-US" sz="1600" b="1" i="0" dirty="0">
                          <a:solidFill>
                            <a:schemeClr val="bg1"/>
                          </a:solidFill>
                          <a:latin typeface="Poppins" panose="00000500000000000000" pitchFamily="2" charset="0"/>
                          <a:ea typeface="思源黑体 CN Medium" panose="020B0600000000000000" pitchFamily="34" charset="-122"/>
                        </a:rPr>
                        <a:t>免疫原类型</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dirty="0">
                          <a:solidFill>
                            <a:schemeClr val="bg1"/>
                          </a:solidFill>
                          <a:latin typeface="Poppins" panose="00000500000000000000" pitchFamily="2" charset="0"/>
                          <a:ea typeface="思源黑体 CN Medium" panose="020B0600000000000000" pitchFamily="34" charset="-122"/>
                        </a:rPr>
                        <a:t>优势</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dirty="0">
                          <a:solidFill>
                            <a:schemeClr val="bg1"/>
                          </a:solidFill>
                          <a:latin typeface="Poppins" panose="00000500000000000000" pitchFamily="2" charset="0"/>
                          <a:ea typeface="思源黑体 CN Medium" panose="020B0600000000000000" pitchFamily="34" charset="-122"/>
                        </a:rPr>
                        <a:t>劣势</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610915">
                <a:tc>
                  <a:txBody>
                    <a:bodyPr/>
                    <a:lstStyle/>
                    <a:p>
                      <a:pPr algn="l" fontAlgn="ctr"/>
                      <a:r>
                        <a:rPr lang="en-US" sz="1600" b="0" i="0" baseline="0" dirty="0">
                          <a:solidFill>
                            <a:srgbClr val="000000"/>
                          </a:solidFill>
                          <a:latin typeface="Poppins" panose="00000500000000000000" pitchFamily="2" charset="0"/>
                          <a:ea typeface="思源黑体 CN Regular" panose="020B0500000000000000" pitchFamily="34" charset="-122"/>
                        </a:rPr>
                        <a:t>DNA</a:t>
                      </a:r>
                    </a:p>
                  </a:txBody>
                  <a:tcPr marL="7620" marR="7620" marT="7620"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lnSpc>
                          <a:spcPct val="120000"/>
                        </a:lnSpc>
                      </a:pPr>
                      <a:r>
                        <a:rPr lang="zh-CN" altLang="en-US" sz="1500" b="0" i="0" baseline="0" dirty="0">
                          <a:solidFill>
                            <a:srgbClr val="000000"/>
                          </a:solidFill>
                          <a:latin typeface="Poppins" panose="00000500000000000000" pitchFamily="2" charset="0"/>
                          <a:ea typeface="思源黑体 CN Regular" panose="020B0500000000000000" pitchFamily="34" charset="-122"/>
                        </a:rPr>
                        <a:t>不需纯化蛋白，在宿主体内编码完整抗原</a:t>
                      </a:r>
                    </a:p>
                  </a:txBody>
                  <a:tcPr marL="7620" marR="7620" marT="7620"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lnSpc>
                          <a:spcPct val="120000"/>
                        </a:lnSpc>
                      </a:pPr>
                      <a:r>
                        <a:rPr lang="zh-CN" altLang="en-US" sz="1500" b="0" i="0" baseline="0">
                          <a:solidFill>
                            <a:srgbClr val="000000"/>
                          </a:solidFill>
                          <a:latin typeface="Poppins" panose="00000500000000000000" pitchFamily="2" charset="0"/>
                          <a:ea typeface="思源黑体 CN Regular" panose="020B0500000000000000" pitchFamily="34" charset="-122"/>
                        </a:rPr>
                        <a:t>细胞核递送难，表达水平低，依赖佐剂</a:t>
                      </a:r>
                    </a:p>
                  </a:txBody>
                  <a:tcPr marL="7620" marR="7620" marT="7620" marB="0" anchor="ctr">
                    <a:lnT w="12700" cap="flat" cmpd="sng" algn="ctr">
                      <a:solidFill>
                        <a:schemeClr val="tx1"/>
                      </a:solidFill>
                      <a:prstDash val="solid"/>
                      <a:round/>
                      <a:headEnd type="none" w="med" len="med"/>
                      <a:tailEnd type="none" w="med" len="med"/>
                    </a:lnT>
                    <a:solidFill>
                      <a:schemeClr val="bg1"/>
                    </a:solidFill>
                  </a:tcPr>
                </a:tc>
              </a:tr>
              <a:tr h="610915">
                <a:tc>
                  <a:txBody>
                    <a:bodyPr/>
                    <a:lstStyle/>
                    <a:p>
                      <a:pPr algn="l" fontAlgn="ctr"/>
                      <a:r>
                        <a:rPr lang="en-US" sz="1600" b="0" i="0" baseline="0" dirty="0">
                          <a:solidFill>
                            <a:srgbClr val="000000"/>
                          </a:solidFill>
                          <a:latin typeface="Poppins" panose="00000500000000000000" pitchFamily="2" charset="0"/>
                          <a:ea typeface="思源黑体 CN Regular" panose="020B0500000000000000" pitchFamily="34" charset="-122"/>
                        </a:rPr>
                        <a:t>mRNA</a:t>
                      </a:r>
                    </a:p>
                  </a:txBody>
                  <a:tcPr marL="7620" marR="7620" marT="7620" marB="0" anchor="ctr">
                    <a:solidFill>
                      <a:schemeClr val="bg1">
                        <a:lumMod val="95000"/>
                      </a:schemeClr>
                    </a:solidFill>
                  </a:tcPr>
                </a:tc>
                <a:tc>
                  <a:txBody>
                    <a:bodyPr/>
                    <a:lstStyle/>
                    <a:p>
                      <a:pPr algn="l" fontAlgn="ctr">
                        <a:lnSpc>
                          <a:spcPct val="120000"/>
                        </a:lnSpc>
                      </a:pPr>
                      <a:r>
                        <a:rPr lang="zh-CN" altLang="en-US" sz="1500" b="0" i="0" baseline="0" dirty="0">
                          <a:solidFill>
                            <a:srgbClr val="000000"/>
                          </a:solidFill>
                          <a:latin typeface="Poppins" panose="00000500000000000000" pitchFamily="2" charset="0"/>
                          <a:ea typeface="思源黑体 CN Regular" panose="020B0500000000000000" pitchFamily="34" charset="-122"/>
                        </a:rPr>
                        <a:t>在宿主体内表达天然构象的抗原，无需佐剂</a:t>
                      </a:r>
                    </a:p>
                  </a:txBody>
                  <a:tcPr marL="7620" marR="7620" marT="7620" marB="0" anchor="ctr">
                    <a:solidFill>
                      <a:schemeClr val="bg1">
                        <a:lumMod val="95000"/>
                      </a:schemeClr>
                    </a:solidFill>
                  </a:tcPr>
                </a:tc>
                <a:tc>
                  <a:txBody>
                    <a:bodyPr/>
                    <a:lstStyle/>
                    <a:p>
                      <a:pPr algn="l" fontAlgn="ctr">
                        <a:lnSpc>
                          <a:spcPct val="120000"/>
                        </a:lnSpc>
                      </a:pPr>
                      <a:r>
                        <a:rPr lang="zh-CN" altLang="en-US" sz="1500" b="0" i="0" baseline="0" dirty="0">
                          <a:solidFill>
                            <a:srgbClr val="000000"/>
                          </a:solidFill>
                          <a:latin typeface="Poppins" panose="00000500000000000000" pitchFamily="2" charset="0"/>
                          <a:ea typeface="思源黑体 CN Regular" panose="020B0500000000000000" pitchFamily="34" charset="-122"/>
                        </a:rPr>
                        <a:t>不稳定，递送难</a:t>
                      </a:r>
                    </a:p>
                  </a:txBody>
                  <a:tcPr marL="7620" marR="7620" marT="7620" marB="0" anchor="ctr">
                    <a:solidFill>
                      <a:schemeClr val="bg1">
                        <a:lumMod val="95000"/>
                      </a:schemeClr>
                    </a:solidFill>
                  </a:tcPr>
                </a:tc>
              </a:tr>
              <a:tr h="610915">
                <a:tc>
                  <a:txBody>
                    <a:bodyPr/>
                    <a:lstStyle/>
                    <a:p>
                      <a:pPr algn="l" fontAlgn="ctr"/>
                      <a:r>
                        <a:rPr lang="zh-CN" altLang="en-US" sz="1600" b="0" i="0" baseline="0">
                          <a:solidFill>
                            <a:srgbClr val="000000"/>
                          </a:solidFill>
                          <a:latin typeface="Poppins" panose="00000500000000000000" pitchFamily="2" charset="0"/>
                          <a:ea typeface="思源黑体 CN Regular" panose="020B0500000000000000" pitchFamily="34" charset="-122"/>
                        </a:rPr>
                        <a:t>纯化后的抗原</a:t>
                      </a:r>
                    </a:p>
                  </a:txBody>
                  <a:tcPr marL="7620" marR="7620" marT="7620" marB="0" anchor="ctr">
                    <a:solidFill>
                      <a:schemeClr val="bg1"/>
                    </a:solidFill>
                  </a:tcPr>
                </a:tc>
                <a:tc>
                  <a:txBody>
                    <a:bodyPr/>
                    <a:lstStyle/>
                    <a:p>
                      <a:pPr algn="l" fontAlgn="ctr">
                        <a:lnSpc>
                          <a:spcPct val="120000"/>
                        </a:lnSpc>
                      </a:pPr>
                      <a:r>
                        <a:rPr lang="zh-CN" altLang="en-US" sz="1500" b="0" i="0" baseline="0">
                          <a:solidFill>
                            <a:srgbClr val="000000"/>
                          </a:solidFill>
                          <a:latin typeface="Poppins" panose="00000500000000000000" pitchFamily="2" charset="0"/>
                          <a:ea typeface="思源黑体 CN Regular" panose="020B0500000000000000" pitchFamily="34" charset="-122"/>
                        </a:rPr>
                        <a:t>纯度高，有效诱导功能性抗体</a:t>
                      </a:r>
                    </a:p>
                  </a:txBody>
                  <a:tcPr marL="7620" marR="7620" marT="7620" marB="0" anchor="ctr">
                    <a:solidFill>
                      <a:schemeClr val="bg1"/>
                    </a:solidFill>
                  </a:tcPr>
                </a:tc>
                <a:tc>
                  <a:txBody>
                    <a:bodyPr/>
                    <a:lstStyle/>
                    <a:p>
                      <a:pPr algn="l" fontAlgn="ctr">
                        <a:lnSpc>
                          <a:spcPct val="120000"/>
                        </a:lnSpc>
                      </a:pPr>
                      <a:r>
                        <a:rPr lang="zh-CN" altLang="en-US" sz="1500" b="0" i="0" baseline="0" dirty="0">
                          <a:solidFill>
                            <a:srgbClr val="000000"/>
                          </a:solidFill>
                          <a:latin typeface="Poppins" panose="00000500000000000000" pitchFamily="2" charset="0"/>
                          <a:ea typeface="思源黑体 CN Regular" panose="020B0500000000000000" pitchFamily="34" charset="-122"/>
                        </a:rPr>
                        <a:t>全长</a:t>
                      </a:r>
                      <a:r>
                        <a:rPr lang="en-US" altLang="zh-CN" sz="1500" b="0" i="0" baseline="0" dirty="0">
                          <a:solidFill>
                            <a:srgbClr val="000000"/>
                          </a:solidFill>
                          <a:latin typeface="Poppins" panose="00000500000000000000" pitchFamily="2" charset="0"/>
                          <a:ea typeface="思源黑体 CN Regular" panose="020B0500000000000000" pitchFamily="34" charset="-122"/>
                        </a:rPr>
                        <a:t>GPCR</a:t>
                      </a:r>
                      <a:r>
                        <a:rPr lang="zh-CN" altLang="en-US" sz="1500" b="0" i="0" baseline="0" dirty="0">
                          <a:solidFill>
                            <a:srgbClr val="000000"/>
                          </a:solidFill>
                          <a:latin typeface="Poppins" panose="00000500000000000000" pitchFamily="2" charset="0"/>
                          <a:ea typeface="思源黑体 CN Regular" panose="020B0500000000000000" pitchFamily="34" charset="-122"/>
                        </a:rPr>
                        <a:t>表达困难，结构稳定性差</a:t>
                      </a:r>
                    </a:p>
                  </a:txBody>
                  <a:tcPr marL="7620" marR="7620" marT="7620" marB="0" anchor="ctr">
                    <a:solidFill>
                      <a:schemeClr val="bg1"/>
                    </a:solidFill>
                  </a:tcPr>
                </a:tc>
              </a:tr>
              <a:tr h="610915">
                <a:tc>
                  <a:txBody>
                    <a:bodyPr/>
                    <a:lstStyle/>
                    <a:p>
                      <a:pPr algn="l" fontAlgn="ctr"/>
                      <a:r>
                        <a:rPr lang="zh-CN" altLang="en-US" sz="1600" b="0" i="0" baseline="0" dirty="0">
                          <a:solidFill>
                            <a:srgbClr val="000000"/>
                          </a:solidFill>
                          <a:latin typeface="Poppins" panose="00000500000000000000" pitchFamily="2" charset="0"/>
                          <a:ea typeface="思源黑体 CN Regular" panose="020B0500000000000000" pitchFamily="34" charset="-122"/>
                        </a:rPr>
                        <a:t>病毒样</a:t>
                      </a:r>
                      <a:r>
                        <a:rPr lang="zh-CN" altLang="en-US" sz="1600" b="0" i="0" baseline="0">
                          <a:solidFill>
                            <a:srgbClr val="000000"/>
                          </a:solidFill>
                          <a:latin typeface="Poppins" panose="00000500000000000000" pitchFamily="2" charset="0"/>
                          <a:ea typeface="思源黑体 CN Regular" panose="020B0500000000000000" pitchFamily="34" charset="-122"/>
                        </a:rPr>
                        <a:t>颗粒</a:t>
                      </a:r>
                      <a:r>
                        <a:rPr lang="en-US" altLang="zh-CN" sz="1600" b="0" i="0" baseline="0">
                          <a:solidFill>
                            <a:srgbClr val="000000"/>
                          </a:solidFill>
                          <a:latin typeface="Poppins" panose="00000500000000000000" pitchFamily="2" charset="0"/>
                          <a:ea typeface="思源黑体 CN Regular" panose="020B0500000000000000" pitchFamily="34" charset="-122"/>
                        </a:rPr>
                        <a:t>(</a:t>
                      </a:r>
                      <a:r>
                        <a:rPr lang="en-US" sz="1600" b="0" i="0" baseline="0">
                          <a:solidFill>
                            <a:srgbClr val="000000"/>
                          </a:solidFill>
                          <a:latin typeface="Poppins" panose="00000500000000000000" pitchFamily="2" charset="0"/>
                          <a:ea typeface="思源黑体 CN Regular" panose="020B0500000000000000" pitchFamily="34" charset="-122"/>
                        </a:rPr>
                        <a:t>VLP</a:t>
                      </a:r>
                      <a:r>
                        <a:rPr lang="en-US" sz="1600" b="0" i="0" baseline="0" dirty="0">
                          <a:solidFill>
                            <a:srgbClr val="000000"/>
                          </a:solidFill>
                          <a:latin typeface="Poppins" panose="00000500000000000000" pitchFamily="2" charset="0"/>
                          <a:ea typeface="思源黑体 CN Regular" panose="020B0500000000000000" pitchFamily="34" charset="-122"/>
                        </a:rPr>
                        <a:t>)</a:t>
                      </a:r>
                    </a:p>
                  </a:txBody>
                  <a:tcPr marL="7620" marR="7620" marT="7620" marB="0" anchor="ctr">
                    <a:solidFill>
                      <a:schemeClr val="bg1">
                        <a:lumMod val="95000"/>
                      </a:schemeClr>
                    </a:solidFill>
                  </a:tcPr>
                </a:tc>
                <a:tc>
                  <a:txBody>
                    <a:bodyPr/>
                    <a:lstStyle/>
                    <a:p>
                      <a:pPr algn="l" fontAlgn="ctr">
                        <a:lnSpc>
                          <a:spcPct val="120000"/>
                        </a:lnSpc>
                      </a:pPr>
                      <a:r>
                        <a:rPr lang="zh-CN" altLang="en-US" sz="1500" b="0" i="0" baseline="0">
                          <a:solidFill>
                            <a:srgbClr val="000000"/>
                          </a:solidFill>
                          <a:latin typeface="Poppins" panose="00000500000000000000" pitchFamily="2" charset="0"/>
                          <a:ea typeface="思源黑体 CN Regular" panose="020B0500000000000000" pitchFamily="34" charset="-122"/>
                        </a:rPr>
                        <a:t>天然构象的</a:t>
                      </a:r>
                      <a:r>
                        <a:rPr lang="en-US" sz="1500" b="0" i="0" baseline="0">
                          <a:solidFill>
                            <a:srgbClr val="000000"/>
                          </a:solidFill>
                          <a:latin typeface="Poppins" panose="00000500000000000000" pitchFamily="2" charset="0"/>
                          <a:ea typeface="思源黑体 CN Regular" panose="020B0500000000000000" pitchFamily="34" charset="-122"/>
                        </a:rPr>
                        <a:t>GPCR</a:t>
                      </a:r>
                      <a:r>
                        <a:rPr lang="zh-CN" altLang="en-US" sz="1500" b="0" i="0" baseline="0">
                          <a:solidFill>
                            <a:srgbClr val="000000"/>
                          </a:solidFill>
                          <a:latin typeface="Poppins" panose="00000500000000000000" pitchFamily="2" charset="0"/>
                          <a:ea typeface="思源黑体 CN Regular" panose="020B0500000000000000" pitchFamily="34" charset="-122"/>
                        </a:rPr>
                        <a:t>受体呈现于</a:t>
                      </a:r>
                      <a:r>
                        <a:rPr lang="en-US" sz="1500" b="0" i="0" baseline="0">
                          <a:solidFill>
                            <a:srgbClr val="000000"/>
                          </a:solidFill>
                          <a:latin typeface="Poppins" panose="00000500000000000000" pitchFamily="2" charset="0"/>
                          <a:ea typeface="思源黑体 CN Regular" panose="020B0500000000000000" pitchFamily="34" charset="-122"/>
                        </a:rPr>
                        <a:t>VLP </a:t>
                      </a:r>
                      <a:r>
                        <a:rPr lang="zh-CN" altLang="en-US" sz="1500" b="0" i="0" baseline="0">
                          <a:solidFill>
                            <a:srgbClr val="000000"/>
                          </a:solidFill>
                          <a:latin typeface="Poppins" panose="00000500000000000000" pitchFamily="2" charset="0"/>
                          <a:ea typeface="思源黑体 CN Regular" panose="020B0500000000000000" pitchFamily="34" charset="-122"/>
                        </a:rPr>
                        <a:t>表面</a:t>
                      </a:r>
                    </a:p>
                  </a:txBody>
                  <a:tcPr marL="7620" marR="7620" marT="7620" marB="0" anchor="ctr">
                    <a:solidFill>
                      <a:schemeClr val="bg1">
                        <a:lumMod val="95000"/>
                      </a:schemeClr>
                    </a:solidFill>
                  </a:tcPr>
                </a:tc>
                <a:tc>
                  <a:txBody>
                    <a:bodyPr/>
                    <a:lstStyle/>
                    <a:p>
                      <a:pPr algn="l" fontAlgn="ctr">
                        <a:lnSpc>
                          <a:spcPct val="120000"/>
                        </a:lnSpc>
                      </a:pPr>
                      <a:r>
                        <a:rPr lang="zh-CN" altLang="en-US" sz="1500" b="0" i="0" baseline="0" dirty="0">
                          <a:solidFill>
                            <a:srgbClr val="000000"/>
                          </a:solidFill>
                          <a:latin typeface="Poppins" panose="00000500000000000000" pitchFamily="2" charset="0"/>
                          <a:ea typeface="思源黑体 CN Regular" panose="020B0500000000000000" pitchFamily="34" charset="-122"/>
                        </a:rPr>
                        <a:t>包含病毒抗原，免疫原性差</a:t>
                      </a:r>
                    </a:p>
                  </a:txBody>
                  <a:tcPr marL="7620" marR="7620" marT="7620" marB="0" anchor="ctr">
                    <a:solidFill>
                      <a:schemeClr val="bg1">
                        <a:lumMod val="95000"/>
                      </a:schemeClr>
                    </a:solidFill>
                  </a:tcPr>
                </a:tc>
              </a:tr>
              <a:tr h="610915">
                <a:tc>
                  <a:txBody>
                    <a:bodyPr/>
                    <a:lstStyle/>
                    <a:p>
                      <a:pPr algn="l" fontAlgn="ctr"/>
                      <a:r>
                        <a:rPr lang="zh-CN" altLang="en-US" sz="1600" b="0" i="0" baseline="0">
                          <a:solidFill>
                            <a:srgbClr val="000000"/>
                          </a:solidFill>
                          <a:latin typeface="Poppins" panose="00000500000000000000" pitchFamily="2" charset="0"/>
                          <a:ea typeface="思源黑体 CN Regular" panose="020B0500000000000000" pitchFamily="34" charset="-122"/>
                        </a:rPr>
                        <a:t>全细胞</a:t>
                      </a:r>
                      <a:r>
                        <a:rPr lang="en-US" altLang="zh-CN" sz="1600" b="0" i="0" baseline="0">
                          <a:solidFill>
                            <a:srgbClr val="000000"/>
                          </a:solidFill>
                          <a:latin typeface="Poppins" panose="00000500000000000000" pitchFamily="2" charset="0"/>
                          <a:ea typeface="思源黑体 CN Regular" panose="020B0500000000000000" pitchFamily="34" charset="-122"/>
                        </a:rPr>
                        <a:t>/</a:t>
                      </a:r>
                      <a:r>
                        <a:rPr lang="zh-CN" altLang="en-US" sz="1600" b="0" i="0" baseline="0">
                          <a:solidFill>
                            <a:srgbClr val="000000"/>
                          </a:solidFill>
                          <a:latin typeface="Poppins" panose="00000500000000000000" pitchFamily="2" charset="0"/>
                          <a:ea typeface="思源黑体 CN Regular" panose="020B0500000000000000" pitchFamily="34" charset="-122"/>
                        </a:rPr>
                        <a:t>细胞膜组分</a:t>
                      </a:r>
                    </a:p>
                  </a:txBody>
                  <a:tcPr marL="7620" marR="7620" marT="7620" marB="0" anchor="ctr">
                    <a:noFill/>
                  </a:tcPr>
                </a:tc>
                <a:tc>
                  <a:txBody>
                    <a:bodyPr/>
                    <a:lstStyle/>
                    <a:p>
                      <a:pPr algn="l" fontAlgn="ctr">
                        <a:lnSpc>
                          <a:spcPct val="120000"/>
                        </a:lnSpc>
                      </a:pPr>
                      <a:r>
                        <a:rPr lang="en-US" sz="1500" b="0" i="0" baseline="0">
                          <a:solidFill>
                            <a:srgbClr val="000000"/>
                          </a:solidFill>
                          <a:latin typeface="Poppins" panose="00000500000000000000" pitchFamily="2" charset="0"/>
                          <a:ea typeface="思源黑体 CN Regular" panose="020B0500000000000000" pitchFamily="34" charset="-122"/>
                        </a:rPr>
                        <a:t>GPCR</a:t>
                      </a:r>
                      <a:r>
                        <a:rPr lang="zh-CN" altLang="en-US" sz="1500" b="0" i="0" baseline="0">
                          <a:solidFill>
                            <a:srgbClr val="000000"/>
                          </a:solidFill>
                          <a:latin typeface="Poppins" panose="00000500000000000000" pitchFamily="2" charset="0"/>
                          <a:ea typeface="思源黑体 CN Regular" panose="020B0500000000000000" pitchFamily="34" charset="-122"/>
                        </a:rPr>
                        <a:t>受体蛋白以天然构象存在</a:t>
                      </a:r>
                    </a:p>
                  </a:txBody>
                  <a:tcPr marL="7620" marR="7620" marT="7620" marB="0" anchor="ctr">
                    <a:noFill/>
                  </a:tcPr>
                </a:tc>
                <a:tc>
                  <a:txBody>
                    <a:bodyPr/>
                    <a:lstStyle/>
                    <a:p>
                      <a:pPr algn="l" fontAlgn="ctr">
                        <a:lnSpc>
                          <a:spcPct val="120000"/>
                        </a:lnSpc>
                      </a:pPr>
                      <a:r>
                        <a:rPr lang="zh-CN" altLang="en-US" sz="1500" b="0" i="0" baseline="0" dirty="0">
                          <a:solidFill>
                            <a:srgbClr val="000000"/>
                          </a:solidFill>
                          <a:latin typeface="Poppins" panose="00000500000000000000" pitchFamily="2" charset="0"/>
                          <a:ea typeface="思源黑体 CN Regular" panose="020B0500000000000000" pitchFamily="34" charset="-122"/>
                        </a:rPr>
                        <a:t>免疫原性差、高水平的非特异性背景抗原</a:t>
                      </a:r>
                    </a:p>
                  </a:txBody>
                  <a:tcPr marL="7620" marR="7620" marT="7620" marB="0" anchor="ctr">
                    <a:noFill/>
                  </a:tcPr>
                </a:tc>
              </a:tr>
              <a:tr h="610915">
                <a:tc>
                  <a:txBody>
                    <a:bodyPr/>
                    <a:lstStyle/>
                    <a:p>
                      <a:pPr algn="l" fontAlgn="ctr"/>
                      <a:r>
                        <a:rPr lang="en-US" sz="1600" b="0" i="0" baseline="0" dirty="0" err="1">
                          <a:solidFill>
                            <a:srgbClr val="000000"/>
                          </a:solidFill>
                          <a:latin typeface="Poppins" panose="00000500000000000000" pitchFamily="2" charset="0"/>
                          <a:ea typeface="思源黑体 CN Regular" panose="020B0500000000000000" pitchFamily="34" charset="-122"/>
                        </a:rPr>
                        <a:t>Nanodisc</a:t>
                      </a:r>
                    </a:p>
                  </a:txBody>
                  <a:tcPr marL="7620" marR="7620" marT="7620" marB="0" anchor="ctr">
                    <a:solidFill>
                      <a:schemeClr val="bg1">
                        <a:lumMod val="95000"/>
                      </a:schemeClr>
                    </a:solidFill>
                  </a:tcPr>
                </a:tc>
                <a:tc>
                  <a:txBody>
                    <a:bodyPr/>
                    <a:lstStyle/>
                    <a:p>
                      <a:pPr algn="l" fontAlgn="ctr">
                        <a:lnSpc>
                          <a:spcPct val="120000"/>
                        </a:lnSpc>
                      </a:pPr>
                      <a:r>
                        <a:rPr lang="zh-CN" altLang="en-US" sz="1500" b="0" i="0" baseline="0" dirty="0">
                          <a:solidFill>
                            <a:srgbClr val="000000"/>
                          </a:solidFill>
                          <a:latin typeface="Poppins" panose="00000500000000000000" pitchFamily="2" charset="0"/>
                          <a:ea typeface="思源黑体 CN Regular" panose="020B0500000000000000" pitchFamily="34" charset="-122"/>
                        </a:rPr>
                        <a:t>无需去污剂，维持</a:t>
                      </a:r>
                      <a:r>
                        <a:rPr lang="en-US" altLang="zh-CN" sz="1500" b="0" i="0" baseline="0" dirty="0">
                          <a:solidFill>
                            <a:srgbClr val="000000"/>
                          </a:solidFill>
                          <a:latin typeface="Poppins" panose="00000500000000000000" pitchFamily="2" charset="0"/>
                          <a:ea typeface="思源黑体 CN Regular" panose="020B0500000000000000" pitchFamily="34" charset="-122"/>
                        </a:rPr>
                        <a:t>GPCR</a:t>
                      </a:r>
                      <a:r>
                        <a:rPr lang="zh-CN" altLang="en-US" sz="1500" b="0" i="0" baseline="0" dirty="0">
                          <a:solidFill>
                            <a:srgbClr val="000000"/>
                          </a:solidFill>
                          <a:latin typeface="Poppins" panose="00000500000000000000" pitchFamily="2" charset="0"/>
                          <a:ea typeface="思源黑体 CN Regular" panose="020B0500000000000000" pitchFamily="34" charset="-122"/>
                        </a:rPr>
                        <a:t>结构稳定性</a:t>
                      </a:r>
                    </a:p>
                  </a:txBody>
                  <a:tcPr marL="7620" marR="7620" marT="7620" marB="0" anchor="ctr">
                    <a:solidFill>
                      <a:schemeClr val="bg1">
                        <a:lumMod val="95000"/>
                      </a:schemeClr>
                    </a:solidFill>
                  </a:tcPr>
                </a:tc>
                <a:tc>
                  <a:txBody>
                    <a:bodyPr/>
                    <a:lstStyle/>
                    <a:p>
                      <a:pPr algn="l" fontAlgn="ctr">
                        <a:lnSpc>
                          <a:spcPct val="120000"/>
                        </a:lnSpc>
                      </a:pPr>
                      <a:r>
                        <a:rPr lang="zh-CN" altLang="en-US" sz="1500" b="0" i="0" baseline="0" dirty="0">
                          <a:solidFill>
                            <a:srgbClr val="000000"/>
                          </a:solidFill>
                          <a:latin typeface="Poppins" panose="00000500000000000000" pitchFamily="2" charset="0"/>
                          <a:ea typeface="思源黑体 CN Regular" panose="020B0500000000000000" pitchFamily="34" charset="-122"/>
                        </a:rPr>
                        <a:t>制备难点，需额外的支架蛋白</a:t>
                      </a:r>
                    </a:p>
                  </a:txBody>
                  <a:tcPr marL="7620" marR="7620" marT="7620" marB="0" anchor="ctr">
                    <a:solidFill>
                      <a:schemeClr val="bg1">
                        <a:lumMod val="95000"/>
                      </a:schemeClr>
                    </a:solidFill>
                  </a:tcPr>
                </a:tc>
              </a:tr>
              <a:tr h="610915">
                <a:tc>
                  <a:txBody>
                    <a:bodyPr/>
                    <a:lstStyle/>
                    <a:p>
                      <a:pPr algn="l" fontAlgn="ctr"/>
                      <a:r>
                        <a:rPr lang="zh-CN" altLang="en-US" sz="1600" b="0" i="0" baseline="0" dirty="0">
                          <a:solidFill>
                            <a:srgbClr val="000000"/>
                          </a:solidFill>
                          <a:latin typeface="Poppins" panose="00000500000000000000" pitchFamily="2" charset="0"/>
                          <a:ea typeface="思源黑体 CN Regular" panose="020B0500000000000000" pitchFamily="34" charset="-122"/>
                        </a:rPr>
                        <a:t>多肽</a:t>
                      </a:r>
                    </a:p>
                  </a:txBody>
                  <a:tcPr marL="7620" marR="7620" marT="7620" marB="0" anchor="ctr">
                    <a:lnB w="12700" cap="flat" cmpd="sng" algn="ctr">
                      <a:solidFill>
                        <a:schemeClr val="tx1"/>
                      </a:solidFill>
                      <a:prstDash val="solid"/>
                      <a:round/>
                      <a:headEnd type="none" w="med" len="med"/>
                      <a:tailEnd type="none" w="med" len="med"/>
                    </a:lnB>
                    <a:noFill/>
                  </a:tcPr>
                </a:tc>
                <a:tc>
                  <a:txBody>
                    <a:bodyPr/>
                    <a:lstStyle/>
                    <a:p>
                      <a:pPr algn="l" fontAlgn="ctr">
                        <a:lnSpc>
                          <a:spcPct val="120000"/>
                        </a:lnSpc>
                      </a:pPr>
                      <a:r>
                        <a:rPr lang="zh-CN" altLang="en-US" sz="1500" b="0" i="0" baseline="0" dirty="0">
                          <a:solidFill>
                            <a:srgbClr val="000000"/>
                          </a:solidFill>
                          <a:latin typeface="Poppins" panose="00000500000000000000" pitchFamily="2" charset="0"/>
                          <a:ea typeface="思源黑体 CN Regular" panose="020B0500000000000000" pitchFamily="34" charset="-122"/>
                        </a:rPr>
                        <a:t>制备过程相对简单，能够代表特定的抗原表位</a:t>
                      </a:r>
                    </a:p>
                  </a:txBody>
                  <a:tcPr marL="7620" marR="7620" marT="7620" marB="0" anchor="ctr">
                    <a:lnB w="12700" cap="flat" cmpd="sng" algn="ctr">
                      <a:solidFill>
                        <a:schemeClr val="tx1"/>
                      </a:solidFill>
                      <a:prstDash val="solid"/>
                      <a:round/>
                      <a:headEnd type="none" w="med" len="med"/>
                      <a:tailEnd type="none" w="med" len="med"/>
                    </a:lnB>
                    <a:noFill/>
                  </a:tcPr>
                </a:tc>
                <a:tc>
                  <a:txBody>
                    <a:bodyPr/>
                    <a:lstStyle/>
                    <a:p>
                      <a:pPr algn="l" fontAlgn="ctr">
                        <a:lnSpc>
                          <a:spcPct val="120000"/>
                        </a:lnSpc>
                      </a:pPr>
                      <a:r>
                        <a:rPr lang="zh-CN" altLang="en-US" sz="1500" b="0" i="0" baseline="0" dirty="0">
                          <a:solidFill>
                            <a:srgbClr val="000000"/>
                          </a:solidFill>
                          <a:latin typeface="Poppins" panose="00000500000000000000" pitchFamily="2" charset="0"/>
                          <a:ea typeface="思源黑体 CN Regular" panose="020B0500000000000000" pitchFamily="34" charset="-122"/>
                        </a:rPr>
                        <a:t>仅包含部分位点，可能不足以产生功能性抗体</a:t>
                      </a:r>
                    </a:p>
                  </a:txBody>
                  <a:tcPr marL="7620" marR="7620" marT="7620" marB="0" anchor="ctr">
                    <a:lnB w="12700" cap="flat" cmpd="sng" algn="ctr">
                      <a:solidFill>
                        <a:schemeClr val="tx1"/>
                      </a:solidFill>
                      <a:prstDash val="solid"/>
                      <a:round/>
                      <a:headEnd type="none" w="med" len="med"/>
                      <a:tailEnd type="none" w="med" len="med"/>
                    </a:lnB>
                    <a:noFill/>
                  </a:tcPr>
                </a:tc>
              </a:tr>
            </a:tbl>
          </a:graphicData>
        </a:graphic>
      </p:graphicFrame>
      <p:pic>
        <p:nvPicPr>
          <p:cNvPr id="55"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57"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807095"/>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上市或临床抗体常用的免疫原形式</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1686680"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Ju and Jung 2020</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graphicFrame>
        <p:nvGraphicFramePr>
          <p:cNvPr id="53" name="表格 52"/>
          <p:cNvGraphicFramePr>
            <a:graphicFrameLocks noGrp="1"/>
          </p:cNvGraphicFramePr>
          <p:nvPr>
            <p:custDataLst>
              <p:tags r:id="rId1"/>
            </p:custDataLst>
          </p:nvPr>
        </p:nvGraphicFramePr>
        <p:xfrm>
          <a:off x="335360" y="1440845"/>
          <a:ext cx="11305256" cy="4796467"/>
        </p:xfrm>
        <a:graphic>
          <a:graphicData uri="http://schemas.openxmlformats.org/drawingml/2006/table">
            <a:tbl>
              <a:tblPr firstRow="1" bandRow="1">
                <a:tableStyleId>{5C22544A-7EE6-4342-B048-85BDC9FD1C3A}</a:tableStyleId>
              </a:tblPr>
              <a:tblGrid>
                <a:gridCol w="2160240"/>
                <a:gridCol w="2952328"/>
                <a:gridCol w="1512168"/>
                <a:gridCol w="1152128"/>
                <a:gridCol w="2376264"/>
                <a:gridCol w="1152128"/>
              </a:tblGrid>
              <a:tr h="234000">
                <a:tc>
                  <a:txBody>
                    <a:bodyPr/>
                    <a:lstStyle/>
                    <a:p>
                      <a:pPr marL="7620" indent="0" algn="ctr" fontAlgn="ctr"/>
                      <a:r>
                        <a:rPr lang="en-US" altLang="zh-CN" sz="1200" b="1" i="0" baseline="0">
                          <a:solidFill>
                            <a:schemeClr val="bg1"/>
                          </a:solidFill>
                          <a:latin typeface="Poppins" panose="00000500000000000000" pitchFamily="2" charset="0"/>
                          <a:ea typeface="Poppins Medium" panose="00000600000000000000"/>
                          <a:cs typeface="Poppins" panose="00000500000000000000" pitchFamily="2" charset="0"/>
                        </a:rPr>
                        <a:t>Antigen Type</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7620" indent="0" algn="ctr" fontAlgn="ctr"/>
                      <a:r>
                        <a:rPr lang="en-US" altLang="zh-CN" sz="1200" b="1" i="0" baseline="0">
                          <a:solidFill>
                            <a:schemeClr val="bg1"/>
                          </a:solidFill>
                          <a:latin typeface="Poppins" panose="00000500000000000000" pitchFamily="2" charset="0"/>
                          <a:ea typeface="Poppins Medium" panose="00000600000000000000"/>
                          <a:cs typeface="Poppins" panose="00000500000000000000" pitchFamily="2" charset="0"/>
                        </a:rPr>
                        <a:t>Antibody Screening Technology</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7620" indent="0" algn="ctr" fontAlgn="ctr"/>
                      <a:r>
                        <a:rPr lang="en-US" altLang="zh-CN" sz="1200" b="1" i="0" baseline="0">
                          <a:solidFill>
                            <a:schemeClr val="bg1"/>
                          </a:solidFill>
                          <a:latin typeface="Poppins" panose="00000500000000000000" pitchFamily="2" charset="0"/>
                          <a:ea typeface="Poppins Medium" panose="00000600000000000000"/>
                          <a:cs typeface="Poppins" panose="00000500000000000000" pitchFamily="2" charset="0"/>
                        </a:rPr>
                        <a:t>Drug   Name</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7620" indent="0" algn="ctr" fontAlgn="ctr"/>
                      <a:r>
                        <a:rPr lang="en-US" altLang="zh-CN" sz="1200" b="1" i="0" baseline="0">
                          <a:solidFill>
                            <a:schemeClr val="bg1"/>
                          </a:solidFill>
                          <a:latin typeface="Poppins" panose="00000500000000000000" pitchFamily="2" charset="0"/>
                          <a:ea typeface="Poppins Medium" panose="00000600000000000000"/>
                          <a:cs typeface="Poppins" panose="00000500000000000000" pitchFamily="2" charset="0"/>
                        </a:rPr>
                        <a:t>Target</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7620" indent="0" algn="ctr" fontAlgn="ctr"/>
                      <a:r>
                        <a:rPr lang="en-US" altLang="zh-CN" sz="1200" b="1" i="0" baseline="0">
                          <a:solidFill>
                            <a:schemeClr val="bg1"/>
                          </a:solidFill>
                          <a:latin typeface="Poppins" panose="00000500000000000000" pitchFamily="2" charset="0"/>
                          <a:ea typeface="Poppins Medium" panose="00000600000000000000"/>
                          <a:cs typeface="Poppins" panose="00000500000000000000" pitchFamily="2" charset="0"/>
                        </a:rPr>
                        <a:t>Indication</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7620" indent="0" algn="ctr" fontAlgn="ctr"/>
                      <a:r>
                        <a:rPr lang="en-US" altLang="zh-CN" sz="1200" b="1" i="0" baseline="0">
                          <a:solidFill>
                            <a:schemeClr val="bg1"/>
                          </a:solidFill>
                          <a:latin typeface="Poppins" panose="00000500000000000000" pitchFamily="2" charset="0"/>
                          <a:ea typeface="Poppins Medium" panose="00000600000000000000"/>
                          <a:cs typeface="Poppins" panose="00000500000000000000" pitchFamily="2" charset="0"/>
                        </a:rPr>
                        <a:t>Status of Clinical Trial</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234000">
                <a:tc>
                  <a:txBody>
                    <a:bodyPr/>
                    <a:lstStyle/>
                    <a:p>
                      <a:pPr marL="7620" indent="0" algn="ctr" fontAlgn="ctr"/>
                      <a:r>
                        <a:rPr lang="en-US" altLang="zh-CN" sz="1200" b="1" i="0" baseline="0">
                          <a:solidFill>
                            <a:srgbClr val="00B050"/>
                          </a:solidFill>
                          <a:latin typeface="Poppins" panose="00000500000000000000" pitchFamily="2" charset="0"/>
                          <a:ea typeface="Poppins Medium" panose="00000600000000000000"/>
                        </a:rPr>
                        <a:t>RAMP1-Fc,CGRPR-Fc</a:t>
                      </a:r>
                    </a:p>
                  </a:txBody>
                  <a:tcPr marL="7937" marR="7937" marT="7937" anchor="ctr">
                    <a:lnT w="12700" cap="flat" cmpd="sng" algn="ctr">
                      <a:solidFill>
                        <a:schemeClr val="tx1"/>
                      </a:solidFill>
                      <a:prstDash val="solid"/>
                      <a:round/>
                      <a:headEnd type="none" w="med" len="med"/>
                      <a:tailEnd type="none" w="med" len="med"/>
                    </a:lnT>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Tg mouse immunization and </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hybridoma screening</a:t>
                      </a:r>
                    </a:p>
                  </a:txBody>
                  <a:tcPr marL="7937" marR="7937" marT="7937" anchor="ctr">
                    <a:lnT w="12700" cap="flat" cmpd="sng" algn="ctr">
                      <a:solidFill>
                        <a:schemeClr val="tx1"/>
                      </a:solidFill>
                      <a:prstDash val="solid"/>
                      <a:round/>
                      <a:headEnd type="none" w="med" len="med"/>
                      <a:tailEnd type="none" w="med" len="med"/>
                    </a:lnT>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AimovigTM</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(Erenumab)</a:t>
                      </a:r>
                    </a:p>
                  </a:txBody>
                  <a:tcPr marL="7937" marR="7937" marT="7937" anchor="ctr">
                    <a:lnT w="12700" cap="flat" cmpd="sng" algn="ctr">
                      <a:solidFill>
                        <a:schemeClr val="tx1"/>
                      </a:solidFill>
                      <a:prstDash val="solid"/>
                      <a:round/>
                      <a:headEnd type="none" w="med" len="med"/>
                      <a:tailEnd type="none" w="med" len="med"/>
                    </a:lnT>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CGRP receptor</a:t>
                      </a:r>
                    </a:p>
                  </a:txBody>
                  <a:tcPr marL="7937" marR="7937" marT="7937" anchor="ctr">
                    <a:lnT w="12700" cap="flat" cmpd="sng" algn="ctr">
                      <a:solidFill>
                        <a:schemeClr val="tx1"/>
                      </a:solidFill>
                      <a:prstDash val="solid"/>
                      <a:round/>
                      <a:headEnd type="none" w="med" len="med"/>
                      <a:tailEnd type="none" w="med" len="med"/>
                    </a:lnT>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Migraine</a:t>
                      </a:r>
                    </a:p>
                  </a:txBody>
                  <a:tcPr marL="7937" marR="7937" marT="7937" anchor="ctr">
                    <a:lnT w="12700" cap="flat" cmpd="sng" algn="ctr">
                      <a:solidFill>
                        <a:schemeClr val="tx1"/>
                      </a:solidFill>
                      <a:prstDash val="solid"/>
                      <a:round/>
                      <a:headEnd type="none" w="med" len="med"/>
                      <a:tailEnd type="none" w="med" len="med"/>
                    </a:lnT>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Approved</a:t>
                      </a:r>
                    </a:p>
                  </a:txBody>
                  <a:tcPr marL="7937" marR="7937" marT="7937" anchor="ctr">
                    <a:lnT w="12700" cap="flat" cmpd="sng" algn="ctr">
                      <a:solidFill>
                        <a:schemeClr val="tx1"/>
                      </a:solidFill>
                      <a:prstDash val="solid"/>
                      <a:round/>
                      <a:headEnd type="none" w="med" len="med"/>
                      <a:tailEnd type="none" w="med" len="med"/>
                    </a:lnT>
                    <a:solidFill>
                      <a:schemeClr val="bg1"/>
                    </a:solidFill>
                  </a:tcPr>
                </a:tc>
              </a:tr>
              <a:tr h="234000">
                <a:tc>
                  <a:txBody>
                    <a:bodyPr/>
                    <a:lstStyle/>
                    <a:p>
                      <a:pPr marL="7620" indent="0" algn="ctr" fontAlgn="ctr"/>
                      <a:r>
                        <a:rPr lang="en-US" altLang="zh-CN" sz="1200" b="1" i="0" baseline="0">
                          <a:solidFill>
                            <a:srgbClr val="00B050"/>
                          </a:solidFill>
                          <a:latin typeface="Poppins" panose="00000500000000000000" pitchFamily="2" charset="0"/>
                          <a:ea typeface="Poppins Medium" panose="00000600000000000000"/>
                        </a:rPr>
                        <a:t>CCR4-KLH</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Mouse immunization and </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hybridoma screening</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Poteligeo</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(Mogamulizumab)</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CCR4</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Refractory mycosis fungoides</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and Sézary disease</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Approved</a:t>
                      </a:r>
                    </a:p>
                  </a:txBody>
                  <a:tcPr marL="7937" marR="7937" marT="7937" anchor="ctr">
                    <a:solidFill>
                      <a:schemeClr val="bg1">
                        <a:lumMod val="95000"/>
                      </a:schemeClr>
                    </a:solidFill>
                  </a:tcPr>
                </a:tc>
              </a:tr>
              <a:tr h="234000">
                <a:tc>
                  <a:txBody>
                    <a:bodyPr/>
                    <a:lstStyle/>
                    <a:p>
                      <a:pPr marL="7620" indent="0" algn="ctr" fontAlgn="ctr"/>
                      <a:r>
                        <a:rPr lang="en-US" altLang="zh-CN" sz="1200" b="1" i="0" baseline="0">
                          <a:solidFill>
                            <a:srgbClr val="00B050"/>
                          </a:solidFill>
                          <a:latin typeface="Poppins" panose="00000500000000000000" pitchFamily="2" charset="0"/>
                          <a:ea typeface="Poppins Medium" panose="00000600000000000000"/>
                        </a:rPr>
                        <a:t>FZD7-Fc</a:t>
                      </a:r>
                    </a:p>
                  </a:txBody>
                  <a:tcPr marL="7937" marR="7937" marT="7937" anchor="ctr">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Synthetic human antibody phage</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library screening</a:t>
                      </a:r>
                    </a:p>
                  </a:txBody>
                  <a:tcPr marL="7937" marR="7937" marT="7937" anchor="ctr">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Vantictumab</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(OMP-18R5)</a:t>
                      </a:r>
                    </a:p>
                  </a:txBody>
                  <a:tcPr marL="7937" marR="7937" marT="7937" anchor="ctr">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FZD7</a:t>
                      </a:r>
                    </a:p>
                  </a:txBody>
                  <a:tcPr marL="7937" marR="7937" marT="7937" anchor="ctr">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Non-small cell lung cancer,</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pancreatic cancer,</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metastatic breast cancer</a:t>
                      </a:r>
                    </a:p>
                  </a:txBody>
                  <a:tcPr marL="7937" marR="7937" marT="7937" anchor="ctr">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Phase I</a:t>
                      </a:r>
                    </a:p>
                  </a:txBody>
                  <a:tcPr marL="7937" marR="7937" marT="7937" anchor="ctr">
                    <a:solidFill>
                      <a:schemeClr val="bg1"/>
                    </a:solidFill>
                  </a:tcPr>
                </a:tc>
              </a:tr>
              <a:tr h="234000">
                <a:tc>
                  <a:txBody>
                    <a:bodyPr/>
                    <a:lstStyle/>
                    <a:p>
                      <a:pPr marL="7620" indent="0" algn="ctr" fontAlgn="ctr"/>
                      <a:r>
                        <a:rPr lang="en-US" altLang="zh-CN" sz="1200" b="1" i="0" baseline="0">
                          <a:solidFill>
                            <a:srgbClr val="00B050"/>
                          </a:solidFill>
                          <a:latin typeface="Poppins" panose="00000500000000000000" pitchFamily="2" charset="0"/>
                          <a:ea typeface="Poppins Medium" panose="00000600000000000000"/>
                        </a:rPr>
                        <a:t>CCR5 expressing cells</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Mouse immunization and</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hybridoma screening</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Leronlimab</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(Pro  140)</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CCR5</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HIV infection</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Phase III</a:t>
                      </a:r>
                    </a:p>
                  </a:txBody>
                  <a:tcPr marL="7937" marR="7937" marT="7937" anchor="ctr">
                    <a:solidFill>
                      <a:schemeClr val="bg1">
                        <a:lumMod val="95000"/>
                      </a:schemeClr>
                    </a:solidFill>
                  </a:tcPr>
                </a:tc>
              </a:tr>
              <a:tr h="234000">
                <a:tc>
                  <a:txBody>
                    <a:bodyPr/>
                    <a:lstStyle/>
                    <a:p>
                      <a:pPr marL="7620" indent="0" algn="ctr" fontAlgn="ctr"/>
                      <a:r>
                        <a:rPr lang="en-US" altLang="zh-CN" sz="1200" b="1" i="0" baseline="0">
                          <a:solidFill>
                            <a:srgbClr val="00B050"/>
                          </a:solidFill>
                          <a:latin typeface="Poppins" panose="00000500000000000000" pitchFamily="2" charset="0"/>
                          <a:ea typeface="Poppins Medium" panose="00000600000000000000"/>
                        </a:rPr>
                        <a:t>CCR2 expressing cells</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Mouse immunization and</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hybridoma screening</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Plozalizumab</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(MLN-1202)</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CCR2</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Relapsing-remitting</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multiple sclerosis</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Phase II</a:t>
                      </a:r>
                    </a:p>
                  </a:txBody>
                  <a:tcPr marL="7937" marR="7937" marT="7937" anchor="ctr">
                    <a:noFill/>
                  </a:tcPr>
                </a:tc>
              </a:tr>
              <a:tr h="234000">
                <a:tc>
                  <a:txBody>
                    <a:bodyPr/>
                    <a:lstStyle/>
                    <a:p>
                      <a:pPr marL="7620" indent="0" algn="ctr" fontAlgn="ctr"/>
                      <a:r>
                        <a:rPr lang="en-US" altLang="zh-CN" sz="1200" b="1" i="0" baseline="0">
                          <a:solidFill>
                            <a:srgbClr val="00B050"/>
                          </a:solidFill>
                          <a:latin typeface="Poppins" panose="00000500000000000000" pitchFamily="2" charset="0"/>
                          <a:ea typeface="Poppins Medium" panose="00000600000000000000"/>
                        </a:rPr>
                        <a:t>CXCR4 expressing cells</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Tg mouse immunization and</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phage library screening</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Ulocuplumab</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(BMS-936564)</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CXCR4</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Acute myeloid leukemia</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Phase I/II</a:t>
                      </a:r>
                    </a:p>
                  </a:txBody>
                  <a:tcPr marL="7937" marR="7937" marT="7937" anchor="ctr">
                    <a:solidFill>
                      <a:schemeClr val="bg1">
                        <a:lumMod val="95000"/>
                      </a:schemeClr>
                    </a:solidFill>
                  </a:tcPr>
                </a:tc>
              </a:tr>
              <a:tr h="234000">
                <a:tc>
                  <a:txBody>
                    <a:bodyPr/>
                    <a:lstStyle/>
                    <a:p>
                      <a:pPr marL="7620" indent="0" algn="ctr" fontAlgn="ctr"/>
                      <a:r>
                        <a:rPr lang="en-US" altLang="zh-CN" sz="1200" b="1" i="0" baseline="0">
                          <a:solidFill>
                            <a:srgbClr val="00B050"/>
                          </a:solidFill>
                          <a:latin typeface="Poppins" panose="00000500000000000000" pitchFamily="2" charset="0"/>
                          <a:ea typeface="Poppins Medium" panose="00000600000000000000"/>
                        </a:rPr>
                        <a:t>C5Aa1 expressing cells</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Tg mouse immunization and</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hybridoma screening</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Avdoralimab</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(IPH5401)</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C5aR1</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Non-small cell lung cancer</a:t>
                      </a:r>
                      <a:r>
                        <a:rPr lang="zh-CN" altLang="en-US" sz="1200" b="0" i="0" baseline="0">
                          <a:solidFill>
                            <a:srgbClr val="000000"/>
                          </a:solidFill>
                          <a:latin typeface="Poppins" panose="00000500000000000000" pitchFamily="2" charset="0"/>
                          <a:ea typeface="Poppins Medium" panose="00000600000000000000"/>
                        </a:rPr>
                        <a:t>，</a:t>
                      </a:r>
                      <a:br>
                        <a:rPr lang="zh-CN" altLang="en-US"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liver cancer</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Phase I</a:t>
                      </a:r>
                    </a:p>
                  </a:txBody>
                  <a:tcPr marL="7937" marR="7937" marT="7937" anchor="ctr">
                    <a:noFill/>
                  </a:tcPr>
                </a:tc>
              </a:tr>
              <a:tr h="234000">
                <a:tc>
                  <a:txBody>
                    <a:bodyPr/>
                    <a:lstStyle/>
                    <a:p>
                      <a:pPr marL="7620" indent="0" algn="ctr" fontAlgn="ctr"/>
                      <a:r>
                        <a:rPr lang="en-US" altLang="zh-CN" sz="1200" b="1" i="0" baseline="0">
                          <a:solidFill>
                            <a:srgbClr val="00B050"/>
                          </a:solidFill>
                          <a:latin typeface="Poppins" panose="00000500000000000000" pitchFamily="2" charset="0"/>
                          <a:ea typeface="Poppins Medium" panose="00000600000000000000"/>
                        </a:rPr>
                        <a:t>Membrane fraction of</a:t>
                      </a:r>
                      <a:br>
                        <a:rPr lang="en-US" altLang="zh-CN" sz="1200" b="1" i="0" baseline="0">
                          <a:solidFill>
                            <a:srgbClr val="00B050"/>
                          </a:solidFill>
                          <a:latin typeface="Poppins" panose="00000500000000000000" pitchFamily="2" charset="0"/>
                          <a:ea typeface="Poppins Medium" panose="00000600000000000000"/>
                        </a:rPr>
                      </a:br>
                      <a:r>
                        <a:rPr lang="en-US" altLang="zh-CN" sz="1200" b="1" i="0" baseline="0">
                          <a:solidFill>
                            <a:srgbClr val="00B050"/>
                          </a:solidFill>
                          <a:latin typeface="Poppins" panose="00000500000000000000" pitchFamily="2" charset="0"/>
                          <a:ea typeface="Poppins Medium" panose="00000600000000000000"/>
                        </a:rPr>
                        <a:t>GLP1R expressing cells</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Tg mouse immunization and</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hybridoma screening</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Glutazumab</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(GMA102)</a:t>
                      </a:r>
                    </a:p>
                  </a:txBody>
                  <a:tcPr marL="7937" marR="7937" marT="7937" anchor="ctr">
                    <a:solidFill>
                      <a:schemeClr val="bg1">
                        <a:lumMod val="95000"/>
                      </a:schemeClr>
                    </a:solidFill>
                  </a:tcPr>
                </a:tc>
                <a:tc>
                  <a:txBody>
                    <a:bodyPr/>
                    <a:lstStyle/>
                    <a:p>
                      <a:pPr marL="7620" indent="0" algn="ctr" fontAlgn="ctr"/>
                      <a:r>
                        <a:rPr lang="en-US" altLang="zh-CN" sz="1200" b="0" i="0" baseline="0" dirty="0">
                          <a:solidFill>
                            <a:srgbClr val="000000"/>
                          </a:solidFill>
                          <a:latin typeface="Poppins" panose="00000500000000000000" pitchFamily="2" charset="0"/>
                          <a:ea typeface="Poppins Medium" panose="00000600000000000000"/>
                        </a:rPr>
                        <a:t>GLP1R</a:t>
                      </a:r>
                    </a:p>
                  </a:txBody>
                  <a:tcPr marL="7937" marR="7937" marT="7937" anchor="ctr">
                    <a:solidFill>
                      <a:schemeClr val="bg1">
                        <a:lumMod val="95000"/>
                      </a:schemeClr>
                    </a:solidFill>
                  </a:tcPr>
                </a:tc>
                <a:tc>
                  <a:txBody>
                    <a:bodyPr/>
                    <a:lstStyle/>
                    <a:p>
                      <a:pPr marL="7620" indent="0" algn="ctr" fontAlgn="ctr"/>
                      <a:r>
                        <a:rPr lang="en-US" altLang="zh-CN" sz="1200" b="0" i="0" baseline="0" dirty="0">
                          <a:solidFill>
                            <a:srgbClr val="000000"/>
                          </a:solidFill>
                          <a:latin typeface="Poppins" panose="00000500000000000000" pitchFamily="2" charset="0"/>
                          <a:ea typeface="Poppins Medium" panose="00000600000000000000"/>
                        </a:rPr>
                        <a:t>Type 2 Diabetes</a:t>
                      </a:r>
                    </a:p>
                  </a:txBody>
                  <a:tcPr marL="7937" marR="7937" marT="7937" anchor="ctr">
                    <a:solidFill>
                      <a:schemeClr val="bg1">
                        <a:lumMod val="95000"/>
                      </a:schemeClr>
                    </a:solidFill>
                  </a:tcPr>
                </a:tc>
                <a:tc>
                  <a:txBody>
                    <a:bodyPr/>
                    <a:lstStyle/>
                    <a:p>
                      <a:pPr marL="7620" indent="0" algn="ctr" fontAlgn="ctr"/>
                      <a:r>
                        <a:rPr lang="en-US" altLang="zh-CN" sz="1200" b="0" i="0" baseline="0" dirty="0">
                          <a:solidFill>
                            <a:srgbClr val="000000"/>
                          </a:solidFill>
                          <a:latin typeface="Poppins" panose="00000500000000000000" pitchFamily="2" charset="0"/>
                          <a:ea typeface="Poppins Medium" panose="00000600000000000000"/>
                        </a:rPr>
                        <a:t>Phase II</a:t>
                      </a:r>
                    </a:p>
                  </a:txBody>
                  <a:tcPr marL="7937" marR="7937" marT="7937" anchor="ctr">
                    <a:solidFill>
                      <a:schemeClr val="bg1">
                        <a:lumMod val="95000"/>
                      </a:schemeClr>
                    </a:solidFill>
                  </a:tcPr>
                </a:tc>
              </a:tr>
              <a:tr h="234000">
                <a:tc>
                  <a:txBody>
                    <a:bodyPr/>
                    <a:lstStyle/>
                    <a:p>
                      <a:pPr marL="7620" indent="0" algn="ctr" fontAlgn="ctr"/>
                      <a:r>
                        <a:rPr lang="en-US" altLang="zh-CN" sz="1200" b="1" i="0" baseline="0">
                          <a:solidFill>
                            <a:srgbClr val="00B050"/>
                          </a:solidFill>
                          <a:latin typeface="Poppins" panose="00000500000000000000" pitchFamily="2" charset="0"/>
                          <a:ea typeface="Poppins Medium" panose="00000600000000000000"/>
                        </a:rPr>
                        <a:t>Membrane fraction of</a:t>
                      </a:r>
                      <a:br>
                        <a:rPr lang="en-US" altLang="zh-CN" sz="1200" b="1" i="0" baseline="0">
                          <a:solidFill>
                            <a:srgbClr val="00B050"/>
                          </a:solidFill>
                          <a:latin typeface="Poppins" panose="00000500000000000000" pitchFamily="2" charset="0"/>
                          <a:ea typeface="Poppins Medium" panose="00000600000000000000"/>
                        </a:rPr>
                      </a:br>
                      <a:r>
                        <a:rPr lang="en-US" altLang="zh-CN" sz="1200" b="1" i="0" baseline="0">
                          <a:solidFill>
                            <a:srgbClr val="00B050"/>
                          </a:solidFill>
                          <a:latin typeface="Poppins" panose="00000500000000000000" pitchFamily="2" charset="0"/>
                          <a:ea typeface="Poppins Medium" panose="00000600000000000000"/>
                        </a:rPr>
                        <a:t>GLP1R expressing cells</a:t>
                      </a:r>
                    </a:p>
                  </a:txBody>
                  <a:tcPr marL="7937" marR="7937" marT="7937" anchor="ctr">
                    <a:noFill/>
                  </a:tcPr>
                </a:tc>
                <a:tc>
                  <a:txBody>
                    <a:bodyPr/>
                    <a:lstStyle/>
                    <a:p>
                      <a:pPr marL="7620" indent="0" algn="ctr" fontAlgn="ctr"/>
                      <a:r>
                        <a:rPr lang="en-US" altLang="zh-CN" sz="1200" b="0" i="0" baseline="0" dirty="0" err="1">
                          <a:solidFill>
                            <a:srgbClr val="000000"/>
                          </a:solidFill>
                          <a:latin typeface="Poppins" panose="00000500000000000000" pitchFamily="2" charset="0"/>
                          <a:ea typeface="Poppins Medium" panose="00000600000000000000"/>
                        </a:rPr>
                        <a:t>Tg</a:t>
                      </a:r>
                      <a:r>
                        <a:rPr lang="en-US" altLang="zh-CN" sz="1200" b="0" i="0" baseline="0" dirty="0">
                          <a:solidFill>
                            <a:srgbClr val="000000"/>
                          </a:solidFill>
                          <a:latin typeface="Poppins" panose="00000500000000000000" pitchFamily="2" charset="0"/>
                          <a:ea typeface="Poppins Medium" panose="00000600000000000000"/>
                        </a:rPr>
                        <a:t> mouse immunization and</a:t>
                      </a:r>
                      <a:br>
                        <a:rPr lang="en-US" altLang="zh-CN" sz="1200" b="0" i="0" baseline="0" dirty="0">
                          <a:solidFill>
                            <a:srgbClr val="000000"/>
                          </a:solidFill>
                          <a:latin typeface="Poppins" panose="00000500000000000000" pitchFamily="2" charset="0"/>
                          <a:ea typeface="Poppins Medium" panose="00000600000000000000"/>
                        </a:rPr>
                      </a:br>
                      <a:r>
                        <a:rPr lang="en-US" altLang="zh-CN" sz="1200" b="0" i="0" baseline="0" dirty="0" err="1">
                          <a:solidFill>
                            <a:srgbClr val="000000"/>
                          </a:solidFill>
                          <a:latin typeface="Poppins" panose="00000500000000000000" pitchFamily="2" charset="0"/>
                          <a:ea typeface="Poppins Medium" panose="00000600000000000000"/>
                        </a:rPr>
                        <a:t>hybridoma</a:t>
                      </a:r>
                      <a:r>
                        <a:rPr lang="en-US" altLang="zh-CN" sz="1200" b="0" i="0" baseline="0" dirty="0">
                          <a:solidFill>
                            <a:srgbClr val="000000"/>
                          </a:solidFill>
                          <a:latin typeface="Poppins" panose="00000500000000000000" pitchFamily="2" charset="0"/>
                          <a:ea typeface="Poppins Medium" panose="00000600000000000000"/>
                        </a:rPr>
                        <a:t> screening</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Volagidemab</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(REMD-477)</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GCGR</a:t>
                      </a:r>
                    </a:p>
                  </a:txBody>
                  <a:tcPr marL="7937" marR="7937" marT="7937" anchor="ctr">
                    <a:noFill/>
                  </a:tcPr>
                </a:tc>
                <a:tc>
                  <a:txBody>
                    <a:bodyPr/>
                    <a:lstStyle/>
                    <a:p>
                      <a:pPr marL="7620" indent="0" algn="ctr" fontAlgn="ctr"/>
                      <a:r>
                        <a:rPr lang="en-US" altLang="zh-CN" sz="1200" b="0" i="0" baseline="0" dirty="0">
                          <a:solidFill>
                            <a:srgbClr val="000000"/>
                          </a:solidFill>
                          <a:latin typeface="Poppins" panose="00000500000000000000" pitchFamily="2" charset="0"/>
                          <a:ea typeface="Poppins Medium" panose="00000600000000000000"/>
                        </a:rPr>
                        <a:t>Diabetes mellitus</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Phase II</a:t>
                      </a:r>
                    </a:p>
                  </a:txBody>
                  <a:tcPr marL="7937" marR="7937" marT="7937" anchor="ctr">
                    <a:noFill/>
                  </a:tcPr>
                </a:tc>
              </a:tr>
              <a:tr h="234000">
                <a:tc>
                  <a:txBody>
                    <a:bodyPr/>
                    <a:lstStyle/>
                    <a:p>
                      <a:pPr marL="7620" indent="0" algn="ctr" fontAlgn="ctr"/>
                      <a:r>
                        <a:rPr lang="en-US" altLang="zh-CN" sz="1200" b="1" i="0" baseline="0">
                          <a:solidFill>
                            <a:srgbClr val="00B050"/>
                          </a:solidFill>
                          <a:latin typeface="Poppins" panose="00000500000000000000" pitchFamily="2" charset="0"/>
                          <a:ea typeface="Poppins Medium" panose="00000600000000000000"/>
                        </a:rPr>
                        <a:t>Reconstituted</a:t>
                      </a:r>
                      <a:br>
                        <a:rPr lang="en-US" altLang="zh-CN" sz="1200" b="1" i="0" baseline="0">
                          <a:solidFill>
                            <a:srgbClr val="00B050"/>
                          </a:solidFill>
                          <a:latin typeface="Poppins" panose="00000500000000000000" pitchFamily="2" charset="0"/>
                          <a:ea typeface="Poppins Medium" panose="00000600000000000000"/>
                        </a:rPr>
                      </a:br>
                      <a:r>
                        <a:rPr lang="en-US" altLang="zh-CN" sz="1200" b="1" i="0" baseline="0">
                          <a:solidFill>
                            <a:srgbClr val="00B050"/>
                          </a:solidFill>
                          <a:latin typeface="Poppins" panose="00000500000000000000" pitchFamily="2" charset="0"/>
                          <a:ea typeface="Poppins Medium" panose="00000600000000000000"/>
                        </a:rPr>
                        <a:t>CNR1 GLB complex</a:t>
                      </a: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Mouse immunization and</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hybridoma/phage library screening</a:t>
                      </a: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Namacizumab</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(RYI-018)</a:t>
                      </a: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CNR1</a:t>
                      </a: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Non-alcoholic fatty</a:t>
                      </a:r>
                      <a:br>
                        <a:rPr lang="en-US" altLang="zh-CN" sz="1200" b="0" i="0" baseline="0">
                          <a:solidFill>
                            <a:srgbClr val="000000"/>
                          </a:solidFill>
                          <a:latin typeface="Poppins" panose="00000500000000000000" pitchFamily="2" charset="0"/>
                          <a:ea typeface="Poppins Medium" panose="00000600000000000000"/>
                        </a:rPr>
                      </a:br>
                      <a:r>
                        <a:rPr lang="en-US" altLang="zh-CN" sz="1200" b="0" i="0" baseline="0">
                          <a:solidFill>
                            <a:srgbClr val="000000"/>
                          </a:solidFill>
                          <a:latin typeface="Poppins" panose="00000500000000000000" pitchFamily="2" charset="0"/>
                          <a:ea typeface="Poppins Medium" panose="00000600000000000000"/>
                        </a:rPr>
                        <a:t>liver disease</a:t>
                      </a: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Phase I</a:t>
                      </a: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
        <p:nvSpPr>
          <p:cNvPr id="55" name="TextBox 54"/>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54"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6"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已上市</a:t>
            </a:r>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抗体药物：伊洛尤单抗（</a:t>
            </a:r>
            <a:r>
              <a:rPr lang="en-US" altLang="zh-CN" sz="2400" b="1" dirty="0" err="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Erenumab</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1686680"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Ju and Jung 2020</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5" name="图片 54" descr="ijms-21-08240-g004.png"/>
          <p:cNvPicPr>
            <a:picLocks noChangeAspect="1"/>
          </p:cNvPicPr>
          <p:nvPr/>
        </p:nvPicPr>
        <p:blipFill rotWithShape="1">
          <a:blip r:embed="rId4" cstate="print"/>
          <a:srcRect l="8442" b="49601"/>
          <a:stretch>
            <a:fillRect/>
          </a:stretch>
        </p:blipFill>
        <p:spPr>
          <a:xfrm>
            <a:off x="135936" y="1340769"/>
            <a:ext cx="5816048" cy="3101882"/>
          </a:xfrm>
          <a:prstGeom prst="rect">
            <a:avLst/>
          </a:prstGeom>
        </p:spPr>
      </p:pic>
      <p:pic>
        <p:nvPicPr>
          <p:cNvPr id="56" name="Picture 6" descr="Erenumab Overview - Creative Biolabs"/>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96000" y="1484278"/>
            <a:ext cx="5724768" cy="3055197"/>
          </a:xfrm>
          <a:prstGeom prst="rect">
            <a:avLst/>
          </a:prstGeom>
          <a:noFill/>
          <a:extLst>
            <a:ext uri="{909E8E84-426E-40DD-AFC4-6F175D3DCCD1}">
              <a14:hiddenFill xmlns:a14="http://schemas.microsoft.com/office/drawing/2010/main" xmlns="">
                <a:solidFill>
                  <a:srgbClr val="FFFFFF"/>
                </a:solidFill>
              </a14:hiddenFill>
            </a:ext>
          </a:extLst>
        </p:spPr>
      </p:pic>
      <p:sp>
        <p:nvSpPr>
          <p:cNvPr id="57" name="矩形 56"/>
          <p:cNvSpPr/>
          <p:nvPr/>
        </p:nvSpPr>
        <p:spPr>
          <a:xfrm>
            <a:off x="119336" y="4640595"/>
            <a:ext cx="7272808" cy="1452701"/>
          </a:xfrm>
          <a:prstGeom prst="rect">
            <a:avLst/>
          </a:prstGeom>
        </p:spPr>
        <p:txBody>
          <a:bodyPr wrap="square" lIns="121917" tIns="60958" rIns="121917" bIns="60958">
            <a:spAutoFit/>
          </a:bodyPr>
          <a:lstStyle/>
          <a:p>
            <a:pPr>
              <a:lnSpc>
                <a:spcPct val="120000"/>
              </a:lnSpc>
            </a:pPr>
            <a:r>
              <a:rPr lang="zh-CN" altLang="en-US" dirty="0">
                <a:latin typeface="Poppins" panose="00000500000000000000" pitchFamily="2" charset="0"/>
                <a:ea typeface="思源黑体 CN Regular" panose="020B0500000000000000" pitchFamily="34" charset="-122"/>
              </a:rPr>
              <a:t>降钙素基因相关肽受体 </a:t>
            </a:r>
            <a:r>
              <a:rPr lang="en-US" altLang="zh-CN" dirty="0">
                <a:latin typeface="Poppins" panose="00000500000000000000" pitchFamily="2" charset="0"/>
                <a:ea typeface="思源黑体 CN Regular" panose="020B0500000000000000" pitchFamily="34" charset="-122"/>
              </a:rPr>
              <a:t>(</a:t>
            </a:r>
            <a:r>
              <a:rPr lang="en-US" altLang="zh-CN" dirty="0">
                <a:latin typeface="Poppins" panose="00000500000000000000" pitchFamily="2" charset="0"/>
                <a:ea typeface="思源黑体 CN Regular" panose="020B0500000000000000" pitchFamily="34" charset="-122"/>
                <a:cs typeface="Arial Unicode MS" panose="020B0604020202020204" charset="-122"/>
              </a:rPr>
              <a:t>CGRPR</a:t>
            </a:r>
            <a:r>
              <a:rPr lang="en-US" altLang="zh-CN" dirty="0">
                <a:latin typeface="Poppins" panose="00000500000000000000" pitchFamily="2" charset="0"/>
                <a:ea typeface="思源黑体 CN Regular" panose="020B0500000000000000" pitchFamily="34" charset="-122"/>
              </a:rPr>
              <a:t>)</a:t>
            </a:r>
          </a:p>
          <a:p>
            <a:pPr>
              <a:lnSpc>
                <a:spcPct val="120000"/>
              </a:lnSpc>
            </a:pPr>
            <a:r>
              <a:rPr lang="en-US" dirty="0">
                <a:latin typeface="Poppins" panose="00000500000000000000" pitchFamily="2" charset="0"/>
                <a:ea typeface="思源黑体 CN Regular" panose="020B0500000000000000" pitchFamily="34" charset="-122"/>
              </a:rPr>
              <a:t>=</a:t>
            </a:r>
            <a:r>
              <a:rPr lang="zh-CN" altLang="en-US" dirty="0">
                <a:latin typeface="Poppins" panose="00000500000000000000" pitchFamily="2" charset="0"/>
                <a:ea typeface="思源黑体 CN Regular" panose="020B0500000000000000" pitchFamily="34" charset="-122"/>
              </a:rPr>
              <a:t>降钙素受体样受体 </a:t>
            </a:r>
            <a:r>
              <a:rPr lang="en-US" altLang="zh-CN" dirty="0">
                <a:latin typeface="Poppins" panose="00000500000000000000" pitchFamily="2" charset="0"/>
                <a:ea typeface="思源黑体 CN Regular" panose="020B0500000000000000" pitchFamily="34" charset="-122"/>
              </a:rPr>
              <a:t>(</a:t>
            </a:r>
            <a:r>
              <a:rPr lang="en-US" altLang="zh-CN" dirty="0">
                <a:latin typeface="Poppins" panose="00000500000000000000" pitchFamily="2" charset="0"/>
                <a:ea typeface="思源黑体 CN Regular" panose="020B0500000000000000" pitchFamily="34" charset="-122"/>
                <a:cs typeface="Arial Unicode MS" panose="020B0604020202020204" charset="-122"/>
              </a:rPr>
              <a:t>CLR</a:t>
            </a:r>
            <a:r>
              <a:rPr lang="en-US" altLang="zh-CN" dirty="0">
                <a:latin typeface="Poppins" panose="00000500000000000000" pitchFamily="2" charset="0"/>
                <a:ea typeface="思源黑体 CN Regular" panose="020B0500000000000000" pitchFamily="34" charset="-122"/>
              </a:rPr>
              <a:t>)</a:t>
            </a:r>
            <a:r>
              <a:rPr lang="en-US" dirty="0">
                <a:latin typeface="Poppins" panose="00000500000000000000" pitchFamily="2" charset="0"/>
                <a:ea typeface="思源黑体 CN Regular" panose="020B0500000000000000" pitchFamily="34" charset="-122"/>
              </a:rPr>
              <a:t>+</a:t>
            </a:r>
            <a:r>
              <a:rPr lang="zh-CN" altLang="en-US" dirty="0">
                <a:latin typeface="Poppins" panose="00000500000000000000" pitchFamily="2" charset="0"/>
                <a:ea typeface="思源黑体 CN Regular" panose="020B0500000000000000" pitchFamily="34" charset="-122"/>
              </a:rPr>
              <a:t>受体活性修饰蛋白</a:t>
            </a:r>
            <a:r>
              <a:rPr lang="en-US" altLang="zh-CN" dirty="0">
                <a:latin typeface="Poppins" panose="00000500000000000000" pitchFamily="2" charset="0"/>
                <a:ea typeface="思源黑体 CN Regular" panose="020B0500000000000000" pitchFamily="34" charset="-122"/>
              </a:rPr>
              <a:t>1 (</a:t>
            </a:r>
            <a:r>
              <a:rPr lang="en-US" altLang="zh-CN" dirty="0">
                <a:latin typeface="Poppins" panose="00000500000000000000" pitchFamily="2" charset="0"/>
                <a:ea typeface="思源黑体 CN Regular" panose="020B0500000000000000" pitchFamily="34" charset="-122"/>
                <a:cs typeface="Arial Unicode MS" panose="020B0604020202020204" charset="-122"/>
              </a:rPr>
              <a:t>RAMP1</a:t>
            </a:r>
            <a:r>
              <a:rPr lang="en-US" altLang="zh-CN" dirty="0">
                <a:latin typeface="Poppins" panose="00000500000000000000" pitchFamily="2" charset="0"/>
                <a:ea typeface="思源黑体 CN Regular" panose="020B0500000000000000" pitchFamily="34" charset="-122"/>
              </a:rPr>
              <a:t>)</a:t>
            </a:r>
          </a:p>
          <a:p>
            <a:pPr>
              <a:lnSpc>
                <a:spcPct val="120000"/>
              </a:lnSpc>
            </a:pPr>
            <a:endParaRPr lang="en-US" altLang="zh-CN" dirty="0">
              <a:latin typeface="Poppins" panose="00000500000000000000" pitchFamily="2" charset="0"/>
              <a:ea typeface="思源黑体 CN Regular" panose="020B0500000000000000" pitchFamily="34" charset="-122"/>
            </a:endParaRPr>
          </a:p>
          <a:p>
            <a:pPr>
              <a:lnSpc>
                <a:spcPct val="120000"/>
              </a:lnSpc>
            </a:pPr>
            <a:r>
              <a:rPr lang="zh-CN" altLang="en-US" b="1" dirty="0">
                <a:solidFill>
                  <a:srgbClr val="007E66"/>
                </a:solidFill>
                <a:latin typeface="Poppins" panose="00000500000000000000" pitchFamily="2" charset="0"/>
                <a:ea typeface="思源黑体 CN Regular" panose="020B0500000000000000" pitchFamily="34" charset="-122"/>
              </a:rPr>
              <a:t>抗原</a:t>
            </a:r>
            <a:r>
              <a:rPr lang="zh-CN" altLang="en-US" dirty="0">
                <a:solidFill>
                  <a:srgbClr val="007E66"/>
                </a:solidFill>
                <a:latin typeface="Poppins" panose="00000500000000000000" pitchFamily="2" charset="0"/>
                <a:ea typeface="思源黑体 CN Regular" panose="020B0500000000000000" pitchFamily="34" charset="-122"/>
              </a:rPr>
              <a:t>：</a:t>
            </a:r>
            <a:r>
              <a:rPr lang="zh-CN" altLang="en-US" dirty="0">
                <a:latin typeface="Poppins" panose="00000500000000000000" pitchFamily="2" charset="0"/>
                <a:ea typeface="思源黑体 CN Regular" panose="020B0500000000000000" pitchFamily="34" charset="-122"/>
                <a:sym typeface="+mn-ea"/>
              </a:rPr>
              <a:t>异二聚体（</a:t>
            </a:r>
            <a:r>
              <a:rPr lang="en-US" altLang="zh-CN" dirty="0">
                <a:latin typeface="Poppins" panose="00000500000000000000" pitchFamily="2" charset="0"/>
                <a:ea typeface="思源黑体 CN Regular" panose="020B0500000000000000" pitchFamily="34" charset="-122"/>
                <a:cs typeface="Arial Unicode MS" panose="020B0604020202020204" charset="-122"/>
              </a:rPr>
              <a:t>RAMP</a:t>
            </a:r>
            <a:r>
              <a:rPr lang="zh-CN" altLang="en-US" dirty="0">
                <a:latin typeface="Poppins" panose="00000500000000000000" pitchFamily="2" charset="0"/>
                <a:ea typeface="思源黑体 CN Regular" panose="020B0500000000000000" pitchFamily="34" charset="-122"/>
              </a:rPr>
              <a:t>的胞外域</a:t>
            </a:r>
            <a:r>
              <a:rPr lang="en-US" altLang="zh-CN" dirty="0">
                <a:latin typeface="Poppins" panose="00000500000000000000" pitchFamily="2" charset="0"/>
                <a:ea typeface="思源黑体 CN Regular" panose="020B0500000000000000" pitchFamily="34" charset="-122"/>
                <a:cs typeface="Arial Unicode MS" panose="020B0604020202020204" charset="-122"/>
              </a:rPr>
              <a:t>+</a:t>
            </a:r>
            <a:r>
              <a:rPr lang="en-US" altLang="zh-CN" dirty="0">
                <a:latin typeface="Poppins" panose="00000500000000000000" pitchFamily="2" charset="0"/>
                <a:ea typeface="思源黑体 CN Regular" panose="020B0500000000000000" pitchFamily="34" charset="-122"/>
                <a:cs typeface="Arial Unicode MS" panose="020B0604020202020204" charset="-122"/>
                <a:sym typeface="+mn-ea"/>
              </a:rPr>
              <a:t>Fc</a:t>
            </a:r>
            <a:r>
              <a:rPr lang="zh-CN" altLang="en-US" dirty="0">
                <a:latin typeface="Poppins" panose="00000500000000000000" pitchFamily="2" charset="0"/>
                <a:ea typeface="思源黑体 CN Regular" panose="020B0500000000000000" pitchFamily="34" charset="-122"/>
              </a:rPr>
              <a:t>、</a:t>
            </a:r>
            <a:r>
              <a:rPr lang="en-US" altLang="zh-CN" dirty="0">
                <a:latin typeface="Poppins" panose="00000500000000000000" pitchFamily="2" charset="0"/>
                <a:ea typeface="思源黑体 CN Regular" panose="020B0500000000000000" pitchFamily="34" charset="-122"/>
                <a:cs typeface="Arial Unicode MS" panose="020B0604020202020204" charset="-122"/>
              </a:rPr>
              <a:t>CLR</a:t>
            </a:r>
            <a:r>
              <a:rPr lang="zh-CN" altLang="en-US" dirty="0">
                <a:latin typeface="Poppins" panose="00000500000000000000" pitchFamily="2" charset="0"/>
                <a:ea typeface="思源黑体 CN Regular" panose="020B0500000000000000" pitchFamily="34" charset="-122"/>
              </a:rPr>
              <a:t>的</a:t>
            </a:r>
            <a:r>
              <a:rPr lang="en-US" altLang="zh-CN" dirty="0">
                <a:latin typeface="Poppins" panose="00000500000000000000" pitchFamily="2" charset="0"/>
                <a:ea typeface="思源黑体 CN Regular" panose="020B0500000000000000" pitchFamily="34" charset="-122"/>
                <a:cs typeface="Arial Unicode MS" panose="020B0604020202020204" charset="-122"/>
              </a:rPr>
              <a:t>N</a:t>
            </a:r>
            <a:r>
              <a:rPr lang="zh-CN" altLang="en-US" dirty="0">
                <a:latin typeface="Poppins" panose="00000500000000000000" pitchFamily="2" charset="0"/>
                <a:ea typeface="思源黑体 CN Regular" panose="020B0500000000000000" pitchFamily="34" charset="-122"/>
              </a:rPr>
              <a:t>端细胞外区域</a:t>
            </a:r>
            <a:r>
              <a:rPr lang="en-US" altLang="zh-CN" dirty="0">
                <a:latin typeface="Poppins" panose="00000500000000000000" pitchFamily="2" charset="0"/>
                <a:ea typeface="思源黑体 CN Regular" panose="020B0500000000000000" pitchFamily="34" charset="-122"/>
                <a:cs typeface="Arial Unicode MS" panose="020B0604020202020204" charset="-122"/>
                <a:sym typeface="+mn-ea"/>
              </a:rPr>
              <a:t>+Fc</a:t>
            </a:r>
            <a:r>
              <a:rPr lang="zh-CN" altLang="en-US" dirty="0">
                <a:latin typeface="Poppins" panose="00000500000000000000" pitchFamily="2" charset="0"/>
                <a:ea typeface="思源黑体 CN Regular" panose="020B0500000000000000" pitchFamily="34" charset="-122"/>
                <a:sym typeface="+mn-ea"/>
              </a:rPr>
              <a:t>）</a:t>
            </a:r>
            <a:endParaRPr lang="zh-CN" altLang="en-US" dirty="0">
              <a:latin typeface="Poppins" panose="00000500000000000000" pitchFamily="2" charset="0"/>
              <a:ea typeface="思源黑体 CN Regular" panose="020B0500000000000000" pitchFamily="34" charset="-122"/>
            </a:endParaRPr>
          </a:p>
        </p:txBody>
      </p:sp>
      <p:sp>
        <p:nvSpPr>
          <p:cNvPr id="58" name="文本框 16"/>
          <p:cNvSpPr txBox="1"/>
          <p:nvPr/>
        </p:nvSpPr>
        <p:spPr>
          <a:xfrm>
            <a:off x="6383526" y="4652377"/>
            <a:ext cx="5616624" cy="784860"/>
          </a:xfrm>
          <a:prstGeom prst="rect">
            <a:avLst/>
          </a:prstGeom>
          <a:noFill/>
        </p:spPr>
        <p:txBody>
          <a:bodyPr wrap="square" lIns="121917" tIns="60958" rIns="121917" bIns="60958">
            <a:spAutoFit/>
          </a:bodyPr>
          <a:lstStyle/>
          <a:p>
            <a:pPr fontAlgn="base">
              <a:lnSpc>
                <a:spcPct val="120000"/>
              </a:lnSpc>
            </a:pPr>
            <a:r>
              <a:rPr lang="zh-CN" altLang="en-US" b="0" i="0" dirty="0">
                <a:solidFill>
                  <a:srgbClr val="121212"/>
                </a:solidFill>
                <a:effectLst/>
                <a:latin typeface="Poppins" panose="00000500000000000000" pitchFamily="2" charset="0"/>
                <a:ea typeface="思源黑体 CN Regular" panose="020B0500000000000000" pitchFamily="34" charset="-122"/>
                <a:cs typeface="思源黑体 CN Medium" panose="020B0600000000000000" pitchFamily="34" charset="-122"/>
              </a:rPr>
              <a:t>作用机制：</a:t>
            </a:r>
            <a:r>
              <a:rPr lang="en-US" altLang="zh-CN" dirty="0">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rPr>
              <a:t> </a:t>
            </a:r>
            <a:r>
              <a:rPr lang="en-US" altLang="zh-CN" dirty="0" err="1">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rPr>
              <a:t>Erenumab</a:t>
            </a:r>
            <a:r>
              <a:rPr lang="zh-CN" altLang="en-US" dirty="0">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rPr>
              <a:t>是一种与</a:t>
            </a:r>
            <a:r>
              <a:rPr lang="en-US" altLang="zh-CN" dirty="0">
                <a:solidFill>
                  <a:srgbClr val="121212"/>
                </a:solidFill>
                <a:latin typeface="Poppins" panose="00000500000000000000" pitchFamily="2" charset="0"/>
                <a:ea typeface="思源黑体 CN Regular" panose="020B0500000000000000" pitchFamily="34" charset="-122"/>
                <a:cs typeface="Poppins" panose="00000500000000000000" pitchFamily="2" charset="0"/>
              </a:rPr>
              <a:t>CGRP</a:t>
            </a:r>
            <a:r>
              <a:rPr lang="zh-CN" altLang="en-US" dirty="0">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rPr>
              <a:t>配体直接竞争的</a:t>
            </a:r>
            <a:r>
              <a:rPr lang="zh-CN" altLang="en-US" b="1" dirty="0">
                <a:solidFill>
                  <a:srgbClr val="00A27B"/>
                </a:solidFill>
                <a:latin typeface="Poppins" panose="00000500000000000000" pitchFamily="2" charset="0"/>
                <a:ea typeface="思源黑体 CN Regular" panose="020B0500000000000000" pitchFamily="34" charset="-122"/>
                <a:cs typeface="思源黑体 CN Medium" panose="020B0600000000000000" pitchFamily="34" charset="-122"/>
              </a:rPr>
              <a:t>拮抗剂</a:t>
            </a:r>
            <a:r>
              <a:rPr lang="zh-CN" altLang="en-US" dirty="0">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rPr>
              <a:t>。</a:t>
            </a:r>
            <a:endParaRPr lang="en-US" dirty="0">
              <a:solidFill>
                <a:srgbClr val="121212"/>
              </a:solidFill>
              <a:latin typeface="Poppins" panose="00000500000000000000" pitchFamily="2" charset="0"/>
              <a:ea typeface="思源黑体 CN Regular" panose="020B0500000000000000" pitchFamily="34" charset="-122"/>
              <a:cs typeface="思源黑体 CN Medium" panose="020B0600000000000000" pitchFamily="34" charset="-122"/>
            </a:endParaRPr>
          </a:p>
        </p:txBody>
      </p:sp>
      <p:sp>
        <p:nvSpPr>
          <p:cNvPr id="59" name="矩形 58"/>
          <p:cNvSpPr/>
          <p:nvPr/>
        </p:nvSpPr>
        <p:spPr>
          <a:xfrm>
            <a:off x="149809" y="6093296"/>
            <a:ext cx="5226111" cy="369332"/>
          </a:xfrm>
          <a:prstGeom prst="rect">
            <a:avLst/>
          </a:prstGeom>
        </p:spPr>
        <p:txBody>
          <a:bodyPr wrap="none">
            <a:spAutoFit/>
          </a:bodyPr>
          <a:lstStyle/>
          <a:p>
            <a:r>
              <a:rPr lang="en-US" altLang="zh-CN" b="1" dirty="0" err="1">
                <a:solidFill>
                  <a:srgbClr val="007E66"/>
                </a:solidFill>
                <a:latin typeface="Poppins" panose="00000500000000000000" pitchFamily="2" charset="0"/>
                <a:ea typeface="思源黑体 CN Regular" panose="020B0500000000000000" pitchFamily="34" charset="-122"/>
                <a:cs typeface="Poppins" panose="00000500000000000000" pitchFamily="2" charset="0"/>
              </a:rPr>
              <a:t>RAMP: receptor activity-modifying protein</a:t>
            </a:r>
          </a:p>
        </p:txBody>
      </p:sp>
      <p:sp>
        <p:nvSpPr>
          <p:cNvPr id="60" name="TextBox 59"/>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61"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62"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9073008" cy="461665"/>
          </a:xfrm>
          <a:prstGeom prst="rect">
            <a:avLst/>
          </a:prstGeom>
        </p:spPr>
        <p:txBody>
          <a:bodyPr wrap="square">
            <a:spAutoFit/>
          </a:bodyPr>
          <a:lstStyle/>
          <a:p>
            <a:pPr marL="0" lvl="1"/>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已上市</a:t>
            </a:r>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抗体药物：莫格利珠单抗（</a:t>
            </a:r>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Mogamulizumab</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1686680"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Ju and Jung 2020</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grpSp>
        <p:nvGrpSpPr>
          <p:cNvPr id="54" name="组合 26"/>
          <p:cNvGrpSpPr/>
          <p:nvPr/>
        </p:nvGrpSpPr>
        <p:grpSpPr>
          <a:xfrm>
            <a:off x="191135" y="1340485"/>
            <a:ext cx="7011670" cy="3486150"/>
            <a:chOff x="0" y="597734"/>
            <a:chExt cx="5198795" cy="2584618"/>
          </a:xfrm>
        </p:grpSpPr>
        <p:pic>
          <p:nvPicPr>
            <p:cNvPr id="55" name="图片 54" descr="ijms-21-08240-g004.png"/>
            <p:cNvPicPr>
              <a:picLocks noChangeAspect="1"/>
            </p:cNvPicPr>
            <p:nvPr/>
          </p:nvPicPr>
          <p:blipFill>
            <a:blip r:embed="rId4" cstate="print"/>
            <a:srcRect t="50399"/>
            <a:stretch>
              <a:fillRect/>
            </a:stretch>
          </p:blipFill>
          <p:spPr>
            <a:xfrm>
              <a:off x="0" y="683952"/>
              <a:ext cx="5198795" cy="2498400"/>
            </a:xfrm>
            <a:prstGeom prst="rect">
              <a:avLst/>
            </a:prstGeom>
          </p:spPr>
        </p:pic>
        <p:sp>
          <p:nvSpPr>
            <p:cNvPr id="56" name="椭圆 55"/>
            <p:cNvSpPr/>
            <p:nvPr/>
          </p:nvSpPr>
          <p:spPr>
            <a:xfrm>
              <a:off x="0" y="597734"/>
              <a:ext cx="323528"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椭圆 56"/>
            <p:cNvSpPr/>
            <p:nvPr/>
          </p:nvSpPr>
          <p:spPr>
            <a:xfrm>
              <a:off x="0" y="1813843"/>
              <a:ext cx="323528"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文本框 19"/>
          <p:cNvSpPr txBox="1"/>
          <p:nvPr/>
        </p:nvSpPr>
        <p:spPr>
          <a:xfrm>
            <a:off x="5947410" y="5156200"/>
            <a:ext cx="6101080" cy="1228090"/>
          </a:xfrm>
          <a:prstGeom prst="rect">
            <a:avLst/>
          </a:prstGeom>
          <a:noFill/>
        </p:spPr>
        <p:txBody>
          <a:bodyPr wrap="square" lIns="121917" tIns="60958" rIns="121917" bIns="60958">
            <a:spAutoFit/>
          </a:bodyPr>
          <a:lstStyle/>
          <a:p>
            <a:pPr>
              <a:lnSpc>
                <a:spcPct val="120000"/>
              </a:lnSpc>
            </a:pPr>
            <a:r>
              <a:rPr lang="zh-CN" altLang="en-US" sz="2000" b="0" i="0">
                <a:solidFill>
                  <a:srgbClr val="121212"/>
                </a:solidFill>
                <a:effectLst/>
                <a:latin typeface="Poppins" panose="00000500000000000000" pitchFamily="2" charset="0"/>
                <a:ea typeface="思源黑体 CN Regular" panose="020B0500000000000000" pitchFamily="34" charset="-122"/>
              </a:rPr>
              <a:t>作用机制：通过介导抗</a:t>
            </a:r>
            <a:r>
              <a:rPr lang="zh-CN" altLang="en-US" sz="2000" b="0" i="0" dirty="0">
                <a:solidFill>
                  <a:srgbClr val="121212"/>
                </a:solidFill>
                <a:effectLst/>
                <a:latin typeface="Poppins" panose="00000500000000000000" pitchFamily="2" charset="0"/>
                <a:ea typeface="思源黑体 CN Regular" panose="020B0500000000000000" pitchFamily="34" charset="-122"/>
              </a:rPr>
              <a:t>体依赖性细胞</a:t>
            </a:r>
            <a:r>
              <a:rPr lang="zh-CN" altLang="en-US" sz="2000" i="0" dirty="0">
                <a:effectLst/>
                <a:latin typeface="Poppins" panose="00000500000000000000" pitchFamily="2" charset="0"/>
                <a:ea typeface="思源黑体 CN Regular" panose="020B0500000000000000" pitchFamily="34" charset="-122"/>
              </a:rPr>
              <a:t>毒性（</a:t>
            </a:r>
            <a:r>
              <a:rPr lang="en-US" altLang="zh-CN" sz="2000" i="0">
                <a:effectLst/>
                <a:latin typeface="Poppins" panose="00000500000000000000" pitchFamily="2" charset="0"/>
                <a:ea typeface="思源黑体 CN Regular" panose="020B0500000000000000" pitchFamily="34" charset="-122"/>
                <a:cs typeface="Arial Unicode MS" panose="020B0604020202020204" charset="-122"/>
              </a:rPr>
              <a:t>ADCC</a:t>
            </a:r>
            <a:r>
              <a:rPr lang="zh-CN" altLang="en-US" sz="2000" i="0">
                <a:effectLst/>
                <a:latin typeface="Poppins" panose="00000500000000000000" pitchFamily="2" charset="0"/>
                <a:ea typeface="思源黑体 CN Regular" panose="020B0500000000000000" pitchFamily="34" charset="-122"/>
              </a:rPr>
              <a:t>），</a:t>
            </a:r>
            <a:r>
              <a:rPr lang="zh-CN" altLang="en-US" sz="2000">
                <a:solidFill>
                  <a:srgbClr val="121212"/>
                </a:solidFill>
                <a:latin typeface="Poppins" panose="00000500000000000000" pitchFamily="2" charset="0"/>
                <a:ea typeface="思源黑体 CN Regular" panose="020B0500000000000000" pitchFamily="34" charset="-122"/>
              </a:rPr>
              <a:t>用于</a:t>
            </a:r>
            <a:r>
              <a:rPr lang="zh-CN" altLang="en-US" sz="2000" dirty="0">
                <a:solidFill>
                  <a:srgbClr val="121212"/>
                </a:solidFill>
                <a:latin typeface="Poppins" panose="00000500000000000000" pitchFamily="2" charset="0"/>
                <a:ea typeface="思源黑体 CN Regular" panose="020B0500000000000000" pitchFamily="34" charset="-122"/>
              </a:rPr>
              <a:t>治疗成人</a:t>
            </a:r>
            <a:r>
              <a:rPr lang="en-US" altLang="zh-CN" sz="2000" dirty="0">
                <a:solidFill>
                  <a:srgbClr val="121212"/>
                </a:solidFill>
                <a:latin typeface="Poppins" panose="00000500000000000000" pitchFamily="2" charset="0"/>
                <a:ea typeface="思源黑体 CN Regular" panose="020B0500000000000000" pitchFamily="34" charset="-122"/>
                <a:cs typeface="Arial Unicode MS" panose="020B0604020202020204" charset="-122"/>
              </a:rPr>
              <a:t>T</a:t>
            </a:r>
            <a:r>
              <a:rPr lang="zh-CN" altLang="en-US" sz="2000" dirty="0">
                <a:solidFill>
                  <a:srgbClr val="121212"/>
                </a:solidFill>
                <a:latin typeface="Poppins" panose="00000500000000000000" pitchFamily="2" charset="0"/>
                <a:ea typeface="思源黑体 CN Regular" panose="020B0500000000000000" pitchFamily="34" charset="-122"/>
              </a:rPr>
              <a:t>细胞白血病淋巴瘤（</a:t>
            </a:r>
            <a:r>
              <a:rPr lang="en-US" altLang="zh-CN" sz="2000" dirty="0">
                <a:solidFill>
                  <a:srgbClr val="121212"/>
                </a:solidFill>
                <a:latin typeface="Poppins" panose="00000500000000000000" pitchFamily="2" charset="0"/>
                <a:ea typeface="思源黑体 CN Regular" panose="020B0500000000000000" pitchFamily="34" charset="-122"/>
                <a:cs typeface="Arial Unicode MS" panose="020B0604020202020204" charset="-122"/>
              </a:rPr>
              <a:t>ATL</a:t>
            </a:r>
            <a:r>
              <a:rPr lang="zh-CN" altLang="en-US" sz="2000" dirty="0">
                <a:solidFill>
                  <a:srgbClr val="121212"/>
                </a:solidFill>
                <a:latin typeface="Poppins" panose="00000500000000000000" pitchFamily="2" charset="0"/>
                <a:ea typeface="思源黑体 CN Regular" panose="020B0500000000000000" pitchFamily="34" charset="-122"/>
              </a:rPr>
              <a:t>）、皮肤</a:t>
            </a:r>
            <a:r>
              <a:rPr lang="en-US" altLang="zh-CN" sz="2000" dirty="0">
                <a:solidFill>
                  <a:srgbClr val="121212"/>
                </a:solidFill>
                <a:latin typeface="Poppins" panose="00000500000000000000" pitchFamily="2" charset="0"/>
                <a:ea typeface="思源黑体 CN Regular" panose="020B0500000000000000" pitchFamily="34" charset="-122"/>
                <a:cs typeface="Arial Unicode MS" panose="020B0604020202020204" charset="-122"/>
              </a:rPr>
              <a:t>T</a:t>
            </a:r>
            <a:r>
              <a:rPr lang="zh-CN" altLang="en-US" sz="2000" dirty="0">
                <a:solidFill>
                  <a:srgbClr val="121212"/>
                </a:solidFill>
                <a:latin typeface="Poppins" panose="00000500000000000000" pitchFamily="2" charset="0"/>
                <a:ea typeface="思源黑体 CN Regular" panose="020B0500000000000000" pitchFamily="34" charset="-122"/>
              </a:rPr>
              <a:t>细胞淋巴瘤（</a:t>
            </a:r>
            <a:r>
              <a:rPr lang="en-US" altLang="zh-CN" sz="2000" dirty="0">
                <a:solidFill>
                  <a:srgbClr val="121212"/>
                </a:solidFill>
                <a:latin typeface="Poppins" panose="00000500000000000000" pitchFamily="2" charset="0"/>
                <a:ea typeface="思源黑体 CN Regular" panose="020B0500000000000000" pitchFamily="34" charset="-122"/>
                <a:cs typeface="Arial Unicode MS" panose="020B0604020202020204" charset="-122"/>
              </a:rPr>
              <a:t>Sezary</a:t>
            </a:r>
            <a:r>
              <a:rPr lang="zh-CN" altLang="en-US" sz="2000" dirty="0">
                <a:solidFill>
                  <a:srgbClr val="121212"/>
                </a:solidFill>
                <a:latin typeface="Poppins" panose="00000500000000000000" pitchFamily="2" charset="0"/>
                <a:ea typeface="思源黑体 CN Regular" panose="020B0500000000000000" pitchFamily="34" charset="-122"/>
              </a:rPr>
              <a:t>综合征）等癌症。</a:t>
            </a:r>
            <a:endParaRPr lang="en-US" sz="2000" dirty="0">
              <a:solidFill>
                <a:srgbClr val="121212"/>
              </a:solidFill>
              <a:latin typeface="Poppins" panose="00000500000000000000" pitchFamily="2" charset="0"/>
              <a:ea typeface="思源黑体 CN Regular" panose="020B0500000000000000" pitchFamily="34" charset="-122"/>
            </a:endParaRPr>
          </a:p>
        </p:txBody>
      </p:sp>
      <p:sp>
        <p:nvSpPr>
          <p:cNvPr id="59" name="矩形 58"/>
          <p:cNvSpPr/>
          <p:nvPr/>
        </p:nvSpPr>
        <p:spPr>
          <a:xfrm>
            <a:off x="431877" y="5562436"/>
            <a:ext cx="5160573" cy="735965"/>
          </a:xfrm>
          <a:prstGeom prst="rect">
            <a:avLst/>
          </a:prstGeom>
        </p:spPr>
        <p:txBody>
          <a:bodyPr wrap="square" lIns="121917" tIns="60958" rIns="121917" bIns="60958">
            <a:spAutoFit/>
          </a:bodyPr>
          <a:lstStyle/>
          <a:p>
            <a:r>
              <a:rPr lang="zh-CN" altLang="en-US" sz="2000" b="1" dirty="0">
                <a:solidFill>
                  <a:srgbClr val="007E66"/>
                </a:solidFill>
                <a:latin typeface="Poppins" panose="00000500000000000000" pitchFamily="2" charset="0"/>
                <a:ea typeface="思源黑体 CN Regular" panose="020B0500000000000000" pitchFamily="34" charset="-122"/>
              </a:rPr>
              <a:t>抗原</a:t>
            </a:r>
            <a:r>
              <a:rPr lang="zh-CN" altLang="en-US" sz="2000" dirty="0">
                <a:solidFill>
                  <a:srgbClr val="007E66"/>
                </a:solidFill>
                <a:latin typeface="Poppins" panose="00000500000000000000" pitchFamily="2" charset="0"/>
                <a:ea typeface="思源黑体 CN Regular" panose="020B0500000000000000" pitchFamily="34" charset="-122"/>
              </a:rPr>
              <a:t>：</a:t>
            </a:r>
            <a:r>
              <a:rPr lang="zh-CN" altLang="en-US" sz="2000" dirty="0">
                <a:latin typeface="Poppins" panose="00000500000000000000" pitchFamily="2" charset="0"/>
                <a:ea typeface="思源黑体 CN Regular" panose="020B0500000000000000" pitchFamily="34" charset="-122"/>
                <a:cs typeface="楷体" panose="02010609060101010101" charset="-122"/>
              </a:rPr>
              <a:t>将</a:t>
            </a:r>
            <a:r>
              <a:rPr lang="en-US" altLang="zh-CN" sz="2000" dirty="0">
                <a:solidFill>
                  <a:srgbClr val="121212"/>
                </a:solidFill>
                <a:latin typeface="Poppins" panose="00000500000000000000" pitchFamily="2" charset="0"/>
                <a:ea typeface="思源黑体 CN Regular" panose="020B0500000000000000" pitchFamily="34" charset="-122"/>
                <a:cs typeface="Arial Unicode MS" panose="020B0604020202020204" charset="-122"/>
              </a:rPr>
              <a:t>N</a:t>
            </a:r>
            <a:r>
              <a:rPr lang="zh-CN" altLang="en-US" sz="2000" dirty="0">
                <a:latin typeface="Poppins" panose="00000500000000000000" pitchFamily="2" charset="0"/>
                <a:ea typeface="思源黑体 CN Regular" panose="020B0500000000000000" pitchFamily="34" charset="-122"/>
                <a:cs typeface="楷体" panose="02010609060101010101" charset="-122"/>
              </a:rPr>
              <a:t>端胞外区（</a:t>
            </a:r>
            <a:r>
              <a:rPr lang="en-US" altLang="zh-CN" sz="2000" dirty="0">
                <a:solidFill>
                  <a:srgbClr val="121212"/>
                </a:solidFill>
                <a:latin typeface="Poppins" panose="00000500000000000000" pitchFamily="2" charset="0"/>
                <a:ea typeface="思源黑体 CN Regular" panose="020B0500000000000000" pitchFamily="34" charset="-122"/>
                <a:cs typeface="Arial Unicode MS" panose="020B0604020202020204" charset="-122"/>
              </a:rPr>
              <a:t>28 </a:t>
            </a:r>
            <a:r>
              <a:rPr lang="zh-CN" altLang="en-US" sz="2000" dirty="0">
                <a:latin typeface="Poppins" panose="00000500000000000000" pitchFamily="2" charset="0"/>
                <a:ea typeface="思源黑体 CN Regular" panose="020B0500000000000000" pitchFamily="34" charset="-122"/>
                <a:cs typeface="楷体" panose="02010609060101010101" charset="-122"/>
              </a:rPr>
              <a:t>个氨基酸：</a:t>
            </a:r>
            <a:r>
              <a:rPr lang="en-US" altLang="zh-CN" sz="2000" dirty="0">
                <a:solidFill>
                  <a:srgbClr val="121212"/>
                </a:solidFill>
                <a:latin typeface="Poppins" panose="00000500000000000000" pitchFamily="2" charset="0"/>
                <a:ea typeface="思源黑体 CN Regular" panose="020B0500000000000000" pitchFamily="34" charset="-122"/>
                <a:cs typeface="Arial Unicode MS" panose="020B0604020202020204" charset="-122"/>
              </a:rPr>
              <a:t>N2-C29</a:t>
            </a:r>
            <a:r>
              <a:rPr lang="zh-CN" altLang="en-US" sz="2000" dirty="0">
                <a:latin typeface="Poppins" panose="00000500000000000000" pitchFamily="2" charset="0"/>
                <a:ea typeface="思源黑体 CN Regular" panose="020B0500000000000000" pitchFamily="34" charset="-122"/>
                <a:cs typeface="楷体" panose="02010609060101010101" charset="-122"/>
              </a:rPr>
              <a:t>）与匙孔血蓝蛋白（</a:t>
            </a:r>
            <a:r>
              <a:rPr lang="en-US" altLang="zh-CN" sz="2000" dirty="0">
                <a:solidFill>
                  <a:srgbClr val="121212"/>
                </a:solidFill>
                <a:latin typeface="Poppins" panose="00000500000000000000" pitchFamily="2" charset="0"/>
                <a:ea typeface="思源黑体 CN Regular" panose="020B0500000000000000" pitchFamily="34" charset="-122"/>
                <a:cs typeface="Arial Unicode MS" panose="020B0604020202020204" charset="-122"/>
              </a:rPr>
              <a:t>KLH</a:t>
            </a:r>
            <a:r>
              <a:rPr lang="zh-CN" altLang="en-US" sz="2000" dirty="0">
                <a:latin typeface="Poppins" panose="00000500000000000000" pitchFamily="2" charset="0"/>
                <a:ea typeface="思源黑体 CN Regular" panose="020B0500000000000000" pitchFamily="34" charset="-122"/>
                <a:cs typeface="楷体" panose="02010609060101010101" charset="-122"/>
              </a:rPr>
              <a:t>）融合。</a:t>
            </a:r>
          </a:p>
        </p:txBody>
      </p:sp>
      <p:sp>
        <p:nvSpPr>
          <p:cNvPr id="60" name="矩形 59"/>
          <p:cNvSpPr/>
          <p:nvPr/>
        </p:nvSpPr>
        <p:spPr>
          <a:xfrm>
            <a:off x="432554" y="5188376"/>
            <a:ext cx="6096000" cy="427990"/>
          </a:xfrm>
          <a:prstGeom prst="rect">
            <a:avLst/>
          </a:prstGeom>
        </p:spPr>
        <p:txBody>
          <a:bodyPr lIns="121917" tIns="60958" rIns="121917" bIns="60958">
            <a:spAutoFit/>
          </a:bodyPr>
          <a:lstStyle/>
          <a:p>
            <a:r>
              <a:rPr lang="zh-CN" altLang="en-US" sz="2000">
                <a:latin typeface="Poppins" panose="00000500000000000000" pitchFamily="2" charset="0"/>
                <a:ea typeface="思源黑体 CN Regular" panose="020B0500000000000000" pitchFamily="34" charset="-122"/>
              </a:rPr>
              <a:t>莫格利珠单抗是一款</a:t>
            </a:r>
            <a:r>
              <a:rPr lang="en-US" altLang="zh-CN" sz="2000" b="1">
                <a:solidFill>
                  <a:srgbClr val="007E66"/>
                </a:solidFill>
                <a:latin typeface="Poppins" panose="00000500000000000000" pitchFamily="2" charset="0"/>
                <a:ea typeface="思源黑体 CN Regular" panose="020B0500000000000000" pitchFamily="34" charset="-122"/>
              </a:rPr>
              <a:t>CCR4</a:t>
            </a:r>
            <a:r>
              <a:rPr lang="zh-CN" altLang="en-US" sz="2000">
                <a:latin typeface="Poppins" panose="00000500000000000000" pitchFamily="2" charset="0"/>
                <a:ea typeface="思源黑体 CN Regular" panose="020B0500000000000000" pitchFamily="34" charset="-122"/>
              </a:rPr>
              <a:t>靶向抗体；</a:t>
            </a:r>
            <a:endParaRPr lang="zh-CN" altLang="en-US" sz="2000" dirty="0">
              <a:latin typeface="Poppins" panose="00000500000000000000" pitchFamily="2" charset="0"/>
              <a:ea typeface="思源黑体 CN Regular" panose="020B0500000000000000" pitchFamily="34" charset="-122"/>
              <a:cs typeface="楷体" panose="02010609060101010101" charset="-122"/>
            </a:endParaRPr>
          </a:p>
        </p:txBody>
      </p:sp>
      <p:sp>
        <p:nvSpPr>
          <p:cNvPr id="61" name="TextBox 60"/>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63" name="图片 62"/>
          <p:cNvPicPr>
            <a:picLocks noChangeAspect="1"/>
          </p:cNvPicPr>
          <p:nvPr/>
        </p:nvPicPr>
        <p:blipFill>
          <a:blip r:embed="rId5" cstate="print"/>
          <a:stretch>
            <a:fillRect/>
          </a:stretch>
        </p:blipFill>
        <p:spPr>
          <a:xfrm>
            <a:off x="7536180" y="1268730"/>
            <a:ext cx="3407410" cy="3792220"/>
          </a:xfrm>
          <a:prstGeom prst="rect">
            <a:avLst/>
          </a:prstGeom>
        </p:spPr>
      </p:pic>
      <p:pic>
        <p:nvPicPr>
          <p:cNvPr id="62"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64"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037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已上市</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抗体药物：塔奎妥双抗（</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Talquetamab</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2675732"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nb-NO" altLang="zh-CN" sz="1200">
                <a:latin typeface="Poppins" panose="00000500000000000000" pitchFamily="2" charset="0"/>
                <a:cs typeface="Poppins" panose="00000500000000000000" pitchFamily="2" charset="0"/>
              </a:rPr>
              <a:t>Pillarisetti, Edavettal et al. 2020</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4" name="New picture"/>
          <p:cNvPicPr>
            <a:picLocks noChangeAspect="1"/>
          </p:cNvPicPr>
          <p:nvPr/>
        </p:nvPicPr>
        <p:blipFill>
          <a:blip r:embed="rId4" cstate="print"/>
          <a:stretch>
            <a:fillRect/>
          </a:stretch>
        </p:blipFill>
        <p:spPr>
          <a:xfrm>
            <a:off x="47625" y="1713865"/>
            <a:ext cx="6922135" cy="4391025"/>
          </a:xfrm>
          <a:prstGeom prst="rect">
            <a:avLst/>
          </a:prstGeom>
          <a:noFill/>
          <a:ln w="9525">
            <a:noFill/>
          </a:ln>
        </p:spPr>
      </p:pic>
      <p:sp>
        <p:nvSpPr>
          <p:cNvPr id="55" name="矩形 54"/>
          <p:cNvSpPr/>
          <p:nvPr/>
        </p:nvSpPr>
        <p:spPr>
          <a:xfrm>
            <a:off x="7175500" y="2781151"/>
            <a:ext cx="4912360" cy="2676525"/>
          </a:xfrm>
          <a:prstGeom prst="rect">
            <a:avLst/>
          </a:prstGeom>
        </p:spPr>
        <p:txBody>
          <a:bodyPr wrap="square">
            <a:spAutoFit/>
          </a:bodyPr>
          <a:lstStyle/>
          <a:p>
            <a:pPr>
              <a:lnSpc>
                <a:spcPct val="120000"/>
              </a:lnSpc>
              <a:buFont typeface="Wingdings" panose="05000000000000000000" pitchFamily="2" charset="2"/>
              <a:buChar char="ü"/>
            </a:pPr>
            <a:r>
              <a:rPr lang="zh-CN" altLang="en-US" sz="2000" smtClean="0">
                <a:solidFill>
                  <a:schemeClr val="tx1"/>
                </a:solidFill>
                <a:uFillTx/>
                <a:latin typeface="Poppins" panose="00000500000000000000" pitchFamily="2" charset="0"/>
                <a:ea typeface="思源黑体 CN Regular" panose="020B0500000000000000" pitchFamily="34" charset="-122"/>
              </a:rPr>
              <a:t> 靶</a:t>
            </a:r>
            <a:r>
              <a:rPr lang="zh-CN" altLang="en-US" sz="2000" dirty="0">
                <a:solidFill>
                  <a:schemeClr val="tx1"/>
                </a:solidFill>
                <a:uFillTx/>
                <a:latin typeface="Poppins" panose="00000500000000000000" pitchFamily="2" charset="0"/>
                <a:ea typeface="思源黑体 CN Regular" panose="020B0500000000000000" pitchFamily="34" charset="-122"/>
              </a:rPr>
              <a:t>向</a:t>
            </a:r>
            <a:r>
              <a:rPr lang="en-US" altLang="zh-CN" sz="2000" dirty="0">
                <a:solidFill>
                  <a:schemeClr val="tx1"/>
                </a:solidFill>
                <a:uFillTx/>
                <a:latin typeface="Poppins" panose="00000500000000000000" pitchFamily="2" charset="0"/>
                <a:ea typeface="思源黑体 CN Regular" panose="020B0500000000000000" pitchFamily="34" charset="-122"/>
              </a:rPr>
              <a:t>GPRC5D/CD3</a:t>
            </a:r>
            <a:r>
              <a:rPr lang="zh-CN" altLang="en-US" sz="2000" dirty="0">
                <a:solidFill>
                  <a:schemeClr val="tx1"/>
                </a:solidFill>
                <a:uFillTx/>
                <a:latin typeface="Poppins" panose="00000500000000000000" pitchFamily="2" charset="0"/>
                <a:ea typeface="思源黑体 CN Regular" panose="020B0500000000000000" pitchFamily="34" charset="-122"/>
              </a:rPr>
              <a:t>的双特异抗体</a:t>
            </a:r>
            <a:r>
              <a:rPr lang="zh-CN" altLang="en-US" sz="2000">
                <a:latin typeface="Poppins" panose="00000500000000000000" pitchFamily="2" charset="0"/>
                <a:ea typeface="思源黑体 CN Regular" panose="020B0500000000000000" pitchFamily="34" charset="-122"/>
              </a:rPr>
              <a:t>，</a:t>
            </a:r>
            <a:r>
              <a:rPr lang="zh-CN" altLang="en-US" sz="2000">
                <a:latin typeface="Poppins" panose="00000500000000000000" pitchFamily="2" charset="0"/>
                <a:ea typeface="思源黑体 CN Regular" panose="020B0500000000000000" pitchFamily="34" charset="-122"/>
                <a:sym typeface="+mn-ea"/>
              </a:rPr>
              <a:t>通过激活</a:t>
            </a:r>
            <a:r>
              <a:rPr lang="en-US" altLang="zh-CN" sz="2000" dirty="0">
                <a:uFillTx/>
                <a:latin typeface="Poppins" panose="00000500000000000000" pitchFamily="2" charset="0"/>
                <a:ea typeface="思源黑体 CN Regular" panose="020B0500000000000000" pitchFamily="34" charset="-122"/>
                <a:sym typeface="+mn-ea"/>
              </a:rPr>
              <a:t>CD3</a:t>
            </a:r>
            <a:r>
              <a:rPr lang="zh-CN" altLang="en-US" sz="2000">
                <a:latin typeface="Poppins" panose="00000500000000000000" pitchFamily="2" charset="0"/>
                <a:ea typeface="思源黑体 CN Regular" panose="020B0500000000000000" pitchFamily="34" charset="-122"/>
                <a:sym typeface="+mn-ea"/>
              </a:rPr>
              <a:t>阳性</a:t>
            </a:r>
            <a:r>
              <a:rPr lang="en-US" altLang="zh-CN" sz="2000" dirty="0">
                <a:uFillTx/>
                <a:latin typeface="Poppins" panose="00000500000000000000" pitchFamily="2" charset="0"/>
                <a:ea typeface="思源黑体 CN Regular" panose="020B0500000000000000" pitchFamily="34" charset="-122"/>
                <a:sym typeface="+mn-ea"/>
              </a:rPr>
              <a:t>T</a:t>
            </a:r>
            <a:r>
              <a:rPr lang="zh-CN" altLang="en-US" sz="2000">
                <a:latin typeface="Poppins" panose="00000500000000000000" pitchFamily="2" charset="0"/>
                <a:ea typeface="思源黑体 CN Regular" panose="020B0500000000000000" pitchFamily="34" charset="-122"/>
                <a:sym typeface="+mn-ea"/>
              </a:rPr>
              <a:t>细胞，诱导T细胞对GPRC5D阳性MM细胞进行杀伤。</a:t>
            </a:r>
          </a:p>
          <a:p>
            <a:pPr>
              <a:lnSpc>
                <a:spcPct val="120000"/>
              </a:lnSpc>
              <a:buFont typeface="Wingdings" panose="05000000000000000000" pitchFamily="2" charset="2"/>
              <a:buChar char="ü"/>
            </a:pPr>
            <a:endParaRPr lang="en-US" altLang="zh-CN" sz="2000" dirty="0">
              <a:solidFill>
                <a:schemeClr val="tx1"/>
              </a:solidFill>
              <a:uFillTx/>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r>
              <a:rPr lang="zh-CN" altLang="en-US" sz="2000" smtClean="0">
                <a:latin typeface="Poppins" panose="00000500000000000000" pitchFamily="2" charset="0"/>
                <a:ea typeface="思源黑体 CN Regular" panose="020B0500000000000000" pitchFamily="34" charset="-122"/>
                <a:sym typeface="+mn-ea"/>
              </a:rPr>
              <a:t> 目前</a:t>
            </a:r>
            <a:r>
              <a:rPr lang="zh-CN" altLang="en-US" sz="2000">
                <a:latin typeface="Poppins" panose="00000500000000000000" pitchFamily="2" charset="0"/>
                <a:ea typeface="思源黑体 CN Regular" panose="020B0500000000000000" pitchFamily="34" charset="-122"/>
                <a:sym typeface="+mn-ea"/>
              </a:rPr>
              <a:t>全球共有</a:t>
            </a:r>
            <a:r>
              <a:rPr lang="en-US" altLang="zh-CN" sz="2000">
                <a:latin typeface="Poppins" panose="00000500000000000000" pitchFamily="2" charset="0"/>
                <a:ea typeface="思源黑体 CN Regular" panose="020B0500000000000000" pitchFamily="34" charset="-122"/>
                <a:sym typeface="+mn-ea"/>
              </a:rPr>
              <a:t>23</a:t>
            </a:r>
            <a:r>
              <a:rPr lang="zh-CN" altLang="en-US" sz="2000">
                <a:latin typeface="Poppins" panose="00000500000000000000" pitchFamily="2" charset="0"/>
                <a:ea typeface="思源黑体 CN Regular" panose="020B0500000000000000" pitchFamily="34" charset="-122"/>
                <a:sym typeface="+mn-ea"/>
              </a:rPr>
              <a:t>款靶向</a:t>
            </a:r>
            <a:r>
              <a:rPr lang="en-US" altLang="zh-CN" sz="2000">
                <a:latin typeface="Poppins" panose="00000500000000000000" pitchFamily="2" charset="0"/>
                <a:ea typeface="思源黑体 CN Regular" panose="020B0500000000000000" pitchFamily="34" charset="-122"/>
                <a:sym typeface="+mn-ea"/>
              </a:rPr>
              <a:t>GPCR</a:t>
            </a:r>
            <a:r>
              <a:rPr lang="zh-CN" altLang="en-US" sz="2000">
                <a:latin typeface="Poppins" panose="00000500000000000000" pitchFamily="2" charset="0"/>
                <a:ea typeface="思源黑体 CN Regular" panose="020B0500000000000000" pitchFamily="34" charset="-122"/>
                <a:sym typeface="+mn-ea"/>
              </a:rPr>
              <a:t>类靶点的双特异性抗体药物。</a:t>
            </a:r>
            <a:endParaRPr lang="en-US" altLang="zh-CN" sz="2000" dirty="0">
              <a:solidFill>
                <a:schemeClr val="tx1"/>
              </a:solidFill>
              <a:uFillTx/>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endParaRPr lang="en-US" altLang="zh-CN" sz="2000" dirty="0">
              <a:solidFill>
                <a:schemeClr val="tx1"/>
              </a:solidFill>
              <a:uFillTx/>
              <a:latin typeface="Poppins" panose="00000500000000000000" pitchFamily="2" charset="0"/>
              <a:ea typeface="思源黑体 CN Regular" panose="020B0500000000000000" pitchFamily="34" charset="-122"/>
            </a:endParaRPr>
          </a:p>
        </p:txBody>
      </p:sp>
      <p:sp>
        <p:nvSpPr>
          <p:cNvPr id="59" name="TextBox 58"/>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35"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36"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2"/>
          <p:cNvGrpSpPr/>
          <p:nvPr/>
        </p:nvGrpSpPr>
        <p:grpSpPr>
          <a:xfrm>
            <a:off x="2927649" y="370329"/>
            <a:ext cx="6480720" cy="6371039"/>
            <a:chOff x="2571736" y="571486"/>
            <a:chExt cx="3989937" cy="3922410"/>
          </a:xfrm>
        </p:grpSpPr>
        <p:grpSp>
          <p:nvGrpSpPr>
            <p:cNvPr id="3" name="组合 16"/>
            <p:cNvGrpSpPr/>
            <p:nvPr/>
          </p:nvGrpSpPr>
          <p:grpSpPr>
            <a:xfrm>
              <a:off x="2571736" y="571486"/>
              <a:ext cx="3850954" cy="3850954"/>
              <a:chOff x="250001" y="792480"/>
              <a:chExt cx="3850954" cy="3850954"/>
            </a:xfrm>
          </p:grpSpPr>
          <p:sp>
            <p:nvSpPr>
              <p:cNvPr id="18" name="椭圆 17"/>
              <p:cNvSpPr/>
              <p:nvPr/>
            </p:nvSpPr>
            <p:spPr>
              <a:xfrm>
                <a:off x="389537" y="932016"/>
                <a:ext cx="3571882" cy="3571882"/>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50001" y="792480"/>
                <a:ext cx="3850954" cy="3850954"/>
              </a:xfrm>
              <a:prstGeom prst="ellipse">
                <a:avLst/>
              </a:prstGeom>
              <a:noFill/>
              <a:ln w="28575">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椭圆 19"/>
            <p:cNvSpPr/>
            <p:nvPr/>
          </p:nvSpPr>
          <p:spPr>
            <a:xfrm>
              <a:off x="5322099" y="707682"/>
              <a:ext cx="1239574" cy="1239574"/>
            </a:xfrm>
            <a:prstGeom prst="ellipse">
              <a:avLst/>
            </a:prstGeom>
            <a:solidFill>
              <a:schemeClr val="bg1">
                <a:lumMod val="8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107521" y="3708078"/>
              <a:ext cx="739508" cy="739508"/>
            </a:xfrm>
            <a:prstGeom prst="ellipse">
              <a:avLst/>
            </a:prstGeom>
            <a:solidFill>
              <a:schemeClr val="bg1">
                <a:lumMod val="8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964909" y="3493764"/>
              <a:ext cx="1000132" cy="1000132"/>
            </a:xfrm>
            <a:prstGeom prst="ellipse">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3" cstate="print"/>
          <a:stretch>
            <a:fillRect/>
          </a:stretch>
        </p:blipFill>
        <p:spPr bwMode="auto">
          <a:xfrm>
            <a:off x="167862" y="164637"/>
            <a:ext cx="1991701" cy="480000"/>
          </a:xfrm>
          <a:prstGeom prst="rect">
            <a:avLst/>
          </a:prstGeom>
          <a:noFill/>
          <a:ln>
            <a:noFill/>
          </a:ln>
        </p:spPr>
      </p:pic>
      <p:sp>
        <p:nvSpPr>
          <p:cNvPr id="79" name="副标题 2"/>
          <p:cNvSpPr txBox="1"/>
          <p:nvPr/>
        </p:nvSpPr>
        <p:spPr>
          <a:xfrm>
            <a:off x="767408" y="3404997"/>
            <a:ext cx="10561173" cy="1536171"/>
          </a:xfrm>
          <a:prstGeom prst="rect">
            <a:avLst/>
          </a:prstGeom>
        </p:spPr>
        <p:txBody>
          <a:bodyPr lIns="121917" tIns="60958" rIns="121917" bIns="60958">
            <a:normAutofit/>
          </a:bodyPr>
          <a:lstStyle/>
          <a:p>
            <a:pPr algn="ctr">
              <a:lnSpc>
                <a:spcPct val="90000"/>
              </a:lnSpc>
              <a:buFont typeface="Arial" panose="020B0604020202020204" pitchFamily="34" charset="0"/>
              <a:buNone/>
            </a:pPr>
            <a:r>
              <a:rPr lang="en-US" altLang="zh-CN" sz="3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GPCR</a:t>
            </a:r>
            <a:r>
              <a:rPr lang="zh-CN" altLang="en-US" sz="3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多肽药研发趋势</a:t>
            </a:r>
            <a:endParaRPr lang="en-US" altLang="zh-CN" sz="3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80" name="副标题 2"/>
          <p:cNvSpPr txBox="1"/>
          <p:nvPr/>
        </p:nvSpPr>
        <p:spPr>
          <a:xfrm>
            <a:off x="4319803" y="1881430"/>
            <a:ext cx="3360373" cy="2496277"/>
          </a:xfrm>
          <a:prstGeom prst="rect">
            <a:avLst/>
          </a:prstGeom>
        </p:spPr>
        <p:txBody>
          <a:bodyPr lIns="121917" tIns="60958" rIns="121917" bIns="60958">
            <a:noAutofit/>
          </a:bodyPr>
          <a:lstStyle/>
          <a:p>
            <a:pPr algn="ctr">
              <a:lnSpc>
                <a:spcPct val="90000"/>
              </a:lnSpc>
              <a:buFont typeface="Arial" panose="020B0604020202020204" pitchFamily="34" charset="0"/>
              <a:buNone/>
            </a:pPr>
            <a:r>
              <a:rPr lang="en-US" altLang="zh-CN" sz="9600" b="1">
                <a:solidFill>
                  <a:schemeClr val="bg1"/>
                </a:solidFill>
                <a:latin typeface="Poppins" panose="00000500000000000000" pitchFamily="2" charset="0"/>
                <a:ea typeface="思源黑体 CN Regular" panose="020B0500000000000000" pitchFamily="34" charset="-122"/>
                <a:cs typeface="Poppins" panose="00000500000000000000" pitchFamily="2" charset="0"/>
              </a:rPr>
              <a:t>03</a:t>
            </a:r>
            <a:endParaRPr lang="en-US" altLang="zh-CN" sz="96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24" name="椭圆 23"/>
          <p:cNvSpPr/>
          <p:nvPr/>
        </p:nvSpPr>
        <p:spPr>
          <a:xfrm>
            <a:off x="-1047800" y="4667259"/>
            <a:ext cx="3039091" cy="3039091"/>
          </a:xfrm>
          <a:prstGeom prst="ellipse">
            <a:avLst/>
          </a:prstGeom>
          <a:noFill/>
          <a:ln w="57150">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5" name="椭圆 24"/>
          <p:cNvSpPr/>
          <p:nvPr/>
        </p:nvSpPr>
        <p:spPr>
          <a:xfrm>
            <a:off x="11049035" y="-762029"/>
            <a:ext cx="1800832" cy="1800832"/>
          </a:xfrm>
          <a:prstGeom prst="ellipse">
            <a:avLst/>
          </a:prstGeom>
          <a:no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6" name="椭圆 25"/>
          <p:cNvSpPr/>
          <p:nvPr/>
        </p:nvSpPr>
        <p:spPr>
          <a:xfrm>
            <a:off x="9906027" y="4381507"/>
            <a:ext cx="1229328" cy="1229328"/>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6" name="TextBox 1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多肽药物</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2492990"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Muttenthaler, King et al. 2021</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3" name="Picture 4"/>
          <p:cNvPicPr>
            <a:picLocks noChangeAspect="1" noChangeArrowheads="1"/>
          </p:cNvPicPr>
          <p:nvPr/>
        </p:nvPicPr>
        <p:blipFill>
          <a:blip r:embed="rId4" cstate="print"/>
          <a:srcRect/>
          <a:stretch>
            <a:fillRect/>
          </a:stretch>
        </p:blipFill>
        <p:spPr bwMode="auto">
          <a:xfrm>
            <a:off x="6096000" y="1889041"/>
            <a:ext cx="5920880" cy="4132753"/>
          </a:xfrm>
          <a:prstGeom prst="rect">
            <a:avLst/>
          </a:prstGeom>
          <a:noFill/>
          <a:ln w="9525">
            <a:noFill/>
            <a:miter lim="800000"/>
            <a:headEnd/>
            <a:tailEnd/>
          </a:ln>
          <a:effectLst/>
        </p:spPr>
      </p:pic>
      <p:pic>
        <p:nvPicPr>
          <p:cNvPr id="54" name="Picture 2" descr="Fig. 1"/>
          <p:cNvPicPr>
            <a:picLocks noChangeAspect="1" noChangeArrowheads="1"/>
          </p:cNvPicPr>
          <p:nvPr/>
        </p:nvPicPr>
        <p:blipFill>
          <a:blip r:embed="rId5" cstate="print"/>
          <a:srcRect t="-2926"/>
          <a:stretch>
            <a:fillRect/>
          </a:stretch>
        </p:blipFill>
        <p:spPr bwMode="auto">
          <a:xfrm>
            <a:off x="263858" y="2004543"/>
            <a:ext cx="5473522" cy="4012246"/>
          </a:xfrm>
          <a:prstGeom prst="rect">
            <a:avLst/>
          </a:prstGeom>
          <a:noFill/>
        </p:spPr>
      </p:pic>
      <p:sp>
        <p:nvSpPr>
          <p:cNvPr id="55" name="矩形 54"/>
          <p:cNvSpPr/>
          <p:nvPr/>
        </p:nvSpPr>
        <p:spPr>
          <a:xfrm>
            <a:off x="479376" y="1268760"/>
            <a:ext cx="11017224" cy="460375"/>
          </a:xfrm>
          <a:prstGeom prst="rect">
            <a:avLst/>
          </a:prstGeom>
        </p:spPr>
        <p:txBody>
          <a:bodyPr wrap="square">
            <a:spAutoFit/>
          </a:bodyPr>
          <a:lstStyle/>
          <a:p>
            <a:pPr>
              <a:lnSpc>
                <a:spcPct val="120000"/>
              </a:lnSpc>
            </a:pPr>
            <a:r>
              <a:rPr lang="zh-CN" altLang="en-US" sz="2000" dirty="0">
                <a:latin typeface="Poppins" panose="00000500000000000000" pitchFamily="2" charset="0"/>
                <a:ea typeface="思源黑体 CN Regular" panose="020B0500000000000000" pitchFamily="34" charset="-122"/>
              </a:rPr>
              <a:t>约有</a:t>
            </a:r>
            <a:r>
              <a:rPr lang="en-US" altLang="zh-CN" sz="2000" dirty="0">
                <a:latin typeface="Poppins" panose="00000500000000000000" pitchFamily="2" charset="0"/>
                <a:ea typeface="思源黑体 CN Regular" panose="020B0500000000000000" pitchFamily="34" charset="-122"/>
                <a:sym typeface="+mn-ea"/>
              </a:rPr>
              <a:t>1/3</a:t>
            </a:r>
            <a:r>
              <a:rPr lang="zh-CN" altLang="en-US" sz="2000" dirty="0">
                <a:latin typeface="Poppins" panose="00000500000000000000" pitchFamily="2" charset="0"/>
                <a:ea typeface="思源黑体 CN Regular" panose="020B0500000000000000" pitchFamily="34" charset="-122"/>
                <a:sym typeface="+mn-ea"/>
              </a:rPr>
              <a:t>（</a:t>
            </a:r>
            <a:r>
              <a:rPr lang="en-US" altLang="zh-CN" sz="2000">
                <a:latin typeface="Poppins" panose="00000500000000000000" pitchFamily="2" charset="0"/>
                <a:ea typeface="思源黑体 CN Regular" panose="020B0500000000000000" pitchFamily="34" charset="-122"/>
                <a:sym typeface="+mn-ea"/>
              </a:rPr>
              <a:t>64</a:t>
            </a:r>
            <a:r>
              <a:rPr lang="zh-CN" altLang="en-US" sz="2000">
                <a:latin typeface="Poppins" panose="00000500000000000000" pitchFamily="2" charset="0"/>
                <a:ea typeface="思源黑体 CN Regular" panose="020B0500000000000000" pitchFamily="34" charset="-122"/>
                <a:sym typeface="+mn-ea"/>
              </a:rPr>
              <a:t>种）</a:t>
            </a:r>
            <a:r>
              <a:rPr lang="en-US" altLang="zh-CN" sz="2000" dirty="0">
                <a:latin typeface="Poppins" panose="00000500000000000000" pitchFamily="2" charset="0"/>
                <a:ea typeface="思源黑体 CN Regular" panose="020B0500000000000000" pitchFamily="34" charset="-122"/>
              </a:rPr>
              <a:t>A</a:t>
            </a:r>
            <a:r>
              <a:rPr lang="zh-CN" altLang="en-US" sz="2000" dirty="0">
                <a:latin typeface="Poppins" panose="00000500000000000000" pitchFamily="2" charset="0"/>
                <a:ea typeface="思源黑体 CN Regular" panose="020B0500000000000000" pitchFamily="34" charset="-122"/>
              </a:rPr>
              <a:t>类 </a:t>
            </a:r>
            <a:r>
              <a:rPr lang="en-US" altLang="zh-CN" sz="2000" dirty="0">
                <a:latin typeface="Poppins" panose="00000500000000000000" pitchFamily="2" charset="0"/>
                <a:ea typeface="思源黑体 CN Regular" panose="020B0500000000000000" pitchFamily="34" charset="-122"/>
              </a:rPr>
              <a:t>GPCRs </a:t>
            </a:r>
            <a:r>
              <a:rPr lang="zh-CN" altLang="en-US" sz="2000" dirty="0">
                <a:latin typeface="Poppins" panose="00000500000000000000" pitchFamily="2" charset="0"/>
                <a:ea typeface="思源黑体 CN Regular" panose="020B0500000000000000" pitchFamily="34" charset="-122"/>
              </a:rPr>
              <a:t>中</a:t>
            </a:r>
            <a:r>
              <a:rPr lang="zh-CN" altLang="en-US" sz="2000">
                <a:latin typeface="Poppins" panose="00000500000000000000" pitchFamily="2" charset="0"/>
                <a:ea typeface="思源黑体 CN Regular" panose="020B0500000000000000" pitchFamily="34" charset="-122"/>
              </a:rPr>
              <a:t>与</a:t>
            </a:r>
            <a:r>
              <a:rPr lang="zh-CN" altLang="en-US" sz="2000" dirty="0">
                <a:latin typeface="Poppins" panose="00000500000000000000" pitchFamily="2" charset="0"/>
                <a:ea typeface="思源黑体 CN Regular" panose="020B0500000000000000" pitchFamily="34" charset="-122"/>
              </a:rPr>
              <a:t>内源性肽结合，</a:t>
            </a:r>
            <a:r>
              <a:rPr lang="zh-CN" altLang="en-US" sz="2000" dirty="0">
                <a:latin typeface="Poppins" panose="00000500000000000000" pitchFamily="2" charset="0"/>
                <a:ea typeface="思源黑体 CN Regular" panose="020B0500000000000000" pitchFamily="34" charset="-122"/>
                <a:sym typeface="+mn-ea"/>
              </a:rPr>
              <a:t>有</a:t>
            </a:r>
            <a:r>
              <a:rPr lang="en-US" altLang="zh-CN" sz="2000" dirty="0">
                <a:latin typeface="Poppins" panose="00000500000000000000" pitchFamily="2" charset="0"/>
                <a:ea typeface="思源黑体 CN Regular" panose="020B0500000000000000" pitchFamily="34" charset="-122"/>
                <a:sym typeface="+mn-ea"/>
              </a:rPr>
              <a:t>20</a:t>
            </a:r>
            <a:r>
              <a:rPr lang="zh-CN" altLang="en-US" sz="2000" dirty="0">
                <a:latin typeface="Poppins" panose="00000500000000000000" pitchFamily="2" charset="0"/>
                <a:ea typeface="思源黑体 CN Regular" panose="020B0500000000000000" pitchFamily="34" charset="-122"/>
                <a:sym typeface="+mn-ea"/>
              </a:rPr>
              <a:t>种</a:t>
            </a:r>
            <a:r>
              <a:rPr lang="en-US" altLang="zh-CN" sz="2000" dirty="0">
                <a:latin typeface="Poppins" panose="00000500000000000000" pitchFamily="2" charset="0"/>
                <a:ea typeface="思源黑体 CN Regular" panose="020B0500000000000000" pitchFamily="34" charset="-122"/>
              </a:rPr>
              <a:t>B</a:t>
            </a:r>
            <a:r>
              <a:rPr lang="zh-CN" altLang="en-US" sz="2000" dirty="0">
                <a:latin typeface="Poppins" panose="00000500000000000000" pitchFamily="2" charset="0"/>
                <a:ea typeface="思源黑体 CN Regular" panose="020B0500000000000000" pitchFamily="34" charset="-122"/>
              </a:rPr>
              <a:t>类</a:t>
            </a:r>
            <a:r>
              <a:rPr lang="en-US" altLang="zh-CN" sz="2000" dirty="0">
                <a:latin typeface="Poppins" panose="00000500000000000000" pitchFamily="2" charset="0"/>
                <a:ea typeface="思源黑体 CN Regular" panose="020B0500000000000000" pitchFamily="34" charset="-122"/>
              </a:rPr>
              <a:t>GPCRs</a:t>
            </a:r>
            <a:r>
              <a:rPr lang="zh-CN" sz="2000" dirty="0">
                <a:latin typeface="Poppins" panose="00000500000000000000" pitchFamily="2" charset="0"/>
                <a:ea typeface="思源黑体 CN Regular" panose="020B0500000000000000" pitchFamily="34" charset="-122"/>
              </a:rPr>
              <a:t>受</a:t>
            </a:r>
            <a:r>
              <a:rPr lang="zh-CN" altLang="en-US" sz="2000" dirty="0">
                <a:latin typeface="Poppins" panose="00000500000000000000" pitchFamily="2" charset="0"/>
                <a:ea typeface="思源黑体 CN Regular" panose="020B0500000000000000" pitchFamily="34" charset="-122"/>
              </a:rPr>
              <a:t>内源</a:t>
            </a:r>
            <a:r>
              <a:rPr lang="zh-CN" altLang="en-US" sz="2000">
                <a:latin typeface="Poppins" panose="00000500000000000000" pitchFamily="2" charset="0"/>
                <a:ea typeface="思源黑体 CN Regular" panose="020B0500000000000000" pitchFamily="34" charset="-122"/>
              </a:rPr>
              <a:t>性肽激活。</a:t>
            </a:r>
            <a:endParaRPr lang="en-US" altLang="zh-CN" sz="2000" dirty="0">
              <a:latin typeface="Poppins" panose="00000500000000000000" pitchFamily="2" charset="0"/>
              <a:ea typeface="思源黑体 CN Regular" panose="020B0500000000000000" pitchFamily="34" charset="-122"/>
            </a:endParaRPr>
          </a:p>
        </p:txBody>
      </p:sp>
      <p:sp>
        <p:nvSpPr>
          <p:cNvPr id="56" name="TextBox 5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 name="文本框 5"/>
          <p:cNvSpPr txBox="1"/>
          <p:nvPr/>
        </p:nvSpPr>
        <p:spPr>
          <a:xfrm>
            <a:off x="407670" y="6165215"/>
            <a:ext cx="4228465" cy="337185"/>
          </a:xfrm>
          <a:prstGeom prst="rect">
            <a:avLst/>
          </a:prstGeom>
        </p:spPr>
        <p:txBody>
          <a:bodyPr wrap="square">
            <a:spAutoFit/>
            <a:extLst>
              <a:ext uri="{4A0BC546-FE56-4ADE-93B0-CB8AF2F6F144}">
                <wpsdc:textFrameExt xmlns:wpsdc="http://www.wps.cn/officeDocument/2022/drawingmlCustomData" xmlns="" type="text"/>
              </a:ext>
            </a:extLst>
          </a:bodyPr>
          <a:lstStyle/>
          <a:p>
            <a:pPr algn="l"/>
            <a:r>
              <a:rPr lang="zh-CN" altLang="en-US" sz="1600" b="1">
                <a:latin typeface="Poppins" panose="00000500000000000000" pitchFamily="2" charset="0"/>
                <a:ea typeface="思源黑体 CN Regular" panose="020B0500000000000000" pitchFamily="34" charset="-122"/>
              </a:rPr>
              <a:t>最早的多肽类药物，天然提取的胰岛素。</a:t>
            </a:r>
            <a:endParaRPr lang="en-US" altLang="zh-CN" sz="1600" b="1">
              <a:latin typeface="Poppins" panose="00000500000000000000" pitchFamily="2" charset="0"/>
              <a:ea typeface="思源黑体 CN Regular" panose="020B0500000000000000" pitchFamily="34" charset="-122"/>
            </a:endParaRPr>
          </a:p>
        </p:txBody>
      </p:sp>
      <p:sp>
        <p:nvSpPr>
          <p:cNvPr id="7" name="文本框 6"/>
          <p:cNvSpPr txBox="1"/>
          <p:nvPr/>
        </p:nvSpPr>
        <p:spPr>
          <a:xfrm>
            <a:off x="4798060" y="6181725"/>
            <a:ext cx="7261225" cy="337185"/>
          </a:xfrm>
          <a:prstGeom prst="rect">
            <a:avLst/>
          </a:prstGeom>
          <a:noFill/>
        </p:spPr>
        <p:txBody>
          <a:bodyPr wrap="square" rtlCol="0" anchor="t">
            <a:sp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b="1">
                <a:latin typeface="Poppins" panose="00000500000000000000" pitchFamily="2" charset="0"/>
                <a:ea typeface="思源黑体 CN Regular" panose="020B0500000000000000" pitchFamily="34" charset="-122"/>
                <a:sym typeface="+mn-ea"/>
              </a:rPr>
              <a:t>大多数肽类药物作为激动剂发挥作用，用于替代或增强内源性肽的低水平激活。</a:t>
            </a:r>
          </a:p>
        </p:txBody>
      </p:sp>
      <p:pic>
        <p:nvPicPr>
          <p:cNvPr id="57"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58"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037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提高多肽药物的</a:t>
            </a:r>
            <a:r>
              <a:rPr lang="zh-CN" altLang="en-US"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稳定性</a:t>
            </a:r>
            <a:r>
              <a:rPr lang="zh-CN" altLang="en-US" sz="2400">
                <a:latin typeface="Poppins" panose="00000500000000000000" pitchFamily="2" charset="0"/>
                <a:ea typeface="思源黑体 CN Regular" panose="020B0500000000000000" pitchFamily="34" charset="-122"/>
                <a:cs typeface="Poppins" panose="00000500000000000000" pitchFamily="2" charset="0"/>
                <a:sym typeface="+mn-ea"/>
              </a:rPr>
              <a:t> </a:t>
            </a:r>
            <a:r>
              <a:rPr lang="zh-CN" altLang="en-US" sz="2400" b="1" smtClean="0">
                <a:solidFill>
                  <a:schemeClr val="tx1"/>
                </a:solidFill>
                <a:latin typeface="Poppins" panose="00000500000000000000" pitchFamily="2" charset="0"/>
                <a:ea typeface="思源黑体 CN Regular" panose="020B0500000000000000" pitchFamily="34" charset="-122"/>
                <a:cs typeface="Poppins" panose="00000500000000000000" pitchFamily="2" charset="0"/>
                <a:sym typeface="+mn-ea"/>
              </a:rPr>
              <a:t>以</a:t>
            </a:r>
            <a:r>
              <a:rPr lang="en-US" altLang="zh-CN" sz="2400" b="1">
                <a:solidFill>
                  <a:schemeClr val="tx1"/>
                </a:solidFill>
                <a:latin typeface="Poppins" panose="00000500000000000000" pitchFamily="2" charset="0"/>
                <a:ea typeface="思源黑体 CN Regular" panose="020B0500000000000000" pitchFamily="34" charset="-122"/>
                <a:cs typeface="Poppins" panose="00000500000000000000" pitchFamily="2" charset="0"/>
                <a:sym typeface="+mn-ea"/>
              </a:rPr>
              <a:t>GLP-1</a:t>
            </a:r>
            <a:r>
              <a:rPr lang="zh-CN" sz="2400" b="1">
                <a:solidFill>
                  <a:schemeClr val="tx1"/>
                </a:solidFill>
                <a:latin typeface="Poppins" panose="00000500000000000000" pitchFamily="2" charset="0"/>
                <a:ea typeface="思源黑体 CN Regular" panose="020B0500000000000000" pitchFamily="34" charset="-122"/>
                <a:cs typeface="Poppins" panose="00000500000000000000" pitchFamily="2" charset="0"/>
                <a:sym typeface="+mn-ea"/>
              </a:rPr>
              <a:t>激动剂多肽</a:t>
            </a:r>
            <a:r>
              <a:rPr lang="zh-CN" altLang="en-US" sz="2400" b="1">
                <a:solidFill>
                  <a:schemeClr val="tx1"/>
                </a:solidFill>
                <a:latin typeface="Poppins" panose="00000500000000000000" pitchFamily="2" charset="0"/>
                <a:ea typeface="思源黑体 CN Regular" panose="020B0500000000000000" pitchFamily="34" charset="-122"/>
                <a:cs typeface="Poppins" panose="00000500000000000000" pitchFamily="2" charset="0"/>
                <a:sym typeface="+mn-ea"/>
              </a:rPr>
              <a:t>药物为例</a:t>
            </a:r>
            <a:endParaRPr lang="zh-CN" altLang="en-US" sz="2400" b="1" dirty="0">
              <a:solidFill>
                <a:schemeClr val="tx1"/>
              </a:solidFill>
              <a:latin typeface="Poppins" panose="00000500000000000000" pitchFamily="2" charset="0"/>
              <a:ea typeface="思源黑体 CN Regular" panose="020B0500000000000000" pitchFamily="34" charset="-122"/>
              <a:cs typeface="Poppins" panose="00000500000000000000" pitchFamily="2" charset="0"/>
              <a:sym typeface="+mn-ea"/>
            </a:endParaRPr>
          </a:p>
        </p:txBody>
      </p:sp>
      <p:sp>
        <p:nvSpPr>
          <p:cNvPr id="52" name="TextBox 51"/>
          <p:cNvSpPr txBox="1"/>
          <p:nvPr/>
        </p:nvSpPr>
        <p:spPr>
          <a:xfrm>
            <a:off x="119336" y="6536377"/>
            <a:ext cx="4467890"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Davenport, Scully et al. 2020, Tan, Akindehin et al. 2022</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graphicFrame>
        <p:nvGraphicFramePr>
          <p:cNvPr id="53" name="表格 52"/>
          <p:cNvGraphicFramePr>
            <a:graphicFrameLocks noGrp="1"/>
          </p:cNvGraphicFramePr>
          <p:nvPr>
            <p:custDataLst>
              <p:tags r:id="rId1"/>
            </p:custDataLst>
          </p:nvPr>
        </p:nvGraphicFramePr>
        <p:xfrm>
          <a:off x="335360" y="1340768"/>
          <a:ext cx="11305256" cy="3591873"/>
        </p:xfrm>
        <a:graphic>
          <a:graphicData uri="http://schemas.openxmlformats.org/drawingml/2006/table">
            <a:tbl>
              <a:tblPr firstRow="1" bandRow="1">
                <a:tableStyleId>{5C22544A-7EE6-4342-B048-85BDC9FD1C3A}</a:tableStyleId>
              </a:tblPr>
              <a:tblGrid>
                <a:gridCol w="1080120"/>
                <a:gridCol w="1512168"/>
                <a:gridCol w="2088232"/>
                <a:gridCol w="1080120"/>
                <a:gridCol w="1152128"/>
                <a:gridCol w="4392488"/>
              </a:tblGrid>
              <a:tr h="234000">
                <a:tc>
                  <a:txBody>
                    <a:bodyPr/>
                    <a:lstStyle/>
                    <a:p>
                      <a:pPr marL="7620" indent="0" algn="ctr" fontAlgn="ctr"/>
                      <a:r>
                        <a:rPr lang="en-US" altLang="zh-CN" sz="1200" b="1" i="0" baseline="0" dirty="0">
                          <a:solidFill>
                            <a:schemeClr val="bg1"/>
                          </a:solidFill>
                          <a:latin typeface="Poppins" panose="00000500000000000000" pitchFamily="2" charset="0"/>
                          <a:ea typeface="Poppins Medium" panose="00000600000000000000"/>
                        </a:rPr>
                        <a:t>Agonist</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7620" indent="0" algn="ctr" fontAlgn="ctr"/>
                      <a:r>
                        <a:rPr lang="en-US" altLang="zh-CN" sz="1200" b="1" i="0" baseline="0" dirty="0">
                          <a:solidFill>
                            <a:schemeClr val="bg1"/>
                          </a:solidFill>
                          <a:latin typeface="Poppins" panose="00000500000000000000" pitchFamily="2" charset="0"/>
                          <a:ea typeface="Poppins Medium" panose="00000600000000000000"/>
                        </a:rPr>
                        <a:t>FDA approval</a:t>
                      </a:r>
                      <a:br>
                        <a:rPr lang="en-US" altLang="zh-CN" sz="1200" b="1" i="0" baseline="0" dirty="0">
                          <a:solidFill>
                            <a:schemeClr val="bg1"/>
                          </a:solidFill>
                          <a:latin typeface="Poppins" panose="00000500000000000000" pitchFamily="2" charset="0"/>
                          <a:ea typeface="Poppins Medium" panose="00000600000000000000"/>
                        </a:rPr>
                      </a:br>
                      <a:r>
                        <a:rPr lang="en-US" altLang="zh-CN" sz="1200" b="1" i="0" baseline="0" dirty="0">
                          <a:solidFill>
                            <a:schemeClr val="bg1"/>
                          </a:solidFill>
                          <a:latin typeface="Poppins" panose="00000500000000000000" pitchFamily="2" charset="0"/>
                          <a:ea typeface="Poppins Medium" panose="00000600000000000000"/>
                        </a:rPr>
                        <a:t>date</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7620" indent="0" algn="ctr" fontAlgn="ctr"/>
                      <a:r>
                        <a:rPr lang="en-US" altLang="zh-CN" sz="1200" b="1" i="0" baseline="0">
                          <a:solidFill>
                            <a:schemeClr val="bg1"/>
                          </a:solidFill>
                          <a:latin typeface="Poppins" panose="00000500000000000000" pitchFamily="2" charset="0"/>
                          <a:ea typeface="Poppins Medium" panose="00000600000000000000"/>
                        </a:rPr>
                        <a:t>Sequence similarity to</a:t>
                      </a:r>
                      <a:br>
                        <a:rPr lang="en-US" altLang="zh-CN" sz="1200" b="1" i="0" baseline="0">
                          <a:solidFill>
                            <a:schemeClr val="bg1"/>
                          </a:solidFill>
                          <a:latin typeface="Poppins" panose="00000500000000000000" pitchFamily="2" charset="0"/>
                          <a:ea typeface="Poppins Medium" panose="00000600000000000000"/>
                        </a:rPr>
                      </a:br>
                      <a:r>
                        <a:rPr lang="en-US" altLang="zh-CN" sz="1200" b="1" i="0" baseline="0">
                          <a:solidFill>
                            <a:schemeClr val="bg1"/>
                          </a:solidFill>
                          <a:latin typeface="Poppins" panose="00000500000000000000" pitchFamily="2" charset="0"/>
                          <a:ea typeface="Poppins Medium" panose="00000600000000000000"/>
                        </a:rPr>
                        <a:t>native GLP-1(%)</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7620" indent="0" algn="ctr" fontAlgn="ctr"/>
                      <a:r>
                        <a:rPr lang="en-US" altLang="zh-CN" sz="1200" b="1" i="0" baseline="0">
                          <a:solidFill>
                            <a:schemeClr val="bg1"/>
                          </a:solidFill>
                          <a:latin typeface="Poppins" panose="00000500000000000000" pitchFamily="2" charset="0"/>
                          <a:ea typeface="Poppins Medium" panose="00000600000000000000"/>
                        </a:rPr>
                        <a:t>Clinical</a:t>
                      </a:r>
                      <a:br>
                        <a:rPr lang="en-US" altLang="zh-CN" sz="1200" b="1" i="0" baseline="0">
                          <a:solidFill>
                            <a:schemeClr val="bg1"/>
                          </a:solidFill>
                          <a:latin typeface="Poppins" panose="00000500000000000000" pitchFamily="2" charset="0"/>
                          <a:ea typeface="Poppins Medium" panose="00000600000000000000"/>
                        </a:rPr>
                      </a:br>
                      <a:r>
                        <a:rPr lang="en-US" altLang="zh-CN" sz="1200" b="1" i="0" baseline="0">
                          <a:solidFill>
                            <a:schemeClr val="bg1"/>
                          </a:solidFill>
                          <a:latin typeface="Poppins" panose="00000500000000000000" pitchFamily="2" charset="0"/>
                          <a:ea typeface="Poppins Medium" panose="00000600000000000000"/>
                        </a:rPr>
                        <a:t>dosing</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7620" indent="0" algn="ctr" fontAlgn="ctr"/>
                      <a:r>
                        <a:rPr lang="en-US" altLang="zh-CN" sz="1200" b="1" i="0" baseline="0">
                          <a:solidFill>
                            <a:schemeClr val="bg1"/>
                          </a:solidFill>
                          <a:latin typeface="Poppins" panose="00000500000000000000" pitchFamily="2" charset="0"/>
                          <a:ea typeface="Poppins Medium" panose="00000600000000000000"/>
                        </a:rPr>
                        <a:t>Plasma </a:t>
                      </a:r>
                    </a:p>
                    <a:p>
                      <a:pPr marL="7620" indent="0" algn="ctr" fontAlgn="ctr"/>
                      <a:r>
                        <a:rPr lang="en-US" altLang="zh-CN" sz="1200" b="1" i="0" baseline="0">
                          <a:solidFill>
                            <a:schemeClr val="bg1"/>
                          </a:solidFill>
                          <a:latin typeface="Poppins" panose="00000500000000000000" pitchFamily="2" charset="0"/>
                          <a:ea typeface="Poppins Medium" panose="00000600000000000000"/>
                        </a:rPr>
                        <a:t>half-life(h)</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7620" indent="0" algn="ctr" fontAlgn="ctr"/>
                      <a:r>
                        <a:rPr lang="en-US" altLang="zh-CN" sz="1200" b="1" i="0" baseline="0">
                          <a:solidFill>
                            <a:schemeClr val="bg1"/>
                          </a:solidFill>
                          <a:latin typeface="Poppins" panose="00000500000000000000" pitchFamily="2" charset="0"/>
                          <a:ea typeface="Poppins Medium" panose="00000600000000000000"/>
                        </a:rPr>
                        <a:t>Summary of modifications</a:t>
                      </a:r>
                    </a:p>
                  </a:txBody>
                  <a:tcPr marL="7937" marR="7937" marT="793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234000">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Exenatide</a:t>
                      </a:r>
                    </a:p>
                  </a:txBody>
                  <a:tcPr marL="7937" marR="7937" marT="7937" anchor="ctr">
                    <a:lnT w="12700" cap="flat" cmpd="sng" algn="ctr">
                      <a:solidFill>
                        <a:schemeClr val="tx1"/>
                      </a:solidFill>
                      <a:prstDash val="solid"/>
                      <a:round/>
                      <a:headEnd type="none" w="med" len="med"/>
                      <a:tailEnd type="none" w="med" len="med"/>
                    </a:lnT>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2005 </a:t>
                      </a:r>
                    </a:p>
                  </a:txBody>
                  <a:tcPr marL="7937" marR="7937" marT="7937" anchor="ctr">
                    <a:lnT w="12700" cap="flat" cmpd="sng" algn="ctr">
                      <a:solidFill>
                        <a:schemeClr val="tx1"/>
                      </a:solidFill>
                      <a:prstDash val="solid"/>
                      <a:round/>
                      <a:headEnd type="none" w="med" len="med"/>
                      <a:tailEnd type="none" w="med" len="med"/>
                    </a:lnT>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53 </a:t>
                      </a:r>
                    </a:p>
                  </a:txBody>
                  <a:tcPr marL="7937" marR="7937" marT="7937" anchor="ctr">
                    <a:lnT w="12700" cap="flat" cmpd="sng" algn="ctr">
                      <a:solidFill>
                        <a:schemeClr val="tx1"/>
                      </a:solidFill>
                      <a:prstDash val="solid"/>
                      <a:round/>
                      <a:headEnd type="none" w="med" len="med"/>
                      <a:tailEnd type="none" w="med" len="med"/>
                    </a:lnT>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Twice daily</a:t>
                      </a:r>
                    </a:p>
                  </a:txBody>
                  <a:tcPr marL="7937" marR="7937" marT="7937" anchor="ctr">
                    <a:lnT w="12700" cap="flat" cmpd="sng" algn="ctr">
                      <a:solidFill>
                        <a:schemeClr val="tx1"/>
                      </a:solidFill>
                      <a:prstDash val="solid"/>
                      <a:round/>
                      <a:headEnd type="none" w="med" len="med"/>
                      <a:tailEnd type="none" w="med" len="med"/>
                    </a:lnT>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2.4 </a:t>
                      </a:r>
                    </a:p>
                  </a:txBody>
                  <a:tcPr marL="7937" marR="7937" marT="7937" anchor="ctr">
                    <a:lnT w="12700" cap="flat" cmpd="sng" algn="ctr">
                      <a:solidFill>
                        <a:schemeClr val="tx1"/>
                      </a:solidFill>
                      <a:prstDash val="solid"/>
                      <a:round/>
                      <a:headEnd type="none" w="med" len="med"/>
                      <a:tailEnd type="none" w="med" len="med"/>
                    </a:lnT>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39-amino-acid synthetic peptide analogue Exendin-4,</a:t>
                      </a:r>
                    </a:p>
                    <a:p>
                      <a:pPr marL="7620" indent="0" algn="ctr" fontAlgn="ctr"/>
                      <a:r>
                        <a:rPr lang="en-US" altLang="zh-CN" sz="1200" b="0" i="0" baseline="0">
                          <a:solidFill>
                            <a:srgbClr val="000000"/>
                          </a:solidFill>
                          <a:latin typeface="Poppins" panose="00000500000000000000" pitchFamily="2" charset="0"/>
                          <a:ea typeface="Poppins Medium" panose="00000600000000000000"/>
                        </a:rPr>
                        <a:t>a toxin from Gila monster saliva</a:t>
                      </a:r>
                    </a:p>
                  </a:txBody>
                  <a:tcPr marL="7937" marR="7937" marT="7937" anchor="ctr">
                    <a:lnT w="12700" cap="flat" cmpd="sng" algn="ctr">
                      <a:solidFill>
                        <a:schemeClr val="tx1"/>
                      </a:solidFill>
                      <a:prstDash val="solid"/>
                      <a:round/>
                      <a:headEnd type="none" w="med" len="med"/>
                      <a:tailEnd type="none" w="med" len="med"/>
                    </a:lnT>
                    <a:solidFill>
                      <a:schemeClr val="bg1"/>
                    </a:solidFill>
                  </a:tcPr>
                </a:tc>
              </a:tr>
              <a:tr h="234000">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Liraglutide</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2009 </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97 </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Daily</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13 </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Free fatty acid linker</a:t>
                      </a:r>
                      <a:r>
                        <a:rPr lang="en-US" altLang="zh-CN" sz="1200" b="1" i="0" baseline="0">
                          <a:solidFill>
                            <a:srgbClr val="000000"/>
                          </a:solidFill>
                          <a:latin typeface="Poppins" panose="00000500000000000000" pitchFamily="2" charset="0"/>
                          <a:ea typeface="Poppins Medium" panose="00000600000000000000"/>
                        </a:rPr>
                        <a:t> binds albumin</a:t>
                      </a:r>
                      <a:r>
                        <a:rPr lang="en-US" altLang="zh-CN" sz="1200" b="0" i="0" baseline="0">
                          <a:solidFill>
                            <a:srgbClr val="000000"/>
                          </a:solidFill>
                          <a:latin typeface="Poppins" panose="00000500000000000000" pitchFamily="2" charset="0"/>
                          <a:ea typeface="Poppins Medium" panose="00000600000000000000"/>
                        </a:rPr>
                        <a:t>,which protects the peptide from dipeptyl peptidase 4(DPP4)cleavage and reduces renal elimination</a:t>
                      </a:r>
                    </a:p>
                  </a:txBody>
                  <a:tcPr marL="7937" marR="7937" marT="7937" anchor="ctr">
                    <a:solidFill>
                      <a:schemeClr val="bg1">
                        <a:lumMod val="95000"/>
                      </a:schemeClr>
                    </a:solidFill>
                  </a:tcPr>
                </a:tc>
              </a:tr>
              <a:tr h="234000">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Exenatide QW</a:t>
                      </a:r>
                    </a:p>
                  </a:txBody>
                  <a:tcPr marL="7937" marR="7937" marT="7937" anchor="ctr">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2011 </a:t>
                      </a:r>
                    </a:p>
                  </a:txBody>
                  <a:tcPr marL="7937" marR="7937" marT="7937" anchor="ctr">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53 </a:t>
                      </a:r>
                    </a:p>
                  </a:txBody>
                  <a:tcPr marL="7937" marR="7937" marT="7937" anchor="ctr">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Weekly</a:t>
                      </a:r>
                    </a:p>
                  </a:txBody>
                  <a:tcPr marL="7937" marR="7937" marT="7937" anchor="ctr">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2.4 </a:t>
                      </a:r>
                    </a:p>
                  </a:txBody>
                  <a:tcPr marL="7937" marR="7937" marT="7937" anchor="ctr">
                    <a:solidFill>
                      <a:schemeClr val="bg1"/>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Reformulated version of exenatide </a:t>
                      </a:r>
                      <a:r>
                        <a:rPr lang="en-US" altLang="zh-CN" sz="1200" b="1" i="0" baseline="0">
                          <a:solidFill>
                            <a:srgbClr val="000000"/>
                          </a:solidFill>
                          <a:latin typeface="Poppins" panose="00000500000000000000" pitchFamily="2" charset="0"/>
                          <a:ea typeface="Poppins Medium" panose="00000600000000000000"/>
                        </a:rPr>
                        <a:t>encapsulated </a:t>
                      </a:r>
                    </a:p>
                    <a:p>
                      <a:pPr marL="7620" indent="0" algn="ctr" fontAlgn="ctr"/>
                      <a:r>
                        <a:rPr lang="en-US" altLang="zh-CN" sz="1200" b="1" i="0" baseline="0">
                          <a:solidFill>
                            <a:srgbClr val="000000"/>
                          </a:solidFill>
                          <a:latin typeface="Poppins" panose="00000500000000000000" pitchFamily="2" charset="0"/>
                          <a:ea typeface="Poppins Medium" panose="00000600000000000000"/>
                        </a:rPr>
                        <a:t>into micropsheres</a:t>
                      </a:r>
                      <a:r>
                        <a:rPr lang="en-US" altLang="zh-CN" sz="1200" b="0" i="0" baseline="0">
                          <a:solidFill>
                            <a:srgbClr val="000000"/>
                          </a:solidFill>
                          <a:latin typeface="Poppins" panose="00000500000000000000" pitchFamily="2" charset="0"/>
                          <a:ea typeface="Poppins Medium" panose="00000600000000000000"/>
                        </a:rPr>
                        <a:t> for slow plasma release</a:t>
                      </a:r>
                    </a:p>
                  </a:txBody>
                  <a:tcPr marL="7937" marR="7937" marT="7937" anchor="ctr">
                    <a:solidFill>
                      <a:schemeClr val="bg1"/>
                    </a:solidFill>
                  </a:tcPr>
                </a:tc>
              </a:tr>
              <a:tr h="234000">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Lixisenatide</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2013 </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48 </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Daily</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3 </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Contains a modified version of Exendin-4 </a:t>
                      </a:r>
                    </a:p>
                    <a:p>
                      <a:pPr marL="7620" indent="0" algn="ctr" fontAlgn="ctr"/>
                      <a:r>
                        <a:rPr lang="en-US" altLang="zh-CN" sz="1200" b="0" i="0" baseline="0">
                          <a:solidFill>
                            <a:srgbClr val="000000"/>
                          </a:solidFill>
                          <a:latin typeface="Poppins" panose="00000500000000000000" pitchFamily="2" charset="0"/>
                          <a:ea typeface="Poppins Medium" panose="00000600000000000000"/>
                        </a:rPr>
                        <a:t>to extend plasma half-life</a:t>
                      </a:r>
                    </a:p>
                  </a:txBody>
                  <a:tcPr marL="7937" marR="7937" marT="7937" anchor="ctr">
                    <a:solidFill>
                      <a:schemeClr val="bg1">
                        <a:lumMod val="95000"/>
                      </a:schemeClr>
                    </a:solidFill>
                  </a:tcPr>
                </a:tc>
              </a:tr>
              <a:tr h="234000">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Albiglutide</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2014 </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95 </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Weekly</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96-168</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GLP-1 peptide-albumin</a:t>
                      </a:r>
                      <a:r>
                        <a:rPr lang="en-US" altLang="zh-CN" sz="1200" b="1" i="0" baseline="0">
                          <a:solidFill>
                            <a:srgbClr val="000000"/>
                          </a:solidFill>
                          <a:latin typeface="Poppins" panose="00000500000000000000" pitchFamily="2" charset="0"/>
                          <a:ea typeface="Poppins Medium" panose="00000600000000000000"/>
                        </a:rPr>
                        <a:t> fusion </a:t>
                      </a:r>
                      <a:r>
                        <a:rPr lang="en-US" altLang="zh-CN" sz="1200" b="0" i="0" baseline="0">
                          <a:solidFill>
                            <a:srgbClr val="000000"/>
                          </a:solidFill>
                          <a:latin typeface="Poppins" panose="00000500000000000000" pitchFamily="2" charset="0"/>
                          <a:ea typeface="Poppins Medium" panose="00000600000000000000"/>
                        </a:rPr>
                        <a:t>protein</a:t>
                      </a:r>
                    </a:p>
                  </a:txBody>
                  <a:tcPr marL="7937" marR="7937" marT="7937" anchor="ctr">
                    <a:noFill/>
                  </a:tcPr>
                </a:tc>
              </a:tr>
              <a:tr h="234000">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Dulaglutide</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2014 </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90 </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Weekly</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120 </a:t>
                      </a:r>
                    </a:p>
                  </a:txBody>
                  <a:tcPr marL="7937" marR="7937" marT="7937" anchor="ctr">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GLP-1 peptide-Fc fusion protein (peptibody)</a:t>
                      </a:r>
                    </a:p>
                  </a:txBody>
                  <a:tcPr marL="7937" marR="7937" marT="7937" anchor="ctr">
                    <a:solidFill>
                      <a:schemeClr val="bg1">
                        <a:lumMod val="95000"/>
                      </a:schemeClr>
                    </a:solidFill>
                  </a:tcPr>
                </a:tc>
              </a:tr>
              <a:tr h="234000">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Semaglutide</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2017 </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94 </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Weekly</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168 </a:t>
                      </a:r>
                    </a:p>
                  </a:txBody>
                  <a:tcPr marL="7937" marR="7937" marT="7937" anchor="ctr">
                    <a:no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GLP-1 peptide modified at positions 8 and 34 </a:t>
                      </a:r>
                    </a:p>
                    <a:p>
                      <a:pPr marL="7620" indent="0" algn="ctr" fontAlgn="ctr"/>
                      <a:r>
                        <a:rPr lang="en-US" altLang="zh-CN" sz="1200" b="0" i="0" baseline="0">
                          <a:solidFill>
                            <a:srgbClr val="000000"/>
                          </a:solidFill>
                          <a:latin typeface="Poppins" panose="00000500000000000000" pitchFamily="2" charset="0"/>
                          <a:ea typeface="Poppins Medium" panose="00000600000000000000"/>
                        </a:rPr>
                        <a:t>with a </a:t>
                      </a:r>
                      <a:r>
                        <a:rPr lang="en-US" altLang="zh-CN" sz="1200" b="1" i="0" baseline="0">
                          <a:solidFill>
                            <a:srgbClr val="000000"/>
                          </a:solidFill>
                          <a:latin typeface="Poppins" panose="00000500000000000000" pitchFamily="2" charset="0"/>
                          <a:ea typeface="Poppins Medium" panose="00000600000000000000"/>
                        </a:rPr>
                        <a:t>free fatty acid</a:t>
                      </a:r>
                      <a:r>
                        <a:rPr lang="en-US" altLang="zh-CN" sz="1200" b="0" i="0" baseline="0">
                          <a:solidFill>
                            <a:srgbClr val="000000"/>
                          </a:solidFill>
                          <a:latin typeface="Poppins" panose="00000500000000000000" pitchFamily="2" charset="0"/>
                          <a:ea typeface="Poppins Medium" panose="00000600000000000000"/>
                        </a:rPr>
                        <a:t> linker at Lys26</a:t>
                      </a:r>
                    </a:p>
                  </a:txBody>
                  <a:tcPr marL="7937" marR="7937" marT="7937" anchor="ctr">
                    <a:noFill/>
                  </a:tcPr>
                </a:tc>
              </a:tr>
              <a:tr h="234000">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Semaglutide,</a:t>
                      </a:r>
                    </a:p>
                    <a:p>
                      <a:pPr marL="7620" indent="0" algn="ctr" fontAlgn="ctr"/>
                      <a:r>
                        <a:rPr lang="en-US" altLang="zh-CN" sz="1200" baseline="0">
                          <a:solidFill>
                            <a:srgbClr val="000000"/>
                          </a:solidFill>
                          <a:latin typeface="Poppins" panose="00000500000000000000" pitchFamily="2" charset="0"/>
                          <a:ea typeface="Poppins Medium" panose="00000600000000000000"/>
                          <a:sym typeface="+mn-ea"/>
                        </a:rPr>
                        <a:t>oral</a:t>
                      </a:r>
                      <a:endParaRPr lang="en-US" altLang="zh-CN" sz="1200" b="0" i="0" baseline="0">
                        <a:solidFill>
                          <a:srgbClr val="000000"/>
                        </a:solidFill>
                        <a:latin typeface="Poppins" panose="00000500000000000000" pitchFamily="2" charset="0"/>
                        <a:ea typeface="Poppins Medium" panose="00000600000000000000"/>
                      </a:endParaRP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2019 </a:t>
                      </a: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94 </a:t>
                      </a: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Daily</a:t>
                      </a: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7620" indent="0" algn="ctr" fontAlgn="ctr"/>
                      <a:r>
                        <a:rPr lang="en-US" altLang="zh-CN" sz="1200" b="0" i="0" baseline="0">
                          <a:solidFill>
                            <a:srgbClr val="000000"/>
                          </a:solidFill>
                          <a:latin typeface="Poppins" panose="00000500000000000000" pitchFamily="2" charset="0"/>
                          <a:ea typeface="Poppins Medium" panose="00000600000000000000"/>
                        </a:rPr>
                        <a:t>168 </a:t>
                      </a: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7620" indent="0" algn="ctr" fontAlgn="ctr"/>
                      <a:r>
                        <a:rPr lang="en-US" altLang="zh-CN" sz="1200" b="0" i="0" baseline="0" dirty="0">
                          <a:solidFill>
                            <a:srgbClr val="000000"/>
                          </a:solidFill>
                          <a:latin typeface="Poppins" panose="00000500000000000000" pitchFamily="2" charset="0"/>
                          <a:ea typeface="Poppins Medium" panose="00000600000000000000"/>
                        </a:rPr>
                        <a:t>Co-formulation with the </a:t>
                      </a:r>
                      <a:r>
                        <a:rPr lang="en-US" altLang="zh-CN" sz="1200" b="1" i="0" baseline="0" dirty="0">
                          <a:solidFill>
                            <a:srgbClr val="000000"/>
                          </a:solidFill>
                          <a:latin typeface="Poppins" panose="00000500000000000000" pitchFamily="2" charset="0"/>
                          <a:ea typeface="Poppins Medium" panose="00000600000000000000"/>
                        </a:rPr>
                        <a:t>absorption enhancer </a:t>
                      </a:r>
                      <a:endParaRPr lang="en-US" altLang="zh-CN" sz="1200" b="0" i="0" baseline="0" dirty="0">
                        <a:solidFill>
                          <a:srgbClr val="000000"/>
                        </a:solidFill>
                        <a:latin typeface="Poppins" panose="00000500000000000000" pitchFamily="2" charset="0"/>
                        <a:ea typeface="Poppins Medium" panose="00000600000000000000"/>
                      </a:endParaRPr>
                    </a:p>
                    <a:p>
                      <a:pPr marL="7620" indent="0" algn="ctr" fontAlgn="ctr"/>
                      <a:r>
                        <a:rPr lang="en-US" altLang="zh-CN" sz="1200" b="0" i="0" baseline="0" dirty="0">
                          <a:solidFill>
                            <a:srgbClr val="000000"/>
                          </a:solidFill>
                          <a:latin typeface="Poppins" panose="00000500000000000000" pitchFamily="2" charset="0"/>
                          <a:ea typeface="Poppins Medium" panose="00000600000000000000"/>
                        </a:rPr>
                        <a:t>sodium N-[8-(2-hydroxylbenzoyl)amino]</a:t>
                      </a:r>
                      <a:r>
                        <a:rPr lang="en-US" altLang="zh-CN" sz="1200" b="0" i="0" baseline="0" dirty="0" err="1">
                          <a:solidFill>
                            <a:srgbClr val="000000"/>
                          </a:solidFill>
                          <a:latin typeface="Poppins" panose="00000500000000000000" pitchFamily="2" charset="0"/>
                          <a:ea typeface="Poppins Medium" panose="00000600000000000000"/>
                        </a:rPr>
                        <a:t>caprylate</a:t>
                      </a:r>
                      <a:endParaRPr lang="en-US" altLang="zh-CN" sz="1200" b="0" i="0" baseline="0" dirty="0">
                        <a:solidFill>
                          <a:srgbClr val="000000"/>
                        </a:solidFill>
                        <a:latin typeface="Poppins" panose="00000500000000000000" pitchFamily="2" charset="0"/>
                        <a:ea typeface="Poppins Medium" panose="00000600000000000000"/>
                      </a:endParaRPr>
                    </a:p>
                  </a:txBody>
                  <a:tcPr marL="7937" marR="7937" marT="7937" anchor="ctr">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
        <p:nvSpPr>
          <p:cNvPr id="54" name="矩形 53"/>
          <p:cNvSpPr/>
          <p:nvPr/>
        </p:nvSpPr>
        <p:spPr>
          <a:xfrm>
            <a:off x="191135" y="5013325"/>
            <a:ext cx="7312025" cy="1452245"/>
          </a:xfrm>
          <a:prstGeom prst="rect">
            <a:avLst/>
          </a:prstGeom>
        </p:spPr>
        <p:txBody>
          <a:bodyPr wrap="square" lIns="121917" tIns="60958" rIns="121917" bIns="60958">
            <a:noAutofit/>
          </a:bodyPr>
          <a:lstStyle/>
          <a:p>
            <a:pPr>
              <a:lnSpc>
                <a:spcPct val="120000"/>
              </a:lnSpc>
            </a:pPr>
            <a:r>
              <a:rPr lang="zh-CN" altLang="en-US" dirty="0">
                <a:solidFill>
                  <a:schemeClr val="tx1"/>
                </a:solidFill>
                <a:uFillTx/>
                <a:latin typeface="Poppins" panose="00000500000000000000" pitchFamily="2" charset="0"/>
                <a:ea typeface="思源黑体 CN Normal" panose="020B0400000000000000" charset="-122"/>
              </a:rPr>
              <a:t>提高半衰期方法：</a:t>
            </a:r>
            <a:endParaRPr lang="en-US" altLang="zh-CN" dirty="0">
              <a:solidFill>
                <a:schemeClr val="tx1"/>
              </a:solidFill>
              <a:uFillTx/>
              <a:latin typeface="Poppins" panose="00000500000000000000" pitchFamily="2" charset="0"/>
              <a:ea typeface="思源黑体 CN Normal" panose="020B0400000000000000" charset="-122"/>
            </a:endParaRPr>
          </a:p>
          <a:p>
            <a:pPr>
              <a:lnSpc>
                <a:spcPct val="120000"/>
              </a:lnSpc>
            </a:pPr>
            <a:r>
              <a:rPr lang="en-US" altLang="zh-CN" dirty="0">
                <a:solidFill>
                  <a:schemeClr val="tx1"/>
                </a:solidFill>
                <a:uFillTx/>
                <a:latin typeface="Poppins" panose="00000500000000000000" pitchFamily="2" charset="0"/>
                <a:ea typeface="思源黑体 CN Normal" panose="020B0400000000000000" charset="-122"/>
              </a:rPr>
              <a:t>1. </a:t>
            </a:r>
            <a:r>
              <a:rPr lang="zh-CN" altLang="en-US" dirty="0">
                <a:solidFill>
                  <a:schemeClr val="tx1"/>
                </a:solidFill>
                <a:uFillTx/>
                <a:latin typeface="Poppins" panose="00000500000000000000" pitchFamily="2" charset="0"/>
                <a:ea typeface="思源黑体 CN Normal" panose="020B0400000000000000" charset="-122"/>
                <a:sym typeface="+mn-ea"/>
              </a:rPr>
              <a:t>与白蛋白结合</a:t>
            </a:r>
            <a:r>
              <a:rPr lang="zh-CN" altLang="en-US" dirty="0">
                <a:solidFill>
                  <a:schemeClr val="tx1"/>
                </a:solidFill>
                <a:uFillTx/>
                <a:latin typeface="Poppins" panose="00000500000000000000" pitchFamily="2" charset="0"/>
                <a:ea typeface="思源黑体 CN Normal" panose="020B0400000000000000" charset="-122"/>
              </a:rPr>
              <a:t>；</a:t>
            </a:r>
            <a:r>
              <a:rPr lang="en-US" altLang="zh-CN" dirty="0">
                <a:solidFill>
                  <a:schemeClr val="tx1"/>
                </a:solidFill>
                <a:uFillTx/>
                <a:latin typeface="Poppins" panose="00000500000000000000" pitchFamily="2" charset="0"/>
                <a:ea typeface="思源黑体 CN Normal" panose="020B0400000000000000" charset="-122"/>
              </a:rPr>
              <a:t>2. </a:t>
            </a:r>
            <a:r>
              <a:rPr lang="zh-CN" altLang="en-US" dirty="0">
                <a:solidFill>
                  <a:schemeClr val="tx1"/>
                </a:solidFill>
                <a:uFillTx/>
                <a:latin typeface="Poppins" panose="00000500000000000000" pitchFamily="2" charset="0"/>
                <a:ea typeface="思源黑体 CN Normal" panose="020B0400000000000000" charset="-122"/>
                <a:sym typeface="+mn-ea"/>
              </a:rPr>
              <a:t>缓释剂：掺入可生物降解微球中</a:t>
            </a:r>
            <a:r>
              <a:rPr lang="zh-CN" altLang="en-US" dirty="0">
                <a:solidFill>
                  <a:schemeClr val="tx1"/>
                </a:solidFill>
                <a:uFillTx/>
                <a:latin typeface="Poppins" panose="00000500000000000000" pitchFamily="2" charset="0"/>
                <a:ea typeface="思源黑体 CN Normal" panose="020B0400000000000000" charset="-122"/>
              </a:rPr>
              <a:t>；</a:t>
            </a:r>
          </a:p>
          <a:p>
            <a:pPr>
              <a:lnSpc>
                <a:spcPct val="120000"/>
              </a:lnSpc>
            </a:pPr>
            <a:r>
              <a:rPr lang="en-US" altLang="zh-CN" dirty="0">
                <a:solidFill>
                  <a:schemeClr val="tx1"/>
                </a:solidFill>
                <a:uFillTx/>
                <a:latin typeface="Poppins" panose="00000500000000000000" pitchFamily="2" charset="0"/>
                <a:ea typeface="思源黑体 CN Normal" panose="020B0400000000000000" charset="-122"/>
                <a:sym typeface="+mn-ea"/>
              </a:rPr>
              <a:t>3.</a:t>
            </a:r>
            <a:r>
              <a:rPr lang="zh-CN" altLang="en-US">
                <a:solidFill>
                  <a:schemeClr val="tx1"/>
                </a:solidFill>
                <a:uFillTx/>
                <a:latin typeface="Poppins" panose="00000500000000000000" pitchFamily="2" charset="0"/>
                <a:ea typeface="思源黑体 CN Normal" panose="020B0400000000000000" charset="-122"/>
                <a:sym typeface="+mn-ea"/>
              </a:rPr>
              <a:t>修饰，抗</a:t>
            </a:r>
            <a:r>
              <a:rPr lang="en-US" altLang="zh-CN">
                <a:solidFill>
                  <a:schemeClr val="tx1"/>
                </a:solidFill>
                <a:uFillTx/>
                <a:latin typeface="Poppins" panose="00000500000000000000" pitchFamily="2" charset="0"/>
                <a:ea typeface="思源黑体 CN Normal" panose="020B0400000000000000" charset="-122"/>
                <a:sym typeface="+mn-ea"/>
              </a:rPr>
              <a:t>DPP4</a:t>
            </a:r>
            <a:r>
              <a:rPr lang="zh-CN" altLang="en-US">
                <a:solidFill>
                  <a:schemeClr val="tx1"/>
                </a:solidFill>
                <a:uFillTx/>
                <a:latin typeface="Poppins" panose="00000500000000000000" pitchFamily="2" charset="0"/>
                <a:ea typeface="思源黑体 CN Normal" panose="020B0400000000000000" charset="-122"/>
                <a:sym typeface="+mn-ea"/>
              </a:rPr>
              <a:t>酶切；</a:t>
            </a:r>
            <a:r>
              <a:rPr lang="en-US" altLang="zh-CN" dirty="0">
                <a:solidFill>
                  <a:schemeClr val="tx1"/>
                </a:solidFill>
                <a:uFillTx/>
                <a:latin typeface="Poppins" panose="00000500000000000000" pitchFamily="2" charset="0"/>
                <a:ea typeface="思源黑体 CN Normal" panose="020B0400000000000000" charset="-122"/>
              </a:rPr>
              <a:t>4. </a:t>
            </a:r>
            <a:r>
              <a:rPr lang="zh-CN" altLang="en-US" dirty="0">
                <a:solidFill>
                  <a:schemeClr val="tx1"/>
                </a:solidFill>
                <a:uFillTx/>
                <a:latin typeface="Poppins" panose="00000500000000000000" pitchFamily="2" charset="0"/>
                <a:ea typeface="思源黑体 CN Normal" panose="020B0400000000000000" charset="-122"/>
                <a:sym typeface="+mn-ea"/>
              </a:rPr>
              <a:t>与</a:t>
            </a:r>
            <a:r>
              <a:rPr lang="en-US" altLang="zh-CN" dirty="0" err="1">
                <a:solidFill>
                  <a:schemeClr val="tx1"/>
                </a:solidFill>
                <a:uFillTx/>
                <a:latin typeface="Poppins" panose="00000500000000000000" pitchFamily="2" charset="0"/>
                <a:ea typeface="思源黑体 CN Normal" panose="020B0400000000000000" charset="-122"/>
                <a:cs typeface="Arial Unicode MS" panose="020B0604020202020204" charset="-122"/>
                <a:sym typeface="+mn-ea"/>
              </a:rPr>
              <a:t>Fc</a:t>
            </a:r>
            <a:r>
              <a:rPr lang="zh-CN" altLang="en-US" dirty="0">
                <a:solidFill>
                  <a:schemeClr val="tx1"/>
                </a:solidFill>
                <a:uFillTx/>
                <a:latin typeface="Poppins" panose="00000500000000000000" pitchFamily="2" charset="0"/>
                <a:ea typeface="思源黑体 CN Normal" panose="020B0400000000000000" charset="-122"/>
                <a:sym typeface="+mn-ea"/>
              </a:rPr>
              <a:t>融合</a:t>
            </a:r>
            <a:r>
              <a:rPr lang="zh-CN" altLang="en-US" dirty="0">
                <a:solidFill>
                  <a:schemeClr val="tx1"/>
                </a:solidFill>
                <a:uFillTx/>
                <a:latin typeface="Poppins" panose="00000500000000000000" pitchFamily="2" charset="0"/>
                <a:ea typeface="思源黑体 CN Normal" panose="020B0400000000000000" charset="-122"/>
              </a:rPr>
              <a:t>；</a:t>
            </a:r>
            <a:r>
              <a:rPr lang="en-US" altLang="zh-CN" dirty="0">
                <a:solidFill>
                  <a:schemeClr val="tx1"/>
                </a:solidFill>
                <a:uFillTx/>
                <a:latin typeface="Poppins" panose="00000500000000000000" pitchFamily="2" charset="0"/>
                <a:ea typeface="思源黑体 CN Normal" panose="020B0400000000000000" charset="-122"/>
              </a:rPr>
              <a:t>5. </a:t>
            </a:r>
            <a:r>
              <a:rPr lang="zh-CN" altLang="en-US" dirty="0">
                <a:solidFill>
                  <a:schemeClr val="tx1"/>
                </a:solidFill>
                <a:uFillTx/>
                <a:latin typeface="Poppins" panose="00000500000000000000" pitchFamily="2" charset="0"/>
                <a:ea typeface="思源黑体 CN Normal" panose="020B0400000000000000" charset="-122"/>
                <a:sym typeface="+mn-ea"/>
              </a:rPr>
              <a:t>脂肪酸酰化</a:t>
            </a:r>
            <a:r>
              <a:rPr lang="zh-CN" altLang="en-US" dirty="0">
                <a:solidFill>
                  <a:schemeClr val="tx1"/>
                </a:solidFill>
                <a:uFillTx/>
                <a:latin typeface="Poppins" panose="00000500000000000000" pitchFamily="2" charset="0"/>
                <a:ea typeface="思源黑体 CN Normal" panose="020B0400000000000000" charset="-122"/>
              </a:rPr>
              <a:t>；</a:t>
            </a:r>
          </a:p>
          <a:p>
            <a:pPr>
              <a:lnSpc>
                <a:spcPct val="120000"/>
              </a:lnSpc>
            </a:pPr>
            <a:r>
              <a:rPr lang="en-US" altLang="zh-CN" dirty="0">
                <a:solidFill>
                  <a:schemeClr val="tx1"/>
                </a:solidFill>
                <a:uFillTx/>
                <a:latin typeface="Poppins" panose="00000500000000000000" pitchFamily="2" charset="0"/>
                <a:ea typeface="思源黑体 CN Normal" panose="020B0400000000000000" charset="-122"/>
              </a:rPr>
              <a:t>6. </a:t>
            </a:r>
            <a:r>
              <a:rPr lang="zh-CN" altLang="en-US" dirty="0">
                <a:solidFill>
                  <a:schemeClr val="tx1"/>
                </a:solidFill>
                <a:uFillTx/>
                <a:latin typeface="Poppins" panose="00000500000000000000" pitchFamily="2" charset="0"/>
                <a:ea typeface="思源黑体 CN Normal" panose="020B0400000000000000" charset="-122"/>
                <a:sym typeface="+mn-ea"/>
              </a:rPr>
              <a:t>口服制剂（</a:t>
            </a:r>
            <a:r>
              <a:rPr lang="en-US" altLang="zh-CN" dirty="0">
                <a:solidFill>
                  <a:schemeClr val="tx1"/>
                </a:solidFill>
                <a:uFillTx/>
                <a:latin typeface="Poppins" panose="00000500000000000000" pitchFamily="2" charset="0"/>
                <a:ea typeface="思源黑体 CN Normal" panose="020B0400000000000000" charset="-122"/>
                <a:cs typeface="Arial Unicode MS" panose="020B0604020202020204" charset="-122"/>
                <a:sym typeface="+mn-ea"/>
              </a:rPr>
              <a:t>SNAC</a:t>
            </a:r>
            <a:r>
              <a:rPr lang="zh-CN" altLang="en-US" dirty="0">
                <a:solidFill>
                  <a:schemeClr val="tx1"/>
                </a:solidFill>
                <a:uFillTx/>
                <a:latin typeface="Poppins" panose="00000500000000000000" pitchFamily="2" charset="0"/>
                <a:ea typeface="思源黑体 CN Normal" panose="020B0400000000000000" charset="-122"/>
                <a:sym typeface="+mn-ea"/>
              </a:rPr>
              <a:t>保护）</a:t>
            </a:r>
            <a:r>
              <a:rPr lang="zh-CN" altLang="en-US" dirty="0">
                <a:solidFill>
                  <a:schemeClr val="tx1"/>
                </a:solidFill>
                <a:uFillTx/>
                <a:latin typeface="Poppins" panose="00000500000000000000" pitchFamily="2" charset="0"/>
                <a:ea typeface="思源黑体 CN Normal" panose="020B0400000000000000" charset="-122"/>
              </a:rPr>
              <a:t>。</a:t>
            </a:r>
          </a:p>
          <a:p>
            <a:pPr>
              <a:lnSpc>
                <a:spcPct val="120000"/>
              </a:lnSpc>
            </a:pPr>
            <a:endParaRPr lang="zh-CN" altLang="en-US" dirty="0">
              <a:solidFill>
                <a:schemeClr val="tx1"/>
              </a:solidFill>
              <a:uFillTx/>
              <a:latin typeface="Poppins" panose="00000500000000000000" pitchFamily="2" charset="0"/>
              <a:ea typeface="思源黑体 CN Normal" panose="020B0400000000000000" charset="-122"/>
            </a:endParaRPr>
          </a:p>
        </p:txBody>
      </p:sp>
      <p:pic>
        <p:nvPicPr>
          <p:cNvPr id="55" name="图片 54"/>
          <p:cNvPicPr/>
          <p:nvPr/>
        </p:nvPicPr>
        <p:blipFill>
          <a:blip r:embed="rId5" cstate="print"/>
          <a:stretch>
            <a:fillRect/>
          </a:stretch>
        </p:blipFill>
        <p:spPr>
          <a:xfrm>
            <a:off x="7680176" y="5013176"/>
            <a:ext cx="2998470" cy="1734185"/>
          </a:xfrm>
          <a:prstGeom prst="rect">
            <a:avLst/>
          </a:prstGeom>
          <a:noFill/>
          <a:ln w="9525">
            <a:noFill/>
          </a:ln>
        </p:spPr>
      </p:pic>
      <p:sp>
        <p:nvSpPr>
          <p:cNvPr id="56" name="TextBox 5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57"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58"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525" y="764540"/>
            <a:ext cx="9815830" cy="46037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 </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多肽类药物：拮抗剂</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 </a:t>
            </a:r>
            <a:r>
              <a:rPr lang="en-US" altLang="zh-CN" sz="2400" b="1" dirty="0" err="1">
                <a:latin typeface="Poppins" panose="00000500000000000000" pitchFamily="2" charset="0"/>
                <a:ea typeface="思源黑体 CN Bold" panose="020B0800000000000000" pitchFamily="34" charset="-122"/>
                <a:sym typeface="+mn-ea"/>
              </a:rPr>
              <a:t>Motixafortide  莫替沙福肽</a:t>
            </a:r>
            <a:r>
              <a:rPr lang="zh-CN" altLang="en-US" sz="2400" b="1" dirty="0" err="1">
                <a:latin typeface="Poppins" panose="00000500000000000000" pitchFamily="2" charset="0"/>
                <a:ea typeface="思源黑体 CN Bold" panose="020B0800000000000000" pitchFamily="34" charset="-122"/>
                <a:sym typeface="+mn-ea"/>
              </a:rPr>
              <a:t>（骨髓瘤药物）</a:t>
            </a:r>
          </a:p>
        </p:txBody>
      </p:sp>
      <p:sp>
        <p:nvSpPr>
          <p:cNvPr id="52" name="TextBox 51"/>
          <p:cNvSpPr txBox="1"/>
          <p:nvPr/>
        </p:nvSpPr>
        <p:spPr>
          <a:xfrm>
            <a:off x="119336" y="6536377"/>
            <a:ext cx="2821305" cy="275590"/>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Jørgensen, Daugvilaite et al. 2021</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sp>
        <p:nvSpPr>
          <p:cNvPr id="58" name="矩形 57"/>
          <p:cNvSpPr/>
          <p:nvPr/>
        </p:nvSpPr>
        <p:spPr>
          <a:xfrm>
            <a:off x="7894444" y="2635885"/>
            <a:ext cx="4034204" cy="2657138"/>
          </a:xfrm>
          <a:prstGeom prst="rect">
            <a:avLst/>
          </a:prstGeom>
        </p:spPr>
        <p:txBody>
          <a:bodyPr wrap="square">
            <a:spAutoFit/>
          </a:bodyPr>
          <a:lstStyle/>
          <a:p>
            <a:pPr algn="l">
              <a:lnSpc>
                <a:spcPct val="120000"/>
              </a:lnSpc>
              <a:buFont typeface="Wingdings" panose="05000000000000000000" pitchFamily="2" charset="2"/>
              <a:buChar char="ü"/>
            </a:pPr>
            <a:r>
              <a:rPr lang="zh-CN" altLang="en-US" sz="2000" b="0" i="0" smtClean="0">
                <a:solidFill>
                  <a:schemeClr val="tx1"/>
                </a:solidFill>
                <a:uFillTx/>
                <a:latin typeface="Poppins" panose="00000500000000000000" pitchFamily="2" charset="0"/>
                <a:ea typeface="思源黑体 CN Normal" panose="020B0400000000000000" charset="-122"/>
              </a:rPr>
              <a:t> CXCL</a:t>
            </a:r>
            <a:r>
              <a:rPr lang="zh-CN" altLang="en-US" sz="2000" b="0" i="0" dirty="0">
                <a:solidFill>
                  <a:schemeClr val="tx1"/>
                </a:solidFill>
                <a:uFillTx/>
                <a:latin typeface="Poppins" panose="00000500000000000000" pitchFamily="2" charset="0"/>
                <a:ea typeface="思源黑体 CN Normal" panose="020B0400000000000000" charset="-122"/>
              </a:rPr>
              <a:t>12</a:t>
            </a:r>
            <a:r>
              <a:rPr lang="zh-CN" altLang="en-US" sz="2000" dirty="0">
                <a:uFillTx/>
                <a:latin typeface="Poppins" panose="00000500000000000000" pitchFamily="2" charset="0"/>
                <a:ea typeface="思源黑体 CN Normal" panose="020B0400000000000000" charset="-122"/>
                <a:sym typeface="+mn-ea"/>
              </a:rPr>
              <a:t>，可与CXCR4结合，并使造血干细胞保留在骨髓中</a:t>
            </a:r>
            <a:r>
              <a:rPr lang="zh-CN" altLang="en-US" sz="2000" b="0" i="0" dirty="0">
                <a:solidFill>
                  <a:schemeClr val="tx1"/>
                </a:solidFill>
                <a:uFillTx/>
                <a:latin typeface="Poppins" panose="00000500000000000000" pitchFamily="2" charset="0"/>
                <a:ea typeface="思源黑体 CN Normal" panose="020B0400000000000000" charset="-122"/>
              </a:rPr>
              <a:t>。</a:t>
            </a:r>
          </a:p>
          <a:p>
            <a:pPr algn="l">
              <a:lnSpc>
                <a:spcPct val="120000"/>
              </a:lnSpc>
              <a:buFont typeface="Wingdings" panose="05000000000000000000" pitchFamily="2" charset="2"/>
              <a:buChar char="ü"/>
            </a:pPr>
            <a:endParaRPr lang="zh-CN" altLang="en-US" sz="2000" b="0" i="0" dirty="0">
              <a:solidFill>
                <a:schemeClr val="tx1"/>
              </a:solidFill>
              <a:uFillTx/>
              <a:latin typeface="Poppins" panose="00000500000000000000" pitchFamily="2" charset="0"/>
              <a:ea typeface="思源黑体 CN Normal" panose="020B0400000000000000" charset="-122"/>
            </a:endParaRPr>
          </a:p>
          <a:p>
            <a:pPr algn="l">
              <a:lnSpc>
                <a:spcPct val="120000"/>
              </a:lnSpc>
              <a:buFont typeface="Wingdings" panose="05000000000000000000" pitchFamily="2" charset="2"/>
              <a:buChar char="ü"/>
            </a:pPr>
            <a:r>
              <a:rPr lang="en-US" altLang="zh-CN" sz="2000" b="1" smtClean="0">
                <a:latin typeface="Poppins" panose="00000500000000000000" pitchFamily="2" charset="0"/>
                <a:ea typeface="思源黑体 CN Bold" panose="020B0800000000000000" pitchFamily="34" charset="-122"/>
                <a:sym typeface="+mn-ea"/>
              </a:rPr>
              <a:t> 莫替沙福肽</a:t>
            </a:r>
            <a:r>
              <a:rPr lang="zh-CN" altLang="en-US" sz="2000" dirty="0">
                <a:uFillTx/>
                <a:latin typeface="Poppins" panose="00000500000000000000" pitchFamily="2" charset="0"/>
                <a:ea typeface="思源黑体 CN Normal" panose="020B0400000000000000" charset="-122"/>
                <a:sym typeface="+mn-ea"/>
              </a:rPr>
              <a:t>可阻断CXCL12与</a:t>
            </a:r>
            <a:r>
              <a:rPr lang="en-US" altLang="zh-CN" sz="2000" dirty="0">
                <a:uFillTx/>
                <a:latin typeface="Poppins" panose="00000500000000000000" pitchFamily="2" charset="0"/>
                <a:ea typeface="思源黑体 CN Normal" panose="020B0400000000000000" charset="-122"/>
                <a:sym typeface="+mn-ea"/>
              </a:rPr>
              <a:t>CXCR4</a:t>
            </a:r>
            <a:r>
              <a:rPr lang="zh-CN" altLang="en-US" sz="2000" dirty="0">
                <a:uFillTx/>
                <a:latin typeface="Poppins" panose="00000500000000000000" pitchFamily="2" charset="0"/>
                <a:ea typeface="思源黑体 CN Normal" panose="020B0400000000000000" charset="-122"/>
                <a:sym typeface="+mn-ea"/>
              </a:rPr>
              <a:t>的结合，促进造血干细胞和祖细胞进入外周循环。</a:t>
            </a:r>
            <a:endParaRPr lang="zh-CN" altLang="en-US" sz="2000" b="0" i="0" dirty="0">
              <a:solidFill>
                <a:schemeClr val="tx1"/>
              </a:solidFill>
              <a:uFillTx/>
              <a:latin typeface="Poppins" panose="00000500000000000000" pitchFamily="2" charset="0"/>
              <a:ea typeface="思源黑体 CN Normal" panose="020B0400000000000000" charset="-122"/>
            </a:endParaRPr>
          </a:p>
          <a:p>
            <a:pPr algn="l">
              <a:lnSpc>
                <a:spcPct val="120000"/>
              </a:lnSpc>
              <a:buFont typeface="Wingdings" panose="05000000000000000000" pitchFamily="2" charset="2"/>
              <a:buChar char="ü"/>
            </a:pPr>
            <a:endParaRPr lang="zh-CN" altLang="en-US" sz="2000" b="0" i="0" dirty="0">
              <a:solidFill>
                <a:schemeClr val="tx1"/>
              </a:solidFill>
              <a:uFillTx/>
              <a:latin typeface="Poppins" panose="00000500000000000000" pitchFamily="2" charset="0"/>
              <a:ea typeface="思源黑体 CN Normal" panose="020B0400000000000000" charset="-122"/>
            </a:endParaRPr>
          </a:p>
        </p:txBody>
      </p:sp>
      <p:sp>
        <p:nvSpPr>
          <p:cNvPr id="59" name="TextBox 58"/>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6" name="图片 5"/>
          <p:cNvPicPr/>
          <p:nvPr/>
        </p:nvPicPr>
        <p:blipFill>
          <a:blip r:embed="rId4" cstate="print"/>
        </p:blipFill>
        <p:spPr>
          <a:xfrm>
            <a:off x="247015" y="1339850"/>
            <a:ext cx="7198360" cy="5144135"/>
          </a:xfrm>
          <a:prstGeom prst="rect">
            <a:avLst/>
          </a:prstGeom>
        </p:spPr>
      </p:pic>
      <p:pic>
        <p:nvPicPr>
          <p:cNvPr id="54"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5"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en-US" altLang="zh-CN"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GPCR </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多肽类药物：</a:t>
            </a:r>
            <a:r>
              <a:rPr lang="zh-CN" altLang="en-US" sz="2400" b="1" dirty="0"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偏置激动</a:t>
            </a:r>
            <a:r>
              <a:rPr lang="zh-CN" altLang="en-US" sz="24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剂</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2" name="TextBox 51"/>
          <p:cNvSpPr txBox="1"/>
          <p:nvPr/>
        </p:nvSpPr>
        <p:spPr>
          <a:xfrm>
            <a:off x="119336" y="6536377"/>
            <a:ext cx="1795684"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Wang, Ji et al. 2024</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pic>
        <p:nvPicPr>
          <p:cNvPr id="53" name="Picture 9"/>
          <p:cNvPicPr>
            <a:picLocks noChangeAspect="1" noChangeArrowheads="1"/>
          </p:cNvPicPr>
          <p:nvPr/>
        </p:nvPicPr>
        <p:blipFill>
          <a:blip r:embed="rId4" cstate="print"/>
          <a:srcRect/>
          <a:stretch>
            <a:fillRect/>
          </a:stretch>
        </p:blipFill>
        <p:spPr bwMode="auto">
          <a:xfrm>
            <a:off x="473075" y="1313815"/>
            <a:ext cx="5180965" cy="4605020"/>
          </a:xfrm>
          <a:prstGeom prst="rect">
            <a:avLst/>
          </a:prstGeom>
          <a:noFill/>
          <a:ln w="9525">
            <a:noFill/>
            <a:miter lim="800000"/>
            <a:headEnd/>
            <a:tailEnd/>
          </a:ln>
        </p:spPr>
      </p:pic>
      <p:pic>
        <p:nvPicPr>
          <p:cNvPr id="54" name="Picture 7"/>
          <p:cNvPicPr>
            <a:picLocks noChangeAspect="1" noChangeArrowheads="1"/>
          </p:cNvPicPr>
          <p:nvPr/>
        </p:nvPicPr>
        <p:blipFill>
          <a:blip r:embed="rId5" cstate="print"/>
          <a:srcRect/>
          <a:stretch>
            <a:fillRect/>
          </a:stretch>
        </p:blipFill>
        <p:spPr bwMode="auto">
          <a:xfrm>
            <a:off x="6096000" y="1339756"/>
            <a:ext cx="4969310" cy="4589312"/>
          </a:xfrm>
          <a:prstGeom prst="rect">
            <a:avLst/>
          </a:prstGeom>
          <a:noFill/>
          <a:ln w="9525">
            <a:noFill/>
            <a:miter lim="800000"/>
            <a:headEnd/>
            <a:tailEnd/>
          </a:ln>
          <a:effectLst/>
        </p:spPr>
      </p:pic>
      <p:sp>
        <p:nvSpPr>
          <p:cNvPr id="55" name="矩形 54"/>
          <p:cNvSpPr/>
          <p:nvPr/>
        </p:nvSpPr>
        <p:spPr>
          <a:xfrm>
            <a:off x="3051493" y="6093460"/>
            <a:ext cx="6089015" cy="398780"/>
          </a:xfrm>
          <a:prstGeom prst="rect">
            <a:avLst/>
          </a:prstGeom>
        </p:spPr>
        <p:txBody>
          <a:bodyPr wrap="square">
            <a:spAutoFit/>
          </a:bodyPr>
          <a:lstStyle/>
          <a:p>
            <a:r>
              <a:rPr lang="zh-CN" altLang="en-US" sz="2000" dirty="0">
                <a:solidFill>
                  <a:schemeClr val="tx1"/>
                </a:solidFill>
                <a:uFillTx/>
                <a:latin typeface="Poppins" panose="00000500000000000000" pitchFamily="2" charset="0"/>
                <a:ea typeface="思源黑体 CN Normal" panose="020B0400000000000000" charset="-122"/>
                <a:sym typeface="+mn-ea"/>
              </a:rPr>
              <a:t>开发</a:t>
            </a:r>
            <a:r>
              <a:rPr lang="en-US" altLang="zh-CN" sz="2000" dirty="0">
                <a:solidFill>
                  <a:schemeClr val="tx1"/>
                </a:solidFill>
                <a:uFillTx/>
                <a:latin typeface="Poppins" panose="00000500000000000000" pitchFamily="2" charset="0"/>
                <a:ea typeface="思源黑体 CN Normal" panose="020B0400000000000000" charset="-122"/>
                <a:cs typeface="Arial Unicode MS" panose="020B0604020202020204" charset="-122"/>
                <a:sym typeface="+mn-ea"/>
              </a:rPr>
              <a:t>Apelin</a:t>
            </a:r>
            <a:r>
              <a:rPr lang="zh-CN" altLang="en-US" sz="2000" dirty="0">
                <a:solidFill>
                  <a:schemeClr val="tx1"/>
                </a:solidFill>
                <a:uFillTx/>
                <a:latin typeface="Poppins" panose="00000500000000000000" pitchFamily="2" charset="0"/>
                <a:ea typeface="思源黑体 CN Normal" panose="020B0400000000000000" charset="-122"/>
                <a:sym typeface="+mn-ea"/>
              </a:rPr>
              <a:t>受体的</a:t>
            </a:r>
            <a:r>
              <a:rPr lang="en-US" altLang="zh-CN" sz="2000" dirty="0">
                <a:solidFill>
                  <a:schemeClr val="tx1"/>
                </a:solidFill>
                <a:uFillTx/>
                <a:latin typeface="Poppins" panose="00000500000000000000" pitchFamily="2" charset="0"/>
                <a:ea typeface="思源黑体 CN Normal" panose="020B0400000000000000" charset="-122"/>
                <a:cs typeface="Arial Unicode MS" panose="020B0604020202020204" charset="-122"/>
                <a:sym typeface="+mn-ea"/>
              </a:rPr>
              <a:t>G</a:t>
            </a:r>
            <a:r>
              <a:rPr lang="zh-CN" altLang="en-US" sz="2000" dirty="0">
                <a:solidFill>
                  <a:schemeClr val="tx1"/>
                </a:solidFill>
                <a:uFillTx/>
                <a:latin typeface="Poppins" panose="00000500000000000000" pitchFamily="2" charset="0"/>
                <a:ea typeface="思源黑体 CN Normal" panose="020B0400000000000000" charset="-122"/>
                <a:sym typeface="+mn-ea"/>
              </a:rPr>
              <a:t>蛋白偏向激动剂，治疗心力衰竭。</a:t>
            </a:r>
            <a:endParaRPr lang="zh-CN" altLang="en-US" sz="2000" dirty="0">
              <a:solidFill>
                <a:schemeClr val="tx1"/>
              </a:solidFill>
              <a:uFillTx/>
              <a:latin typeface="Poppins" panose="00000500000000000000" pitchFamily="2" charset="0"/>
              <a:ea typeface="思源黑体 CN Regular" panose="020B0500000000000000" pitchFamily="34" charset="-122"/>
              <a:sym typeface="+mn-ea"/>
            </a:endParaRPr>
          </a:p>
        </p:txBody>
      </p:sp>
      <p:sp>
        <p:nvSpPr>
          <p:cNvPr id="56" name="TextBox 5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57"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58"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2"/>
          <p:cNvGrpSpPr/>
          <p:nvPr/>
        </p:nvGrpSpPr>
        <p:grpSpPr>
          <a:xfrm>
            <a:off x="2927649" y="370329"/>
            <a:ext cx="6480720" cy="6371039"/>
            <a:chOff x="2571736" y="571486"/>
            <a:chExt cx="3989937" cy="3922410"/>
          </a:xfrm>
        </p:grpSpPr>
        <p:grpSp>
          <p:nvGrpSpPr>
            <p:cNvPr id="3" name="组合 16"/>
            <p:cNvGrpSpPr/>
            <p:nvPr/>
          </p:nvGrpSpPr>
          <p:grpSpPr>
            <a:xfrm>
              <a:off x="2571736" y="571486"/>
              <a:ext cx="3850954" cy="3850954"/>
              <a:chOff x="250001" y="792480"/>
              <a:chExt cx="3850954" cy="3850954"/>
            </a:xfrm>
          </p:grpSpPr>
          <p:sp>
            <p:nvSpPr>
              <p:cNvPr id="18" name="椭圆 17"/>
              <p:cNvSpPr/>
              <p:nvPr/>
            </p:nvSpPr>
            <p:spPr>
              <a:xfrm>
                <a:off x="389537" y="932016"/>
                <a:ext cx="3571882" cy="3571882"/>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50001" y="792480"/>
                <a:ext cx="3850954" cy="3850954"/>
              </a:xfrm>
              <a:prstGeom prst="ellipse">
                <a:avLst/>
              </a:prstGeom>
              <a:noFill/>
              <a:ln w="28575">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椭圆 19"/>
            <p:cNvSpPr/>
            <p:nvPr/>
          </p:nvSpPr>
          <p:spPr>
            <a:xfrm>
              <a:off x="5322099" y="707682"/>
              <a:ext cx="1239574" cy="1239574"/>
            </a:xfrm>
            <a:prstGeom prst="ellipse">
              <a:avLst/>
            </a:prstGeom>
            <a:solidFill>
              <a:schemeClr val="bg1">
                <a:lumMod val="8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107521" y="3708078"/>
              <a:ext cx="739508" cy="739508"/>
            </a:xfrm>
            <a:prstGeom prst="ellipse">
              <a:avLst/>
            </a:prstGeom>
            <a:solidFill>
              <a:schemeClr val="bg1">
                <a:lumMod val="8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964909" y="3493764"/>
              <a:ext cx="1000132" cy="1000132"/>
            </a:xfrm>
            <a:prstGeom prst="ellipse">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3" cstate="print"/>
          <a:stretch>
            <a:fillRect/>
          </a:stretch>
        </p:blipFill>
        <p:spPr bwMode="auto">
          <a:xfrm>
            <a:off x="167862" y="164637"/>
            <a:ext cx="1991701" cy="480000"/>
          </a:xfrm>
          <a:prstGeom prst="rect">
            <a:avLst/>
          </a:prstGeom>
          <a:noFill/>
          <a:ln>
            <a:noFill/>
          </a:ln>
        </p:spPr>
      </p:pic>
      <p:sp>
        <p:nvSpPr>
          <p:cNvPr id="79" name="副标题 2"/>
          <p:cNvSpPr txBox="1"/>
          <p:nvPr/>
        </p:nvSpPr>
        <p:spPr>
          <a:xfrm>
            <a:off x="767408" y="3404997"/>
            <a:ext cx="10561173" cy="1536171"/>
          </a:xfrm>
          <a:prstGeom prst="rect">
            <a:avLst/>
          </a:prstGeom>
        </p:spPr>
        <p:txBody>
          <a:bodyPr lIns="121917" tIns="60958" rIns="121917" bIns="60958">
            <a:normAutofit/>
          </a:bodyPr>
          <a:lstStyle/>
          <a:p>
            <a:pPr algn="ctr">
              <a:lnSpc>
                <a:spcPct val="90000"/>
              </a:lnSpc>
              <a:buFont typeface="Arial" panose="020B0604020202020204" pitchFamily="34" charset="0"/>
              <a:buNone/>
            </a:pPr>
            <a:r>
              <a:rPr lang="en-US" altLang="zh-CN" sz="3200" b="1">
                <a:solidFill>
                  <a:schemeClr val="bg1"/>
                </a:solidFill>
                <a:latin typeface="Poppins" panose="00000500000000000000" pitchFamily="2" charset="0"/>
                <a:ea typeface="思源黑体 CN Regular" panose="020B0500000000000000" pitchFamily="34" charset="-122"/>
                <a:cs typeface="Poppins" panose="00000500000000000000" pitchFamily="2" charset="0"/>
              </a:rPr>
              <a:t>GPCR</a:t>
            </a:r>
            <a:r>
              <a:rPr lang="zh-CN" altLang="en-US" sz="3200" b="1">
                <a:solidFill>
                  <a:schemeClr val="bg1"/>
                </a:solidFill>
                <a:latin typeface="Poppins" panose="00000500000000000000" pitchFamily="2" charset="0"/>
                <a:ea typeface="思源黑体 CN Regular" panose="020B0500000000000000" pitchFamily="34" charset="-122"/>
                <a:cs typeface="Poppins" panose="00000500000000000000" pitchFamily="2" charset="0"/>
              </a:rPr>
              <a:t>膜蛋白助力药物研发</a:t>
            </a:r>
            <a:endParaRPr lang="en-US" altLang="zh-CN" sz="32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80" name="副标题 2"/>
          <p:cNvSpPr txBox="1"/>
          <p:nvPr/>
        </p:nvSpPr>
        <p:spPr>
          <a:xfrm>
            <a:off x="4319803" y="1881430"/>
            <a:ext cx="3360373" cy="2496277"/>
          </a:xfrm>
          <a:prstGeom prst="rect">
            <a:avLst/>
          </a:prstGeom>
        </p:spPr>
        <p:txBody>
          <a:bodyPr lIns="121917" tIns="60958" rIns="121917" bIns="60958">
            <a:noAutofit/>
          </a:bodyPr>
          <a:lstStyle/>
          <a:p>
            <a:pPr algn="ctr">
              <a:lnSpc>
                <a:spcPct val="90000"/>
              </a:lnSpc>
              <a:buFont typeface="Arial" panose="020B0604020202020204" pitchFamily="34" charset="0"/>
              <a:buNone/>
            </a:pPr>
            <a:r>
              <a:rPr lang="en-US" altLang="zh-CN" sz="9600" b="1">
                <a:solidFill>
                  <a:schemeClr val="bg1"/>
                </a:solidFill>
                <a:latin typeface="Poppins" panose="00000500000000000000" pitchFamily="2" charset="0"/>
                <a:ea typeface="思源黑体 CN Regular" panose="020B0500000000000000" pitchFamily="34" charset="-122"/>
                <a:cs typeface="Poppins" panose="00000500000000000000" pitchFamily="2" charset="0"/>
              </a:rPr>
              <a:t>04</a:t>
            </a:r>
            <a:endParaRPr lang="en-US" altLang="zh-CN" sz="9600" b="1" dirty="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24" name="椭圆 23"/>
          <p:cNvSpPr/>
          <p:nvPr/>
        </p:nvSpPr>
        <p:spPr>
          <a:xfrm>
            <a:off x="-1047800" y="4667259"/>
            <a:ext cx="3039091" cy="3039091"/>
          </a:xfrm>
          <a:prstGeom prst="ellipse">
            <a:avLst/>
          </a:prstGeom>
          <a:noFill/>
          <a:ln w="57150">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5" name="椭圆 24"/>
          <p:cNvSpPr/>
          <p:nvPr/>
        </p:nvSpPr>
        <p:spPr>
          <a:xfrm>
            <a:off x="11049035" y="-762029"/>
            <a:ext cx="1800832" cy="1800832"/>
          </a:xfrm>
          <a:prstGeom prst="ellipse">
            <a:avLst/>
          </a:prstGeom>
          <a:no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6" name="椭圆 25"/>
          <p:cNvSpPr/>
          <p:nvPr/>
        </p:nvSpPr>
        <p:spPr>
          <a:xfrm>
            <a:off x="9906027" y="4381507"/>
            <a:ext cx="1229328" cy="1229328"/>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6" name="TextBox 1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5"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义翘神州膜蛋白平台：</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VLP</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平台</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pic>
        <p:nvPicPr>
          <p:cNvPr id="53" name="图片 52"/>
          <p:cNvPicPr/>
          <p:nvPr>
            <p:custDataLst>
              <p:tags r:id="rId1"/>
            </p:custDataLst>
          </p:nvPr>
        </p:nvPicPr>
        <p:blipFill>
          <a:blip r:embed="rId6" cstate="print"/>
          <a:srcRect t="9599"/>
          <a:stretch>
            <a:fillRect/>
          </a:stretch>
        </p:blipFill>
        <p:spPr>
          <a:xfrm>
            <a:off x="-29845" y="1628775"/>
            <a:ext cx="12221845" cy="3023870"/>
          </a:xfrm>
          <a:prstGeom prst="rect">
            <a:avLst/>
          </a:prstGeom>
          <a:noFill/>
          <a:ln w="9525">
            <a:noFill/>
          </a:ln>
        </p:spPr>
      </p:pic>
      <p:sp>
        <p:nvSpPr>
          <p:cNvPr id="54" name="矩形 53"/>
          <p:cNvSpPr/>
          <p:nvPr/>
        </p:nvSpPr>
        <p:spPr>
          <a:xfrm>
            <a:off x="4639491" y="4726565"/>
            <a:ext cx="2625725" cy="368300"/>
          </a:xfrm>
          <a:prstGeom prst="rect">
            <a:avLst/>
          </a:prstGeom>
        </p:spPr>
        <p:txBody>
          <a:bodyPr wrap="none">
            <a:spAutoFit/>
          </a:bodyPr>
          <a:lstStyle/>
          <a:p>
            <a:r>
              <a:rPr lang="en-US" altLang="zh-CN" dirty="0">
                <a:solidFill>
                  <a:srgbClr val="008A70"/>
                </a:solidFill>
                <a:uFillTx/>
                <a:latin typeface="Poppins" panose="00000500000000000000" pitchFamily="2" charset="0"/>
                <a:ea typeface="思源黑体 CN Regular" panose="020B0500000000000000" pitchFamily="34" charset="-122"/>
                <a:cs typeface="Poppins" panose="00000500000000000000" pitchFamily="2" charset="0"/>
              </a:rPr>
              <a:t>VLP</a:t>
            </a:r>
            <a:r>
              <a:rPr lang="zh-CN" altLang="en-US" dirty="0">
                <a:solidFill>
                  <a:srgbClr val="008A70"/>
                </a:solidFill>
                <a:uFillTx/>
                <a:latin typeface="Poppins" panose="00000500000000000000" pitchFamily="2" charset="0"/>
                <a:ea typeface="思源黑体 CN Regular" panose="020B0500000000000000" pitchFamily="34" charset="-122"/>
                <a:cs typeface="Poppins" panose="00000500000000000000" pitchFamily="2" charset="0"/>
              </a:rPr>
              <a:t>展示目标蛋白的过程</a:t>
            </a:r>
          </a:p>
        </p:txBody>
      </p:sp>
      <p:sp>
        <p:nvSpPr>
          <p:cNvPr id="55" name="文本框 2"/>
          <p:cNvSpPr txBox="1"/>
          <p:nvPr>
            <p:custDataLst>
              <p:tags r:id="rId2"/>
            </p:custDataLst>
          </p:nvPr>
        </p:nvSpPr>
        <p:spPr>
          <a:xfrm>
            <a:off x="1919605" y="4869180"/>
            <a:ext cx="8112125" cy="1465580"/>
          </a:xfrm>
          <a:prstGeom prst="rect">
            <a:avLst/>
          </a:prstGeom>
          <a:noFill/>
        </p:spPr>
        <p:txBody>
          <a:bodyPr wrap="square" lIns="121917" tIns="60958" rIns="121917" bIns="60958" rtlCol="0">
            <a:noAutofit/>
          </a:bodyPr>
          <a:lstStyle/>
          <a:p>
            <a:pPr algn="ctr">
              <a:lnSpc>
                <a:spcPct val="150000"/>
              </a:lnSpc>
            </a:pPr>
            <a:endParaRPr lang="zh-CN" sz="2400" b="1" dirty="0">
              <a:solidFill>
                <a:srgbClr val="00B050"/>
              </a:solidFill>
              <a:latin typeface="Poppins" panose="00000500000000000000" pitchFamily="2" charset="0"/>
              <a:ea typeface="思源黑体 CN Bold" panose="020B0800000000000000" pitchFamily="34" charset="-122"/>
              <a:cs typeface="楷体" panose="02010609060101010101" charset="-122"/>
            </a:endParaRPr>
          </a:p>
          <a:p>
            <a:pPr marL="381000" indent="-381000">
              <a:lnSpc>
                <a:spcPct val="150000"/>
              </a:lnSpc>
              <a:buFont typeface="Wingdings" panose="05000000000000000000" pitchFamily="2" charset="2"/>
              <a:buChar char="ü"/>
            </a:pPr>
            <a:r>
              <a:rPr lang="zh-CN" dirty="0">
                <a:latin typeface="Poppins" panose="00000500000000000000" pitchFamily="2" charset="0"/>
                <a:ea typeface="思源黑体 CN Regular" panose="020B0500000000000000" pitchFamily="34" charset="-122"/>
                <a:cs typeface="楷体" panose="02010609060101010101" charset="-122"/>
              </a:rPr>
              <a:t>全长的跨膜蛋白，</a:t>
            </a:r>
            <a:r>
              <a:rPr lang="zh-CN" dirty="0">
                <a:latin typeface="Poppins" panose="00000500000000000000" pitchFamily="2" charset="0"/>
                <a:ea typeface="思源黑体 CN Regular" panose="020B0500000000000000" pitchFamily="34" charset="-122"/>
                <a:cs typeface="楷体" panose="02010609060101010101" charset="-122"/>
                <a:sym typeface="+mn-ea"/>
              </a:rPr>
              <a:t>具有天然构象，</a:t>
            </a:r>
            <a:r>
              <a:rPr lang="zh-CN">
                <a:latin typeface="Poppins" panose="00000500000000000000" pitchFamily="2" charset="0"/>
                <a:ea typeface="思源黑体 CN Regular" panose="020B0500000000000000" pitchFamily="34" charset="-122"/>
                <a:cs typeface="楷体" panose="02010609060101010101" charset="-122"/>
              </a:rPr>
              <a:t>保持生物活性</a:t>
            </a:r>
            <a:endParaRPr lang="zh-CN" dirty="0">
              <a:latin typeface="Poppins" panose="00000500000000000000" pitchFamily="2" charset="0"/>
              <a:ea typeface="思源黑体 CN Regular" panose="020B0500000000000000" pitchFamily="34" charset="-122"/>
              <a:cs typeface="楷体" panose="02010609060101010101" charset="-122"/>
            </a:endParaRPr>
          </a:p>
          <a:p>
            <a:pPr marL="381000" indent="-381000">
              <a:lnSpc>
                <a:spcPct val="150000"/>
              </a:lnSpc>
              <a:buFont typeface="Wingdings" panose="05000000000000000000" pitchFamily="2" charset="2"/>
              <a:buChar char="ü"/>
            </a:pPr>
            <a:r>
              <a:rPr lang="zh-CN" dirty="0">
                <a:latin typeface="Poppins" panose="00000500000000000000" pitchFamily="2" charset="0"/>
                <a:ea typeface="思源黑体 CN Regular" panose="020B0500000000000000" pitchFamily="34" charset="-122"/>
                <a:cs typeface="楷体" panose="02010609060101010101" charset="-122"/>
              </a:rPr>
              <a:t>可用于免疫/ELISA</a:t>
            </a:r>
            <a:r>
              <a:rPr lang="en-US" altLang="zh-CN" dirty="0">
                <a:latin typeface="Poppins" panose="00000500000000000000" pitchFamily="2" charset="0"/>
                <a:ea typeface="思源黑体 CN Regular" panose="020B0500000000000000" pitchFamily="34" charset="-122"/>
                <a:cs typeface="楷体" panose="02010609060101010101" charset="-122"/>
              </a:rPr>
              <a:t>/</a:t>
            </a:r>
            <a:r>
              <a:rPr lang="zh-CN" dirty="0">
                <a:latin typeface="Poppins" panose="00000500000000000000" pitchFamily="2" charset="0"/>
                <a:ea typeface="思源黑体 CN Regular" panose="020B0500000000000000" pitchFamily="34" charset="-122"/>
                <a:cs typeface="楷体" panose="02010609060101010101" charset="-122"/>
                <a:sym typeface="+mn-ea"/>
              </a:rPr>
              <a:t>噬菌体展示</a:t>
            </a:r>
            <a:r>
              <a:rPr lang="zh-CN">
                <a:latin typeface="Poppins" panose="00000500000000000000" pitchFamily="2" charset="0"/>
                <a:ea typeface="思源黑体 CN Regular" panose="020B0500000000000000" pitchFamily="34" charset="-122"/>
                <a:cs typeface="楷体" panose="02010609060101010101" charset="-122"/>
                <a:sym typeface="+mn-ea"/>
              </a:rPr>
              <a:t>筛选实验</a:t>
            </a:r>
            <a:endParaRPr lang="en-US" altLang="zh-CN">
              <a:latin typeface="Poppins" panose="00000500000000000000" pitchFamily="2" charset="0"/>
              <a:ea typeface="思源黑体 CN Regular" panose="020B0500000000000000" pitchFamily="34" charset="-122"/>
              <a:cs typeface="楷体" panose="02010609060101010101" charset="-122"/>
              <a:sym typeface="+mn-ea"/>
            </a:endParaRPr>
          </a:p>
          <a:p>
            <a:pPr marL="381000" indent="-381000">
              <a:lnSpc>
                <a:spcPct val="150000"/>
              </a:lnSpc>
              <a:buFont typeface="Wingdings" panose="05000000000000000000" pitchFamily="2" charset="2"/>
              <a:buChar char="ü"/>
            </a:pPr>
            <a:r>
              <a:rPr lang="zh-CN" altLang="en-US">
                <a:latin typeface="Poppins" panose="00000500000000000000" pitchFamily="2" charset="0"/>
                <a:ea typeface="思源黑体 CN Regular" panose="020B0500000000000000" pitchFamily="34" charset="-122"/>
                <a:cs typeface="楷体" panose="02010609060101010101" charset="-122"/>
              </a:rPr>
              <a:t> 不含病毒核酸，不能进行自主复制，生产操作过程中较为安全</a:t>
            </a:r>
            <a:endParaRPr lang="zh-CN" dirty="0">
              <a:latin typeface="Poppins" panose="00000500000000000000" pitchFamily="2" charset="0"/>
              <a:ea typeface="思源黑体 CN Regular" panose="020B0500000000000000" pitchFamily="34" charset="-122"/>
              <a:cs typeface="楷体" panose="02010609060101010101" charset="-122"/>
            </a:endParaRPr>
          </a:p>
        </p:txBody>
      </p:sp>
      <p:sp>
        <p:nvSpPr>
          <p:cNvPr id="56" name="TextBox 5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 name="文本框 5"/>
          <p:cNvSpPr txBox="1"/>
          <p:nvPr/>
        </p:nvSpPr>
        <p:spPr>
          <a:xfrm>
            <a:off x="838835" y="5344795"/>
            <a:ext cx="1125220" cy="645160"/>
          </a:xfrm>
          <a:prstGeom prst="rect">
            <a:avLst/>
          </a:prstGeom>
          <a:noFill/>
        </p:spPr>
        <p:txBody>
          <a:bodyPr wrap="square" rtlCol="0" anchor="t">
            <a:spAutoFit/>
          </a:bodyPr>
          <a:lstStyle/>
          <a:p>
            <a:pPr algn="ctr">
              <a:lnSpc>
                <a:spcPct val="150000"/>
              </a:lnSpc>
            </a:pPr>
            <a:r>
              <a:rPr sz="2400" b="1">
                <a:solidFill>
                  <a:srgbClr val="00B050"/>
                </a:solidFill>
                <a:latin typeface="Poppins" panose="00000500000000000000" pitchFamily="2" charset="0"/>
                <a:ea typeface="思源黑体 CN Bold" panose="020B0800000000000000" pitchFamily="34" charset="-122"/>
                <a:cs typeface="楷体" panose="02010609060101010101" charset="-122"/>
                <a:sym typeface="+mn-ea"/>
              </a:rPr>
              <a:t>优势</a:t>
            </a:r>
            <a:r>
              <a:rPr lang="zh-CN" sz="2400" b="1">
                <a:solidFill>
                  <a:srgbClr val="00B050"/>
                </a:solidFill>
                <a:latin typeface="Poppins" panose="00000500000000000000" pitchFamily="2" charset="0"/>
                <a:ea typeface="思源黑体 CN Bold" panose="020B0800000000000000" pitchFamily="34" charset="-122"/>
                <a:cs typeface="楷体" panose="02010609060101010101" charset="-122"/>
                <a:sym typeface="+mn-ea"/>
              </a:rPr>
              <a:t>：</a:t>
            </a:r>
          </a:p>
        </p:txBody>
      </p:sp>
      <p:pic>
        <p:nvPicPr>
          <p:cNvPr id="57" name="Picture 2" descr="C:\Users\Digital marketing\Downloads\logo水印.png"/>
          <p:cNvPicPr>
            <a:picLocks noChangeAspect="1" noChangeArrowheads="1"/>
          </p:cNvPicPr>
          <p:nvPr/>
        </p:nvPicPr>
        <p:blipFill>
          <a:blip r:embed="rId7" cstate="print"/>
          <a:srcRect/>
          <a:stretch>
            <a:fillRect/>
          </a:stretch>
        </p:blipFill>
        <p:spPr bwMode="auto">
          <a:xfrm>
            <a:off x="-816768" y="260648"/>
            <a:ext cx="8324850" cy="4572000"/>
          </a:xfrm>
          <a:prstGeom prst="rect">
            <a:avLst/>
          </a:prstGeom>
          <a:noFill/>
        </p:spPr>
      </p:pic>
      <p:pic>
        <p:nvPicPr>
          <p:cNvPr id="58" name="Picture 4" descr="C:\Users\Digital marketing\Downloads\logo水印.png"/>
          <p:cNvPicPr>
            <a:picLocks noChangeAspect="1" noChangeArrowheads="1"/>
          </p:cNvPicPr>
          <p:nvPr/>
        </p:nvPicPr>
        <p:blipFill>
          <a:blip r:embed="rId7" cstate="print"/>
          <a:srcRect/>
          <a:stretch>
            <a:fillRect/>
          </a:stretch>
        </p:blipFill>
        <p:spPr bwMode="auto">
          <a:xfrm>
            <a:off x="2999656" y="2492896"/>
            <a:ext cx="8324850" cy="45720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义翘神州膜蛋白平台：</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Nanodisc</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平台</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pic>
        <p:nvPicPr>
          <p:cNvPr id="56" name="Picture 2"/>
          <p:cNvPicPr>
            <a:picLocks noChangeAspect="1" noChangeArrowheads="1"/>
          </p:cNvPicPr>
          <p:nvPr/>
        </p:nvPicPr>
        <p:blipFill>
          <a:blip r:embed="rId5" cstate="print"/>
          <a:srcRect/>
          <a:stretch>
            <a:fillRect/>
          </a:stretch>
        </p:blipFill>
        <p:spPr bwMode="auto">
          <a:xfrm>
            <a:off x="118110" y="1557020"/>
            <a:ext cx="11910060" cy="3677285"/>
          </a:xfrm>
          <a:prstGeom prst="rect">
            <a:avLst/>
          </a:prstGeom>
          <a:noFill/>
          <a:ln w="9525">
            <a:noFill/>
            <a:miter lim="800000"/>
            <a:headEnd/>
            <a:tailEnd/>
          </a:ln>
          <a:effectLst/>
        </p:spPr>
      </p:pic>
      <p:sp>
        <p:nvSpPr>
          <p:cNvPr id="57" name="文本框 2"/>
          <p:cNvSpPr txBox="1"/>
          <p:nvPr>
            <p:custDataLst>
              <p:tags r:id="rId1"/>
            </p:custDataLst>
          </p:nvPr>
        </p:nvSpPr>
        <p:spPr>
          <a:xfrm>
            <a:off x="1775520" y="5370180"/>
            <a:ext cx="8784976" cy="1367155"/>
          </a:xfrm>
          <a:prstGeom prst="rect">
            <a:avLst/>
          </a:prstGeom>
          <a:noFill/>
        </p:spPr>
        <p:txBody>
          <a:bodyPr wrap="square" lIns="121917" tIns="60958" rIns="121917" bIns="60958" rtlCol="0">
            <a:spAutoFit/>
          </a:bodyPr>
          <a:lstStyle/>
          <a:p>
            <a:pPr marL="381000" indent="-381000">
              <a:lnSpc>
                <a:spcPct val="150000"/>
              </a:lnSpc>
              <a:buFont typeface="Wingdings" panose="05000000000000000000" pitchFamily="2" charset="2"/>
              <a:buChar char="ü"/>
            </a:pPr>
            <a:r>
              <a:rPr lang="zh-CN" dirty="0">
                <a:latin typeface="Poppins" panose="00000500000000000000" pitchFamily="2" charset="0"/>
                <a:ea typeface="思源黑体 CN Regular" panose="020B0500000000000000" pitchFamily="34" charset="-122"/>
                <a:cs typeface="楷体" panose="02010609060101010101" charset="-122"/>
              </a:rPr>
              <a:t>全长的跨膜蛋白处于近似天然膜环境中，</a:t>
            </a:r>
            <a:r>
              <a:rPr lang="zh-CN">
                <a:latin typeface="Poppins" panose="00000500000000000000" pitchFamily="2" charset="0"/>
                <a:ea typeface="思源黑体 CN Regular" panose="020B0500000000000000" pitchFamily="34" charset="-122"/>
                <a:cs typeface="楷体" panose="02010609060101010101" charset="-122"/>
              </a:rPr>
              <a:t>保持生物活性</a:t>
            </a:r>
            <a:endParaRPr lang="zh-CN" dirty="0">
              <a:latin typeface="Poppins" panose="00000500000000000000" pitchFamily="2" charset="0"/>
              <a:ea typeface="思源黑体 CN Regular" panose="020B0500000000000000" pitchFamily="34" charset="-122"/>
              <a:cs typeface="楷体" panose="02010609060101010101" charset="-122"/>
            </a:endParaRPr>
          </a:p>
          <a:p>
            <a:pPr marL="381000" indent="-381000">
              <a:lnSpc>
                <a:spcPct val="150000"/>
              </a:lnSpc>
              <a:buFont typeface="Wingdings" panose="05000000000000000000" pitchFamily="2" charset="2"/>
              <a:buChar char="ü"/>
            </a:pPr>
            <a:r>
              <a:rPr lang="zh-CN" dirty="0">
                <a:latin typeface="Poppins" panose="00000500000000000000" pitchFamily="2" charset="0"/>
                <a:ea typeface="思源黑体 CN Regular" panose="020B0500000000000000" pitchFamily="34" charset="-122"/>
                <a:cs typeface="楷体" panose="02010609060101010101" charset="-122"/>
              </a:rPr>
              <a:t>具有良好的水溶性，无需去</a:t>
            </a:r>
            <a:r>
              <a:rPr lang="zh-CN">
                <a:latin typeface="Poppins" panose="00000500000000000000" pitchFamily="2" charset="0"/>
                <a:ea typeface="思源黑体 CN Regular" panose="020B0500000000000000" pitchFamily="34" charset="-122"/>
                <a:cs typeface="楷体" panose="02010609060101010101" charset="-122"/>
              </a:rPr>
              <a:t>垢剂</a:t>
            </a:r>
            <a:endParaRPr lang="zh-CN" dirty="0">
              <a:latin typeface="Poppins" panose="00000500000000000000" pitchFamily="2" charset="0"/>
              <a:ea typeface="思源黑体 CN Regular" panose="020B0500000000000000" pitchFamily="34" charset="-122"/>
              <a:cs typeface="楷体" panose="02010609060101010101" charset="-122"/>
            </a:endParaRPr>
          </a:p>
          <a:p>
            <a:pPr marL="381000" indent="-381000">
              <a:lnSpc>
                <a:spcPct val="150000"/>
              </a:lnSpc>
              <a:buFont typeface="Wingdings" panose="05000000000000000000" pitchFamily="2" charset="2"/>
              <a:buChar char="ü"/>
            </a:pPr>
            <a:r>
              <a:rPr lang="zh-CN" dirty="0">
                <a:latin typeface="Poppins" panose="00000500000000000000" pitchFamily="2" charset="0"/>
                <a:ea typeface="思源黑体 CN Regular" panose="020B0500000000000000" pitchFamily="34" charset="-122"/>
                <a:cs typeface="楷体" panose="02010609060101010101" charset="-122"/>
              </a:rPr>
              <a:t>可用于免疫/ELISA/SPR/BLI/细胞实验</a:t>
            </a:r>
            <a:r>
              <a:rPr lang="en-US" altLang="zh-CN" dirty="0">
                <a:latin typeface="Poppins" panose="00000500000000000000" pitchFamily="2" charset="0"/>
                <a:ea typeface="思源黑体 CN Regular" panose="020B0500000000000000" pitchFamily="34" charset="-122"/>
                <a:cs typeface="楷体" panose="02010609060101010101" charset="-122"/>
                <a:sym typeface="+mn-ea"/>
              </a:rPr>
              <a:t>/</a:t>
            </a:r>
            <a:r>
              <a:rPr lang="zh-CN" dirty="0">
                <a:latin typeface="Poppins" panose="00000500000000000000" pitchFamily="2" charset="0"/>
                <a:ea typeface="思源黑体 CN Regular" panose="020B0500000000000000" pitchFamily="34" charset="-122"/>
                <a:cs typeface="楷体" panose="02010609060101010101" charset="-122"/>
                <a:sym typeface="+mn-ea"/>
              </a:rPr>
              <a:t>噬菌体展示</a:t>
            </a:r>
            <a:r>
              <a:rPr lang="zh-CN">
                <a:latin typeface="Poppins" panose="00000500000000000000" pitchFamily="2" charset="0"/>
                <a:ea typeface="思源黑体 CN Regular" panose="020B0500000000000000" pitchFamily="34" charset="-122"/>
                <a:cs typeface="楷体" panose="02010609060101010101" charset="-122"/>
                <a:sym typeface="+mn-ea"/>
              </a:rPr>
              <a:t>筛选实验</a:t>
            </a:r>
            <a:endParaRPr lang="zh-CN" dirty="0">
              <a:latin typeface="Poppins" panose="00000500000000000000" pitchFamily="2" charset="0"/>
              <a:ea typeface="思源黑体 CN Regular" panose="020B0500000000000000" pitchFamily="34" charset="-122"/>
              <a:cs typeface="楷体" panose="02010609060101010101" charset="-122"/>
            </a:endParaRPr>
          </a:p>
        </p:txBody>
      </p:sp>
      <p:sp>
        <p:nvSpPr>
          <p:cNvPr id="58" name="TextBox 57"/>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
        <p:nvSpPr>
          <p:cNvPr id="6" name="文本框 5"/>
          <p:cNvSpPr txBox="1"/>
          <p:nvPr/>
        </p:nvSpPr>
        <p:spPr>
          <a:xfrm>
            <a:off x="838835" y="5307965"/>
            <a:ext cx="1125220" cy="645160"/>
          </a:xfrm>
          <a:prstGeom prst="rect">
            <a:avLst/>
          </a:prstGeom>
          <a:noFill/>
        </p:spPr>
        <p:txBody>
          <a:bodyPr wrap="square" rtlCol="0" anchor="t">
            <a:spAutoFit/>
          </a:bodyPr>
          <a:lstStyle/>
          <a:p>
            <a:pPr algn="ctr">
              <a:lnSpc>
                <a:spcPct val="150000"/>
              </a:lnSpc>
            </a:pPr>
            <a:r>
              <a:rPr sz="2400" b="1">
                <a:solidFill>
                  <a:srgbClr val="00B050"/>
                </a:solidFill>
                <a:latin typeface="Poppins" panose="00000500000000000000" pitchFamily="2" charset="0"/>
                <a:ea typeface="思源黑体 CN Bold" panose="020B0800000000000000" pitchFamily="34" charset="-122"/>
                <a:cs typeface="楷体" panose="02010609060101010101" charset="-122"/>
                <a:sym typeface="+mn-ea"/>
              </a:rPr>
              <a:t>优势</a:t>
            </a:r>
            <a:r>
              <a:rPr lang="zh-CN" sz="2400" b="1">
                <a:solidFill>
                  <a:srgbClr val="00B050"/>
                </a:solidFill>
                <a:latin typeface="Poppins" panose="00000500000000000000" pitchFamily="2" charset="0"/>
                <a:ea typeface="思源黑体 CN Bold" panose="020B0800000000000000" pitchFamily="34" charset="-122"/>
                <a:cs typeface="楷体" panose="02010609060101010101" charset="-122"/>
                <a:sym typeface="+mn-ea"/>
              </a:rPr>
              <a:t>：</a:t>
            </a:r>
          </a:p>
        </p:txBody>
      </p:sp>
      <p:pic>
        <p:nvPicPr>
          <p:cNvPr id="54"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55"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7560840" cy="46166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义翘神州膜蛋白平台：去垢剂平台</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7" name="文本框 2"/>
          <p:cNvSpPr txBox="1"/>
          <p:nvPr>
            <p:custDataLst>
              <p:tags r:id="rId1"/>
            </p:custDataLst>
          </p:nvPr>
        </p:nvSpPr>
        <p:spPr>
          <a:xfrm>
            <a:off x="8325465" y="2564904"/>
            <a:ext cx="3816424" cy="1920875"/>
          </a:xfrm>
          <a:prstGeom prst="rect">
            <a:avLst/>
          </a:prstGeom>
          <a:noFill/>
        </p:spPr>
        <p:txBody>
          <a:bodyPr wrap="square" lIns="121917" tIns="60958" rIns="121917" bIns="60958" rtlCol="0">
            <a:spAutoFit/>
          </a:bodyPr>
          <a:lstStyle/>
          <a:p>
            <a:pPr>
              <a:lnSpc>
                <a:spcPct val="150000"/>
              </a:lnSpc>
            </a:pPr>
            <a:r>
              <a:rPr sz="2400" b="1">
                <a:solidFill>
                  <a:srgbClr val="00B050"/>
                </a:solidFill>
                <a:latin typeface="Poppins" panose="00000500000000000000" pitchFamily="2" charset="0"/>
                <a:ea typeface="思源黑体 CN Bold" panose="020B0800000000000000" pitchFamily="34" charset="-122"/>
                <a:cs typeface="楷体" panose="02010609060101010101" charset="-122"/>
              </a:rPr>
              <a:t>优势</a:t>
            </a:r>
            <a:r>
              <a:rPr lang="zh-CN" sz="2400" b="1">
                <a:solidFill>
                  <a:srgbClr val="00B050"/>
                </a:solidFill>
                <a:latin typeface="Poppins" panose="00000500000000000000" pitchFamily="2" charset="0"/>
                <a:ea typeface="思源黑体 CN Bold" panose="020B0800000000000000" pitchFamily="34" charset="-122"/>
                <a:cs typeface="楷体" panose="02010609060101010101" charset="-122"/>
              </a:rPr>
              <a:t>：</a:t>
            </a:r>
            <a:endParaRPr lang="zh-CN" sz="2400" b="1" dirty="0">
              <a:solidFill>
                <a:srgbClr val="00B050"/>
              </a:solidFill>
              <a:latin typeface="Poppins" panose="00000500000000000000" pitchFamily="2" charset="0"/>
              <a:ea typeface="思源黑体 CN Bold" panose="020B0800000000000000" pitchFamily="34" charset="-122"/>
              <a:cs typeface="楷体" panose="02010609060101010101" charset="-122"/>
            </a:endParaRPr>
          </a:p>
          <a:p>
            <a:pPr marL="381000" indent="-381000">
              <a:lnSpc>
                <a:spcPct val="150000"/>
              </a:lnSpc>
              <a:buFont typeface="Wingdings" panose="05000000000000000000" pitchFamily="2" charset="2"/>
              <a:buChar char="ü"/>
            </a:pPr>
            <a:r>
              <a:rPr lang="zh-CN" altLang="en-US">
                <a:latin typeface="Poppins" panose="00000500000000000000" pitchFamily="2" charset="0"/>
                <a:ea typeface="思源黑体 CN Regular" panose="020B0500000000000000" pitchFamily="34" charset="-122"/>
                <a:cs typeface="楷体" panose="02010609060101010101" charset="-122"/>
              </a:rPr>
              <a:t>具有天然完整构象</a:t>
            </a:r>
          </a:p>
          <a:p>
            <a:pPr marL="381000" indent="-381000">
              <a:lnSpc>
                <a:spcPct val="150000"/>
              </a:lnSpc>
              <a:buFont typeface="Wingdings" panose="05000000000000000000" pitchFamily="2" charset="2"/>
              <a:buChar char="ü"/>
            </a:pPr>
            <a:r>
              <a:rPr lang="zh-CN" altLang="en-US">
                <a:latin typeface="Poppins" panose="00000500000000000000" pitchFamily="2" charset="0"/>
                <a:ea typeface="思源黑体 CN Regular" panose="020B0500000000000000" pitchFamily="34" charset="-122"/>
                <a:cs typeface="楷体" panose="02010609060101010101" charset="-122"/>
              </a:rPr>
              <a:t>可精确定量</a:t>
            </a:r>
          </a:p>
          <a:p>
            <a:pPr marL="381000" indent="-381000">
              <a:lnSpc>
                <a:spcPct val="150000"/>
              </a:lnSpc>
              <a:buFont typeface="Wingdings" panose="05000000000000000000" pitchFamily="2" charset="2"/>
              <a:buChar char="ü"/>
            </a:pPr>
            <a:r>
              <a:rPr lang="zh-CN" altLang="en-US">
                <a:latin typeface="Poppins" panose="00000500000000000000" pitchFamily="2" charset="0"/>
                <a:ea typeface="思源黑体 CN Regular" panose="020B0500000000000000" pitchFamily="34" charset="-122"/>
                <a:cs typeface="楷体" panose="02010609060101010101" charset="-122"/>
              </a:rPr>
              <a:t>可应用于免疫</a:t>
            </a:r>
            <a:r>
              <a:rPr lang="en-US" altLang="zh-CN">
                <a:latin typeface="Poppins" panose="00000500000000000000" pitchFamily="2" charset="0"/>
                <a:ea typeface="思源黑体 CN Regular" panose="020B0500000000000000" pitchFamily="34" charset="-122"/>
                <a:cs typeface="楷体" panose="02010609060101010101" charset="-122"/>
              </a:rPr>
              <a:t>/ELISA/SPR/BLI</a:t>
            </a:r>
            <a:endParaRPr lang="zh-CN" dirty="0">
              <a:latin typeface="Poppins" panose="00000500000000000000" pitchFamily="2" charset="0"/>
              <a:ea typeface="思源黑体 CN Regular" panose="020B0500000000000000" pitchFamily="34" charset="-122"/>
              <a:cs typeface="楷体" panose="02010609060101010101" charset="-122"/>
            </a:endParaRPr>
          </a:p>
        </p:txBody>
      </p:sp>
      <p:pic>
        <p:nvPicPr>
          <p:cNvPr id="53" name="Picture 2"/>
          <p:cNvPicPr>
            <a:picLocks noChangeAspect="1" noChangeArrowheads="1"/>
          </p:cNvPicPr>
          <p:nvPr/>
        </p:nvPicPr>
        <p:blipFill>
          <a:blip r:embed="rId5" cstate="print"/>
          <a:srcRect/>
          <a:stretch>
            <a:fillRect/>
          </a:stretch>
        </p:blipFill>
        <p:spPr bwMode="auto">
          <a:xfrm>
            <a:off x="263525" y="1557020"/>
            <a:ext cx="7772400" cy="4761865"/>
          </a:xfrm>
          <a:prstGeom prst="rect">
            <a:avLst/>
          </a:prstGeom>
          <a:noFill/>
          <a:ln w="9525">
            <a:noFill/>
            <a:miter lim="800000"/>
            <a:headEnd/>
            <a:tailEnd/>
          </a:ln>
          <a:effectLst/>
        </p:spPr>
      </p:pic>
      <p:sp>
        <p:nvSpPr>
          <p:cNvPr id="54" name="TextBox 53"/>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55"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56"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807095"/>
            <a:ext cx="7560840" cy="46166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义翘神州</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Nanodisc</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平台膜蛋白产品</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graphicFrame>
        <p:nvGraphicFramePr>
          <p:cNvPr id="54" name="表格 53"/>
          <p:cNvGraphicFramePr>
            <a:graphicFrameLocks noGrp="1"/>
          </p:cNvGraphicFramePr>
          <p:nvPr>
            <p:custDataLst>
              <p:tags r:id="rId1"/>
            </p:custDataLst>
          </p:nvPr>
        </p:nvGraphicFramePr>
        <p:xfrm>
          <a:off x="559118" y="1421830"/>
          <a:ext cx="11073590" cy="5056625"/>
        </p:xfrm>
        <a:graphic>
          <a:graphicData uri="http://schemas.openxmlformats.org/drawingml/2006/table">
            <a:tbl>
              <a:tblPr firstRow="1" bandRow="1">
                <a:tableStyleId>{5C22544A-7EE6-4342-B048-85BDC9FD1C3A}</a:tableStyleId>
              </a:tblPr>
              <a:tblGrid>
                <a:gridCol w="1257300"/>
                <a:gridCol w="2139315"/>
                <a:gridCol w="1760855"/>
                <a:gridCol w="1465580"/>
                <a:gridCol w="2220595"/>
                <a:gridCol w="2229945"/>
              </a:tblGrid>
              <a:tr h="540000">
                <a:tc>
                  <a:txBody>
                    <a:bodyPr/>
                    <a:lstStyle/>
                    <a:p>
                      <a:pPr algn="l" fontAlgn="ctr"/>
                      <a:r>
                        <a:rPr lang="zh-CN" altLang="en-US" sz="1600" b="1" i="0" u="none" strike="noStrike" baseline="0" dirty="0">
                          <a:solidFill>
                            <a:schemeClr val="bg1"/>
                          </a:solidFill>
                          <a:latin typeface="Poppins" panose="00000500000000000000" pitchFamily="2" charset="0"/>
                          <a:ea typeface="思源黑体 CN Regular" panose="020B0500000000000000" pitchFamily="34" charset="-122"/>
                        </a:rPr>
                        <a:t>靶点</a:t>
                      </a: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u="none" strike="noStrike" baseline="0" dirty="0">
                          <a:solidFill>
                            <a:schemeClr val="bg1"/>
                          </a:solidFill>
                          <a:latin typeface="Poppins" panose="00000500000000000000" pitchFamily="2" charset="0"/>
                          <a:ea typeface="思源黑体 CN Regular" panose="020B0500000000000000" pitchFamily="34" charset="-122"/>
                        </a:rPr>
                        <a:t>货号</a:t>
                      </a: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u="none" strike="noStrike" baseline="0" dirty="0">
                          <a:solidFill>
                            <a:schemeClr val="bg1"/>
                          </a:solidFill>
                          <a:latin typeface="Poppins" panose="00000500000000000000" pitchFamily="2" charset="0"/>
                          <a:ea typeface="思源黑体 CN Regular" panose="020B0500000000000000" pitchFamily="34" charset="-122"/>
                        </a:rPr>
                        <a:t>类型</a:t>
                      </a: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u="none" strike="noStrike" baseline="0">
                          <a:solidFill>
                            <a:schemeClr val="bg1"/>
                          </a:solidFill>
                          <a:latin typeface="Poppins" panose="00000500000000000000" pitchFamily="2" charset="0"/>
                          <a:ea typeface="思源黑体 CN Regular" panose="020B0500000000000000" pitchFamily="34" charset="-122"/>
                        </a:rPr>
                        <a:t>靶点</a:t>
                      </a:r>
                      <a:endParaRPr lang="zh-CN" altLang="en-US" sz="16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u="none" strike="noStrike" baseline="0">
                          <a:solidFill>
                            <a:schemeClr val="bg1"/>
                          </a:solidFill>
                          <a:latin typeface="Poppins" panose="00000500000000000000" pitchFamily="2" charset="0"/>
                          <a:ea typeface="思源黑体 CN Regular" panose="020B0500000000000000" pitchFamily="34" charset="-122"/>
                        </a:rPr>
                        <a:t>货号</a:t>
                      </a:r>
                      <a:endParaRPr lang="zh-CN" altLang="en-US" sz="16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u="none" strike="noStrike" baseline="0">
                          <a:solidFill>
                            <a:schemeClr val="bg1"/>
                          </a:solidFill>
                          <a:latin typeface="Poppins" panose="00000500000000000000" pitchFamily="2" charset="0"/>
                          <a:ea typeface="思源黑体 CN Regular" panose="020B0500000000000000" pitchFamily="34" charset="-122"/>
                        </a:rPr>
                        <a:t>产品名称</a:t>
                      </a:r>
                      <a:endParaRPr lang="zh-CN" altLang="en-US" sz="16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540000">
                <a:tc>
                  <a:txBody>
                    <a:bodyPr/>
                    <a:lstStyle/>
                    <a:p>
                      <a:pPr algn="l" fontAlgn="ctr"/>
                      <a:r>
                        <a:rPr lang="en-US" sz="1600" b="1" i="0" u="none" strike="noStrike" dirty="0">
                          <a:solidFill>
                            <a:srgbClr val="000000"/>
                          </a:solidFill>
                          <a:latin typeface="Poppins" panose="00000500000000000000" pitchFamily="2" charset="0"/>
                          <a:cs typeface="Poppins" panose="00000500000000000000" pitchFamily="2" charset="0"/>
                        </a:rPr>
                        <a:t>GPRC5D</a:t>
                      </a:r>
                    </a:p>
                  </a:txBody>
                  <a:tcPr marL="5105" marR="5105" marT="5105"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24447-H18H-NA</a:t>
                      </a:r>
                    </a:p>
                  </a:txBody>
                  <a:tcPr marL="5105" marR="5105" marT="5105"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Human</a:t>
                      </a:r>
                    </a:p>
                  </a:txBody>
                  <a:tcPr marL="5105" marR="5105" marT="5105"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r>
                        <a:rPr lang="en-US" sz="1600" b="1" i="0" u="none" strike="noStrike">
                          <a:solidFill>
                            <a:srgbClr val="000000"/>
                          </a:solidFill>
                          <a:latin typeface="Poppins" panose="00000500000000000000" pitchFamily="2" charset="0"/>
                          <a:cs typeface="Poppins" panose="00000500000000000000" pitchFamily="2" charset="0"/>
                        </a:rPr>
                        <a:t>Claudin-9</a:t>
                      </a:r>
                    </a:p>
                  </a:txBody>
                  <a:tcPr marL="5105" marR="5105" marT="5105"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r>
                        <a:rPr lang="en-US" sz="1600" b="0" i="0" u="none" strike="noStrike">
                          <a:solidFill>
                            <a:srgbClr val="000000"/>
                          </a:solidFill>
                          <a:latin typeface="Poppins" panose="00000500000000000000" pitchFamily="2" charset="0"/>
                          <a:cs typeface="Poppins" panose="00000500000000000000" pitchFamily="2" charset="0"/>
                        </a:rPr>
                        <a:t>21185-H49H-NA-B</a:t>
                      </a:r>
                    </a:p>
                  </a:txBody>
                  <a:tcPr marL="5105" marR="5105" marT="5105"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 AVI -</a:t>
                      </a:r>
                      <a:r>
                        <a:rPr lang="en-US" sz="1600" b="0" dirty="0" err="1">
                          <a:solidFill>
                            <a:srgbClr val="000000"/>
                          </a:solidFill>
                          <a:latin typeface="Poppins" panose="00000500000000000000" pitchFamily="2" charset="0"/>
                          <a:cs typeface="Poppins" panose="00000500000000000000" pitchFamily="2" charset="0"/>
                          <a:sym typeface="+mn-ea"/>
                        </a:rPr>
                        <a:t>Biotinylated</a:t>
                      </a:r>
                      <a:endParaRPr lang="en-US" sz="1600" b="0" i="0" u="none" strike="noStrike" dirty="0">
                        <a:solidFill>
                          <a:srgbClr val="000000"/>
                        </a:solidFill>
                        <a:latin typeface="Poppins" panose="00000500000000000000" pitchFamily="2" charset="0"/>
                        <a:cs typeface="Poppins" panose="00000500000000000000" pitchFamily="2" charset="0"/>
                      </a:endParaRPr>
                    </a:p>
                  </a:txBody>
                  <a:tcPr marL="5105" marR="5105" marT="5105" marB="0" anchor="ctr">
                    <a:lnT w="12700" cap="flat" cmpd="sng" algn="ctr">
                      <a:solidFill>
                        <a:schemeClr val="tx1"/>
                      </a:solidFill>
                      <a:prstDash val="solid"/>
                      <a:round/>
                      <a:headEnd type="none" w="med" len="med"/>
                      <a:tailEnd type="none" w="med" len="med"/>
                    </a:lnT>
                    <a:solidFill>
                      <a:schemeClr val="bg1"/>
                    </a:solidFill>
                  </a:tcPr>
                </a:tc>
              </a:tr>
              <a:tr h="540000">
                <a:tc>
                  <a:txBody>
                    <a:bodyPr/>
                    <a:lstStyle/>
                    <a:p>
                      <a:pPr algn="l" fontAlgn="ctr"/>
                      <a:r>
                        <a:rPr lang="en-US" sz="1600" b="1" i="0" u="none" strike="noStrike" dirty="0">
                          <a:solidFill>
                            <a:srgbClr val="000000"/>
                          </a:solidFill>
                          <a:latin typeface="Poppins" panose="00000500000000000000" pitchFamily="2" charset="0"/>
                          <a:cs typeface="Poppins" panose="00000500000000000000" pitchFamily="2" charset="0"/>
                        </a:rPr>
                        <a:t>GPRC5D</a:t>
                      </a:r>
                    </a:p>
                  </a:txBody>
                  <a:tcPr marL="5105" marR="5105" marT="5105" marB="0" anchor="ctr">
                    <a:solidFill>
                      <a:schemeClr val="bg1">
                        <a:lumMod val="95000"/>
                      </a:schemeClr>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24447-H73H-NA-B</a:t>
                      </a:r>
                    </a:p>
                  </a:txBody>
                  <a:tcPr marL="5105" marR="5105" marT="5105" marB="0" anchor="ctr">
                    <a:solidFill>
                      <a:schemeClr val="bg1">
                        <a:lumMod val="95000"/>
                      </a:schemeClr>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Human</a:t>
                      </a:r>
                      <a:r>
                        <a:rPr lang="en-US" sz="1600" b="0" dirty="0">
                          <a:solidFill>
                            <a:srgbClr val="000000"/>
                          </a:solidFill>
                          <a:latin typeface="Poppins" panose="00000500000000000000" pitchFamily="2" charset="0"/>
                          <a:cs typeface="Poppins" panose="00000500000000000000" pitchFamily="2" charset="0"/>
                          <a:sym typeface="+mn-ea"/>
                        </a:rPr>
                        <a:t>, </a:t>
                      </a:r>
                      <a:r>
                        <a:rPr lang="en-US" sz="1600" b="0" i="0" u="none" strike="noStrike" dirty="0">
                          <a:solidFill>
                            <a:srgbClr val="000000"/>
                          </a:solidFill>
                          <a:latin typeface="Poppins" panose="00000500000000000000" pitchFamily="2" charset="0"/>
                          <a:cs typeface="Poppins" panose="00000500000000000000" pitchFamily="2" charset="0"/>
                        </a:rPr>
                        <a:t>AVI -</a:t>
                      </a:r>
                      <a:r>
                        <a:rPr lang="en-US" sz="1600" b="0" i="0" u="none" strike="noStrike" dirty="0" err="1">
                          <a:solidFill>
                            <a:srgbClr val="000000"/>
                          </a:solidFill>
                          <a:latin typeface="Poppins" panose="00000500000000000000" pitchFamily="2" charset="0"/>
                          <a:cs typeface="Poppins" panose="00000500000000000000" pitchFamily="2" charset="0"/>
                        </a:rPr>
                        <a:t>Biotinylated</a:t>
                      </a:r>
                      <a:endParaRPr lang="en-US" sz="1600" b="0" i="0" u="none" strike="noStrike" dirty="0">
                        <a:solidFill>
                          <a:srgbClr val="000000"/>
                        </a:solidFill>
                        <a:latin typeface="Poppins" panose="00000500000000000000" pitchFamily="2" charset="0"/>
                        <a:cs typeface="Poppins" panose="00000500000000000000" pitchFamily="2" charset="0"/>
                      </a:endParaRPr>
                    </a:p>
                  </a:txBody>
                  <a:tcPr marL="5105" marR="5105" marT="5105" marB="0" anchor="ctr">
                    <a:solidFill>
                      <a:schemeClr val="bg1">
                        <a:lumMod val="95000"/>
                      </a:schemeClr>
                    </a:solidFill>
                  </a:tcPr>
                </a:tc>
                <a:tc>
                  <a:txBody>
                    <a:bodyPr/>
                    <a:lstStyle/>
                    <a:p>
                      <a:pPr algn="l" fontAlgn="ctr"/>
                      <a:r>
                        <a:rPr lang="en-US" sz="1600" b="1" i="0" u="none" strike="noStrike">
                          <a:solidFill>
                            <a:srgbClr val="000000"/>
                          </a:solidFill>
                          <a:latin typeface="Poppins" panose="00000500000000000000" pitchFamily="2" charset="0"/>
                          <a:cs typeface="Poppins" panose="00000500000000000000" pitchFamily="2" charset="0"/>
                        </a:rPr>
                        <a:t>Claudin-18.1</a:t>
                      </a:r>
                    </a:p>
                  </a:txBody>
                  <a:tcPr marL="5105" marR="5105" marT="5105" marB="0" anchor="ctr">
                    <a:solidFill>
                      <a:schemeClr val="bg1">
                        <a:lumMod val="95000"/>
                      </a:schemeClr>
                    </a:solidFill>
                  </a:tcPr>
                </a:tc>
                <a:tc>
                  <a:txBody>
                    <a:bodyPr/>
                    <a:lstStyle/>
                    <a:p>
                      <a:pPr algn="l" fontAlgn="ctr"/>
                      <a:r>
                        <a:rPr lang="en-US" sz="1600" b="0" i="0" u="none" strike="noStrike">
                          <a:solidFill>
                            <a:srgbClr val="000000"/>
                          </a:solidFill>
                          <a:latin typeface="Poppins" panose="00000500000000000000" pitchFamily="2" charset="0"/>
                          <a:cs typeface="Poppins" panose="00000500000000000000" pitchFamily="2" charset="0"/>
                        </a:rPr>
                        <a:t>20047-H64H-NA</a:t>
                      </a:r>
                    </a:p>
                  </a:txBody>
                  <a:tcPr marL="5105" marR="5105" marT="5105" marB="0" anchor="ctr">
                    <a:solidFill>
                      <a:schemeClr val="bg1">
                        <a:lumMod val="95000"/>
                      </a:schemeClr>
                    </a:solid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a:t>
                      </a:r>
                      <a:endParaRPr lang="en-US" sz="1600" b="0" i="0" u="none" strike="noStrike" dirty="0">
                        <a:solidFill>
                          <a:srgbClr val="000000"/>
                        </a:solidFill>
                        <a:latin typeface="Poppins" panose="00000500000000000000" pitchFamily="2" charset="0"/>
                        <a:cs typeface="Poppins" panose="00000500000000000000" pitchFamily="2" charset="0"/>
                        <a:sym typeface="+mn-ea"/>
                      </a:endParaRPr>
                    </a:p>
                  </a:txBody>
                  <a:tcPr marL="5105" marR="5105" marT="5105" marB="0" anchor="ctr">
                    <a:solidFill>
                      <a:schemeClr val="bg1">
                        <a:lumMod val="95000"/>
                      </a:schemeClr>
                    </a:solidFill>
                  </a:tcPr>
                </a:tc>
              </a:tr>
              <a:tr h="540000">
                <a:tc>
                  <a:txBody>
                    <a:bodyPr/>
                    <a:lstStyle/>
                    <a:p>
                      <a:pPr algn="l" fontAlgn="ctr"/>
                      <a:r>
                        <a:rPr lang="en-US" sz="1600" b="1" i="0" u="none" strike="noStrike">
                          <a:solidFill>
                            <a:srgbClr val="000000"/>
                          </a:solidFill>
                          <a:latin typeface="Poppins" panose="00000500000000000000" pitchFamily="2" charset="0"/>
                          <a:cs typeface="Poppins" panose="00000500000000000000" pitchFamily="2" charset="0"/>
                        </a:rPr>
                        <a:t>GPRC5D</a:t>
                      </a:r>
                    </a:p>
                  </a:txBody>
                  <a:tcPr marL="5105" marR="5105" marT="5105" marB="0" anchor="ctr">
                    <a:solidFill>
                      <a:schemeClr val="bg1"/>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91022-C18H-NA </a:t>
                      </a:r>
                    </a:p>
                  </a:txBody>
                  <a:tcPr marL="5105" marR="5105" marT="5105" marB="0" anchor="ctr">
                    <a:solidFill>
                      <a:schemeClr val="bg1"/>
                    </a:solidFill>
                  </a:tcPr>
                </a:tc>
                <a:tc>
                  <a:txBody>
                    <a:bodyPr/>
                    <a:lstStyle/>
                    <a:p>
                      <a:pPr algn="l" fontAlgn="ctr"/>
                      <a:r>
                        <a:rPr lang="en-US" sz="1600" b="0" i="0" u="none" strike="noStrike" dirty="0" err="1">
                          <a:solidFill>
                            <a:srgbClr val="000000"/>
                          </a:solidFill>
                          <a:latin typeface="Poppins" panose="00000500000000000000" pitchFamily="2" charset="0"/>
                          <a:cs typeface="Poppins" panose="00000500000000000000" pitchFamily="2" charset="0"/>
                        </a:rPr>
                        <a:t>Cynomolgus</a:t>
                      </a:r>
                    </a:p>
                  </a:txBody>
                  <a:tcPr marL="5105" marR="5105" marT="5105" marB="0" anchor="ctr">
                    <a:solidFill>
                      <a:schemeClr val="bg1"/>
                    </a:solidFill>
                  </a:tcPr>
                </a:tc>
                <a:tc>
                  <a:txBody>
                    <a:bodyPr/>
                    <a:lstStyle/>
                    <a:p>
                      <a:pPr algn="l" fontAlgn="ctr"/>
                      <a:r>
                        <a:rPr lang="en-US" sz="1600" b="1" i="0" u="none" strike="noStrike" dirty="0">
                          <a:solidFill>
                            <a:srgbClr val="000000"/>
                          </a:solidFill>
                          <a:latin typeface="Poppins" panose="00000500000000000000" pitchFamily="2" charset="0"/>
                          <a:cs typeface="Poppins" panose="00000500000000000000" pitchFamily="2" charset="0"/>
                        </a:rPr>
                        <a:t>Claudin-18.2</a:t>
                      </a:r>
                    </a:p>
                  </a:txBody>
                  <a:tcPr marL="5105" marR="5105" marT="5105" marB="0" anchor="ctr">
                    <a:solidFill>
                      <a:schemeClr val="bg1"/>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30025-H64H-NA</a:t>
                      </a:r>
                    </a:p>
                  </a:txBody>
                  <a:tcPr marL="5105" marR="5105" marT="5105" marB="0" anchor="ctr">
                    <a:solidFill>
                      <a:schemeClr val="bg1"/>
                    </a:solid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a:t>
                      </a:r>
                      <a:endParaRPr lang="en-US" sz="1600" b="0" i="0" u="none" strike="noStrike" dirty="0">
                        <a:solidFill>
                          <a:srgbClr val="000000"/>
                        </a:solidFill>
                        <a:latin typeface="Poppins" panose="00000500000000000000" pitchFamily="2" charset="0"/>
                        <a:cs typeface="Poppins" panose="00000500000000000000" pitchFamily="2" charset="0"/>
                        <a:sym typeface="+mn-ea"/>
                      </a:endParaRPr>
                    </a:p>
                  </a:txBody>
                  <a:tcPr marL="5105" marR="5105" marT="5105" marB="0" anchor="ctr">
                    <a:solidFill>
                      <a:schemeClr val="bg1"/>
                    </a:solidFill>
                  </a:tcPr>
                </a:tc>
              </a:tr>
              <a:tr h="540000">
                <a:tc>
                  <a:txBody>
                    <a:bodyPr/>
                    <a:lstStyle/>
                    <a:p>
                      <a:pPr algn="l" fontAlgn="ctr"/>
                      <a:r>
                        <a:rPr lang="en-US" sz="1600" b="1" i="0" u="none" strike="noStrike">
                          <a:solidFill>
                            <a:srgbClr val="000000"/>
                          </a:solidFill>
                          <a:latin typeface="Poppins" panose="00000500000000000000" pitchFamily="2" charset="0"/>
                          <a:cs typeface="Poppins" panose="00000500000000000000" pitchFamily="2" charset="0"/>
                        </a:rPr>
                        <a:t>GLP1R</a:t>
                      </a:r>
                    </a:p>
                  </a:txBody>
                  <a:tcPr marL="5105" marR="5105" marT="5105" marB="0" anchor="ctr">
                    <a:solidFill>
                      <a:schemeClr val="bg1">
                        <a:lumMod val="95000"/>
                      </a:schemeClr>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13944-H88H-NA </a:t>
                      </a:r>
                    </a:p>
                  </a:txBody>
                  <a:tcPr marL="5105" marR="5105" marT="5105" marB="0" anchor="ctr">
                    <a:solidFill>
                      <a:schemeClr val="bg1">
                        <a:lumMod val="95000"/>
                      </a:schemeClr>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Human</a:t>
                      </a:r>
                    </a:p>
                  </a:txBody>
                  <a:tcPr marL="5105" marR="5105" marT="5105" marB="0" anchor="ctr">
                    <a:solidFill>
                      <a:schemeClr val="bg1">
                        <a:lumMod val="95000"/>
                      </a:schemeClr>
                    </a:solidFill>
                  </a:tcPr>
                </a:tc>
                <a:tc>
                  <a:txBody>
                    <a:bodyPr/>
                    <a:lstStyle/>
                    <a:p>
                      <a:pPr algn="l" fontAlgn="ctr"/>
                      <a:r>
                        <a:rPr lang="en-US" sz="1600" b="1" i="0" u="none" strike="noStrike" dirty="0">
                          <a:solidFill>
                            <a:srgbClr val="000000"/>
                          </a:solidFill>
                          <a:latin typeface="Poppins" panose="00000500000000000000" pitchFamily="2" charset="0"/>
                          <a:cs typeface="Poppins" panose="00000500000000000000" pitchFamily="2" charset="0"/>
                        </a:rPr>
                        <a:t>A2aR</a:t>
                      </a:r>
                    </a:p>
                  </a:txBody>
                  <a:tcPr marL="5105" marR="5105" marT="5105" marB="0" anchor="ctr">
                    <a:solidFill>
                      <a:schemeClr val="bg1">
                        <a:lumMod val="95000"/>
                      </a:schemeClr>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12307-H18H-NA</a:t>
                      </a:r>
                    </a:p>
                  </a:txBody>
                  <a:tcPr marL="5105" marR="5105" marT="5105" marB="0" anchor="ctr">
                    <a:solidFill>
                      <a:schemeClr val="bg1">
                        <a:lumMod val="95000"/>
                      </a:schemeClr>
                    </a:solid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a:t>
                      </a:r>
                      <a:endParaRPr lang="en-US" sz="1600" b="0" i="0" u="none" strike="noStrike" dirty="0">
                        <a:solidFill>
                          <a:srgbClr val="000000"/>
                        </a:solidFill>
                        <a:latin typeface="Poppins" panose="00000500000000000000" pitchFamily="2" charset="0"/>
                        <a:cs typeface="Poppins" panose="00000500000000000000" pitchFamily="2" charset="0"/>
                        <a:sym typeface="+mn-ea"/>
                      </a:endParaRPr>
                    </a:p>
                  </a:txBody>
                  <a:tcPr marL="5105" marR="5105" marT="5105" marB="0" anchor="ctr">
                    <a:solidFill>
                      <a:schemeClr val="bg1">
                        <a:lumMod val="95000"/>
                      </a:schemeClr>
                    </a:solidFill>
                  </a:tcPr>
                </a:tc>
              </a:tr>
              <a:tr h="540000">
                <a:tc>
                  <a:txBody>
                    <a:bodyPr/>
                    <a:lstStyle/>
                    <a:p>
                      <a:pPr algn="l" fontAlgn="ctr"/>
                      <a:r>
                        <a:rPr lang="en-US" sz="1600" b="1" i="0" u="none" strike="noStrike">
                          <a:solidFill>
                            <a:srgbClr val="000000"/>
                          </a:solidFill>
                          <a:latin typeface="Poppins" panose="00000500000000000000" pitchFamily="2" charset="0"/>
                          <a:cs typeface="Poppins" panose="00000500000000000000" pitchFamily="2" charset="0"/>
                        </a:rPr>
                        <a:t>Claudin-4</a:t>
                      </a:r>
                    </a:p>
                  </a:txBody>
                  <a:tcPr marL="5105" marR="5105" marT="5105" marB="0" anchor="ctr">
                    <a:no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16358-H64H-NA </a:t>
                      </a:r>
                    </a:p>
                  </a:txBody>
                  <a:tcPr marL="5105" marR="5105" marT="5105" marB="0" anchor="ctr">
                    <a:no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a:t>
                      </a:r>
                      <a:endParaRPr lang="en-US" sz="1600" b="0" i="0" u="none" strike="noStrike" dirty="0">
                        <a:solidFill>
                          <a:srgbClr val="000000"/>
                        </a:solidFill>
                        <a:latin typeface="Poppins" panose="00000500000000000000" pitchFamily="2" charset="0"/>
                        <a:cs typeface="Poppins" panose="00000500000000000000" pitchFamily="2" charset="0"/>
                        <a:sym typeface="+mn-ea"/>
                      </a:endParaRPr>
                    </a:p>
                  </a:txBody>
                  <a:tcPr marL="5105" marR="5105" marT="5105" marB="0" anchor="ctr">
                    <a:noFill/>
                  </a:tcPr>
                </a:tc>
                <a:tc>
                  <a:txBody>
                    <a:bodyPr/>
                    <a:lstStyle/>
                    <a:p>
                      <a:pPr algn="l" fontAlgn="ctr"/>
                      <a:r>
                        <a:rPr lang="en-US" sz="1600" b="1" i="0" u="none" strike="noStrike" dirty="0">
                          <a:solidFill>
                            <a:srgbClr val="000000"/>
                          </a:solidFill>
                          <a:latin typeface="Poppins" panose="00000500000000000000" pitchFamily="2" charset="0"/>
                          <a:cs typeface="Poppins" panose="00000500000000000000" pitchFamily="2" charset="0"/>
                        </a:rPr>
                        <a:t>A2aR</a:t>
                      </a:r>
                    </a:p>
                  </a:txBody>
                  <a:tcPr marL="5105" marR="5105" marT="5105" marB="0" anchor="ctr">
                    <a:no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12307-H18H1-NA</a:t>
                      </a:r>
                    </a:p>
                  </a:txBody>
                  <a:tcPr marL="5105" marR="5105" marT="5105" marB="0" anchor="ctr">
                    <a:no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 </a:t>
                      </a:r>
                      <a:r>
                        <a:rPr lang="en-US" sz="1600" b="0" i="0" u="none" strike="noStrike" dirty="0" err="1">
                          <a:solidFill>
                            <a:srgbClr val="000000"/>
                          </a:solidFill>
                          <a:latin typeface="Poppins" panose="00000500000000000000" pitchFamily="2" charset="0"/>
                          <a:cs typeface="Poppins" panose="00000500000000000000" pitchFamily="2" charset="0"/>
                        </a:rPr>
                        <a:t>thermostabilizing</a:t>
                      </a:r>
                      <a:r>
                        <a:rPr lang="en-US" sz="1600" b="0" i="0" u="none" strike="noStrike" dirty="0">
                          <a:solidFill>
                            <a:srgbClr val="000000"/>
                          </a:solidFill>
                          <a:latin typeface="Poppins" panose="00000500000000000000" pitchFamily="2" charset="0"/>
                          <a:cs typeface="Poppins" panose="00000500000000000000" pitchFamily="2" charset="0"/>
                        </a:rPr>
                        <a:t> mutations</a:t>
                      </a:r>
                    </a:p>
                  </a:txBody>
                  <a:tcPr marL="5105" marR="5105" marT="5105" marB="0" anchor="ctr">
                    <a:noFill/>
                  </a:tcPr>
                </a:tc>
              </a:tr>
              <a:tr h="540000">
                <a:tc>
                  <a:txBody>
                    <a:bodyPr/>
                    <a:lstStyle/>
                    <a:p>
                      <a:pPr algn="l" fontAlgn="ctr"/>
                      <a:r>
                        <a:rPr lang="en-US" sz="1600" b="1" i="0" u="none" strike="noStrike">
                          <a:solidFill>
                            <a:srgbClr val="000000"/>
                          </a:solidFill>
                          <a:latin typeface="Poppins" panose="00000500000000000000" pitchFamily="2" charset="0"/>
                          <a:cs typeface="Poppins" panose="00000500000000000000" pitchFamily="2" charset="0"/>
                        </a:rPr>
                        <a:t>Claudin-6</a:t>
                      </a:r>
                    </a:p>
                  </a:txBody>
                  <a:tcPr marL="5105" marR="5105" marT="5105" marB="0" anchor="ctr">
                    <a:solidFill>
                      <a:schemeClr val="bg1">
                        <a:lumMod val="95000"/>
                      </a:schemeClr>
                    </a:solidFill>
                  </a:tcPr>
                </a:tc>
                <a:tc>
                  <a:txBody>
                    <a:bodyPr/>
                    <a:lstStyle/>
                    <a:p>
                      <a:pPr algn="l" fontAlgn="ctr"/>
                      <a:r>
                        <a:rPr lang="en-US" sz="1600" b="0" i="0" u="none" strike="noStrike">
                          <a:solidFill>
                            <a:srgbClr val="000000"/>
                          </a:solidFill>
                          <a:latin typeface="Poppins" panose="00000500000000000000" pitchFamily="2" charset="0"/>
                          <a:cs typeface="Poppins" panose="00000500000000000000" pitchFamily="2" charset="0"/>
                        </a:rPr>
                        <a:t>16658-H61H-NA</a:t>
                      </a:r>
                    </a:p>
                  </a:txBody>
                  <a:tcPr marL="5105" marR="5105" marT="5105" marB="0" anchor="ctr">
                    <a:solidFill>
                      <a:schemeClr val="bg1">
                        <a:lumMod val="95000"/>
                      </a:schemeClr>
                    </a:solid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a:t>
                      </a:r>
                      <a:endParaRPr lang="en-US" sz="1600" b="0" i="0" u="none" strike="noStrike" dirty="0">
                        <a:solidFill>
                          <a:srgbClr val="000000"/>
                        </a:solidFill>
                        <a:latin typeface="Poppins" panose="00000500000000000000" pitchFamily="2" charset="0"/>
                        <a:cs typeface="Poppins" panose="00000500000000000000" pitchFamily="2" charset="0"/>
                        <a:sym typeface="+mn-ea"/>
                      </a:endParaRPr>
                    </a:p>
                  </a:txBody>
                  <a:tcPr marL="5105" marR="5105" marT="5105" marB="0" anchor="ctr">
                    <a:solidFill>
                      <a:schemeClr val="bg1">
                        <a:lumMod val="95000"/>
                      </a:schemeClr>
                    </a:solidFill>
                  </a:tcPr>
                </a:tc>
                <a:tc>
                  <a:txBody>
                    <a:bodyPr/>
                    <a:lstStyle/>
                    <a:p>
                      <a:pPr algn="l" fontAlgn="ctr"/>
                      <a:r>
                        <a:rPr lang="en-US" sz="1600" b="1" i="0" u="none" strike="noStrike" dirty="0">
                          <a:solidFill>
                            <a:srgbClr val="000000"/>
                          </a:solidFill>
                          <a:latin typeface="Poppins" panose="00000500000000000000" pitchFamily="2" charset="0"/>
                          <a:cs typeface="Poppins" panose="00000500000000000000" pitchFamily="2" charset="0"/>
                        </a:rPr>
                        <a:t>CCR2</a:t>
                      </a:r>
                    </a:p>
                  </a:txBody>
                  <a:tcPr marL="5105" marR="5105" marT="5105" marB="0" anchor="ctr">
                    <a:solidFill>
                      <a:schemeClr val="bg1">
                        <a:lumMod val="95000"/>
                      </a:schemeClr>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16084-H18H-NA</a:t>
                      </a:r>
                    </a:p>
                  </a:txBody>
                  <a:tcPr marL="5105" marR="5105" marT="5105" marB="0" anchor="ctr">
                    <a:solidFill>
                      <a:schemeClr val="bg1">
                        <a:lumMod val="95000"/>
                      </a:schemeClr>
                    </a:solid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a:t>
                      </a:r>
                      <a:endParaRPr lang="en-US" altLang="zh-CN" sz="1600" b="0" i="0" u="none" strike="noStrike" dirty="0">
                        <a:solidFill>
                          <a:srgbClr val="000000"/>
                        </a:solidFill>
                        <a:latin typeface="Poppins" panose="00000500000000000000" pitchFamily="2" charset="0"/>
                        <a:cs typeface="Poppins" panose="00000500000000000000" pitchFamily="2" charset="0"/>
                        <a:sym typeface="+mn-ea"/>
                      </a:endParaRPr>
                    </a:p>
                  </a:txBody>
                  <a:tcPr marL="5105" marR="5105" marT="5105" marB="0" anchor="ctr">
                    <a:solidFill>
                      <a:schemeClr val="bg1">
                        <a:lumMod val="95000"/>
                      </a:schemeClr>
                    </a:solidFill>
                  </a:tcPr>
                </a:tc>
              </a:tr>
              <a:tr h="540000">
                <a:tc>
                  <a:txBody>
                    <a:bodyPr/>
                    <a:lstStyle/>
                    <a:p>
                      <a:pPr algn="l" fontAlgn="ctr"/>
                      <a:r>
                        <a:rPr lang="en-US" sz="1600" b="1" i="0" u="none" strike="noStrike">
                          <a:solidFill>
                            <a:srgbClr val="000000"/>
                          </a:solidFill>
                          <a:latin typeface="Poppins" panose="00000500000000000000" pitchFamily="2" charset="0"/>
                          <a:cs typeface="Poppins" panose="00000500000000000000" pitchFamily="2" charset="0"/>
                        </a:rPr>
                        <a:t>Claudin-6</a:t>
                      </a:r>
                    </a:p>
                  </a:txBody>
                  <a:tcPr marL="5105" marR="5105" marT="5105" marB="0" anchor="ctr">
                    <a:noFill/>
                  </a:tcPr>
                </a:tc>
                <a:tc>
                  <a:txBody>
                    <a:bodyPr/>
                    <a:lstStyle/>
                    <a:p>
                      <a:pPr algn="l" fontAlgn="ctr"/>
                      <a:r>
                        <a:rPr lang="en-US" sz="1600" b="0" i="0" u="none" strike="noStrike">
                          <a:solidFill>
                            <a:srgbClr val="000000"/>
                          </a:solidFill>
                          <a:latin typeface="Poppins" panose="00000500000000000000" pitchFamily="2" charset="0"/>
                          <a:cs typeface="Poppins" panose="00000500000000000000" pitchFamily="2" charset="0"/>
                        </a:rPr>
                        <a:t>16658-H49H-NA-B</a:t>
                      </a:r>
                    </a:p>
                  </a:txBody>
                  <a:tcPr marL="5105" marR="5105" marT="5105" marB="0" anchor="ctr">
                    <a:no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 AVI -</a:t>
                      </a:r>
                      <a:r>
                        <a:rPr lang="en-US" sz="1600" b="0" dirty="0" err="1">
                          <a:solidFill>
                            <a:srgbClr val="000000"/>
                          </a:solidFill>
                          <a:latin typeface="Poppins" panose="00000500000000000000" pitchFamily="2" charset="0"/>
                          <a:cs typeface="Poppins" panose="00000500000000000000" pitchFamily="2" charset="0"/>
                          <a:sym typeface="+mn-ea"/>
                        </a:rPr>
                        <a:t>Biotinylated</a:t>
                      </a:r>
                      <a:endParaRPr lang="en-US" sz="1600" b="0" i="0" u="none" strike="noStrike" dirty="0">
                        <a:solidFill>
                          <a:srgbClr val="000000"/>
                        </a:solidFill>
                        <a:latin typeface="Poppins" panose="00000500000000000000" pitchFamily="2" charset="0"/>
                        <a:cs typeface="Poppins" panose="00000500000000000000" pitchFamily="2" charset="0"/>
                        <a:sym typeface="+mn-ea"/>
                      </a:endParaRPr>
                    </a:p>
                  </a:txBody>
                  <a:tcPr marL="5105" marR="5105" marT="5105" marB="0" anchor="ctr">
                    <a:noFill/>
                  </a:tcPr>
                </a:tc>
                <a:tc>
                  <a:txBody>
                    <a:bodyPr/>
                    <a:lstStyle/>
                    <a:p>
                      <a:pPr algn="l" fontAlgn="ctr"/>
                      <a:r>
                        <a:rPr lang="en-US" sz="1600" b="1" i="0" u="none" strike="noStrike" dirty="0">
                          <a:solidFill>
                            <a:srgbClr val="000000"/>
                          </a:solidFill>
                          <a:latin typeface="Poppins" panose="00000500000000000000" pitchFamily="2" charset="0"/>
                          <a:cs typeface="Poppins" panose="00000500000000000000" pitchFamily="2" charset="0"/>
                        </a:rPr>
                        <a:t>CCR8</a:t>
                      </a:r>
                    </a:p>
                  </a:txBody>
                  <a:tcPr marL="5105" marR="5105" marT="5105" marB="0" anchor="ctr">
                    <a:no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11450-H91H-NA </a:t>
                      </a:r>
                    </a:p>
                  </a:txBody>
                  <a:tcPr marL="5105" marR="5105" marT="5105" marB="0" anchor="ctr">
                    <a:no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a:t>
                      </a:r>
                      <a:endParaRPr lang="en-US" sz="1600" b="0" i="0" u="none" strike="noStrike" dirty="0">
                        <a:solidFill>
                          <a:srgbClr val="000000"/>
                        </a:solidFill>
                        <a:latin typeface="Poppins" panose="00000500000000000000" pitchFamily="2" charset="0"/>
                        <a:cs typeface="Poppins" panose="00000500000000000000" pitchFamily="2" charset="0"/>
                        <a:sym typeface="+mn-ea"/>
                      </a:endParaRPr>
                    </a:p>
                  </a:txBody>
                  <a:tcPr marL="5105" marR="5105" marT="5105" marB="0" anchor="ctr">
                    <a:noFill/>
                  </a:tcPr>
                </a:tc>
              </a:tr>
              <a:tr h="540000">
                <a:tc>
                  <a:txBody>
                    <a:bodyPr/>
                    <a:lstStyle/>
                    <a:p>
                      <a:pPr algn="l" fontAlgn="ctr"/>
                      <a:r>
                        <a:rPr lang="en-US" sz="1600" b="1" i="0" u="none" strike="noStrike" dirty="0">
                          <a:solidFill>
                            <a:srgbClr val="000000"/>
                          </a:solidFill>
                          <a:latin typeface="Poppins" panose="00000500000000000000" pitchFamily="2" charset="0"/>
                          <a:cs typeface="Poppins" panose="00000500000000000000" pitchFamily="2" charset="0"/>
                        </a:rPr>
                        <a:t>Claudin-6</a:t>
                      </a:r>
                    </a:p>
                  </a:txBody>
                  <a:tcPr marL="5105" marR="5105" marT="510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16658-H65H-NA</a:t>
                      </a:r>
                    </a:p>
                  </a:txBody>
                  <a:tcPr marL="5105" marR="5105" marT="510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 Fluorescent</a:t>
                      </a:r>
                      <a:endParaRPr lang="en-US" sz="1600" b="0" i="0" u="none" strike="noStrike" dirty="0">
                        <a:solidFill>
                          <a:srgbClr val="000000"/>
                        </a:solidFill>
                        <a:latin typeface="Poppins" panose="00000500000000000000" pitchFamily="2" charset="0"/>
                        <a:cs typeface="Poppins" panose="00000500000000000000" pitchFamily="2" charset="0"/>
                      </a:endParaRPr>
                    </a:p>
                  </a:txBody>
                  <a:tcPr marL="5105" marR="5105" marT="510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algn="l" defTabSz="914400" rtl="0" eaLnBrk="1" fontAlgn="ctr" latinLnBrk="0" hangingPunct="1"/>
                      <a:r>
                        <a:rPr lang="en-US" sz="1600" b="1" i="0" u="none" strike="noStrike" kern="1200" dirty="0">
                          <a:solidFill>
                            <a:srgbClr val="000000"/>
                          </a:solidFill>
                          <a:latin typeface="Poppins" panose="00000500000000000000" pitchFamily="2" charset="0"/>
                          <a:ea typeface="+mn-ea"/>
                          <a:cs typeface="Poppins" panose="00000500000000000000" pitchFamily="2" charset="0"/>
                        </a:rPr>
                        <a:t>CD9</a:t>
                      </a:r>
                    </a:p>
                  </a:txBody>
                  <a:tcPr marL="5105" marR="5105" marT="510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ctr"/>
                      <a:r>
                        <a:rPr lang="en-US" sz="1600" b="0" i="0" u="none" strike="noStrike" dirty="0">
                          <a:solidFill>
                            <a:srgbClr val="000000"/>
                          </a:solidFill>
                          <a:latin typeface="Poppins" panose="00000500000000000000" pitchFamily="2" charset="0"/>
                          <a:cs typeface="Poppins" panose="00000500000000000000" pitchFamily="2" charset="0"/>
                        </a:rPr>
                        <a:t>11029-H87H-NA </a:t>
                      </a:r>
                    </a:p>
                  </a:txBody>
                  <a:tcPr marL="5105" marR="5105" marT="510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ctr"/>
                      <a:r>
                        <a:rPr lang="en-US" sz="1600" b="0" dirty="0">
                          <a:solidFill>
                            <a:srgbClr val="000000"/>
                          </a:solidFill>
                          <a:latin typeface="Poppins" panose="00000500000000000000" pitchFamily="2" charset="0"/>
                          <a:cs typeface="Poppins" panose="00000500000000000000" pitchFamily="2" charset="0"/>
                          <a:sym typeface="+mn-ea"/>
                        </a:rPr>
                        <a:t>Human, </a:t>
                      </a:r>
                      <a:r>
                        <a:rPr lang="en-US" sz="1600" b="0" i="0" u="none" strike="noStrike" dirty="0">
                          <a:solidFill>
                            <a:srgbClr val="000000"/>
                          </a:solidFill>
                          <a:latin typeface="Poppins" panose="00000500000000000000" pitchFamily="2" charset="0"/>
                          <a:cs typeface="Poppins" panose="00000500000000000000" pitchFamily="2" charset="0"/>
                        </a:rPr>
                        <a:t>Fluorescent</a:t>
                      </a:r>
                    </a:p>
                  </a:txBody>
                  <a:tcPr marL="5105" marR="5105" marT="5105" marB="0" anchor="ctr">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
        <p:nvSpPr>
          <p:cNvPr id="55" name="TextBox 54"/>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52"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3"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692696"/>
            <a:ext cx="7560840" cy="46166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义翘神州</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VLP</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平台膜蛋白产品</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graphicFrame>
        <p:nvGraphicFramePr>
          <p:cNvPr id="52" name="表格 51"/>
          <p:cNvGraphicFramePr>
            <a:graphicFrameLocks noGrp="1"/>
          </p:cNvGraphicFramePr>
          <p:nvPr>
            <p:custDataLst>
              <p:tags r:id="rId1"/>
            </p:custDataLst>
          </p:nvPr>
        </p:nvGraphicFramePr>
        <p:xfrm>
          <a:off x="1124585" y="1228658"/>
          <a:ext cx="9942858" cy="5184290"/>
        </p:xfrm>
        <a:graphic>
          <a:graphicData uri="http://schemas.openxmlformats.org/drawingml/2006/table">
            <a:tbl>
              <a:tblPr firstRow="1" bandRow="1">
                <a:tableStyleId>{5C22544A-7EE6-4342-B048-85BDC9FD1C3A}</a:tableStyleId>
              </a:tblPr>
              <a:tblGrid>
                <a:gridCol w="1540510"/>
                <a:gridCol w="1702435"/>
                <a:gridCol w="2344420"/>
                <a:gridCol w="1169035"/>
                <a:gridCol w="1692303"/>
                <a:gridCol w="1494155"/>
              </a:tblGrid>
              <a:tr h="288000">
                <a:tc>
                  <a:txBody>
                    <a:bodyPr/>
                    <a:lstStyle/>
                    <a:p>
                      <a:pPr algn="l" fontAlgn="ctr"/>
                      <a:r>
                        <a:rPr lang="zh-CN" altLang="en-US" sz="1600" b="1" i="0" u="none" strike="noStrike" baseline="0" dirty="0">
                          <a:solidFill>
                            <a:schemeClr val="bg1"/>
                          </a:solidFill>
                          <a:latin typeface="Poppins" panose="00000500000000000000" pitchFamily="2" charset="0"/>
                          <a:ea typeface="思源黑体 CN Regular" panose="020B0500000000000000" pitchFamily="34" charset="-122"/>
                        </a:rPr>
                        <a:t>靶点</a:t>
                      </a: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u="none" strike="noStrike" baseline="0" dirty="0">
                          <a:solidFill>
                            <a:schemeClr val="bg1"/>
                          </a:solidFill>
                          <a:latin typeface="Poppins" panose="00000500000000000000" pitchFamily="2" charset="0"/>
                          <a:ea typeface="思源黑体 CN Regular" panose="020B0500000000000000" pitchFamily="34" charset="-122"/>
                        </a:rPr>
                        <a:t>货号</a:t>
                      </a: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u="none" strike="noStrike" baseline="0" dirty="0">
                          <a:solidFill>
                            <a:schemeClr val="bg1"/>
                          </a:solidFill>
                          <a:latin typeface="Poppins" panose="00000500000000000000" pitchFamily="2" charset="0"/>
                          <a:ea typeface="思源黑体 CN Regular" panose="020B0500000000000000" pitchFamily="34" charset="-122"/>
                        </a:rPr>
                        <a:t>类型</a:t>
                      </a: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u="none" strike="noStrike" baseline="0">
                          <a:solidFill>
                            <a:schemeClr val="bg1"/>
                          </a:solidFill>
                          <a:latin typeface="Poppins" panose="00000500000000000000" pitchFamily="2" charset="0"/>
                          <a:ea typeface="思源黑体 CN Regular" panose="020B0500000000000000" pitchFamily="34" charset="-122"/>
                        </a:rPr>
                        <a:t>靶点</a:t>
                      </a:r>
                      <a:endParaRPr lang="zh-CN" altLang="en-US" sz="16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dirty="0">
                          <a:solidFill>
                            <a:schemeClr val="bg1"/>
                          </a:solidFill>
                          <a:latin typeface="Poppins" panose="00000500000000000000" pitchFamily="2" charset="0"/>
                          <a:ea typeface="思源黑体 CN Regular" panose="020B0500000000000000" pitchFamily="34" charset="-122"/>
                          <a:sym typeface="+mn-ea"/>
                        </a:rPr>
                        <a:t>货号</a:t>
                      </a:r>
                      <a:endParaRPr lang="zh-CN" altLang="en-US" sz="1600" b="1" i="0" u="none" strike="noStrike" baseline="0" dirty="0">
                        <a:solidFill>
                          <a:schemeClr val="bg1"/>
                        </a:solidFill>
                        <a:latin typeface="Poppins" panose="00000500000000000000" pitchFamily="2" charset="0"/>
                        <a:ea typeface="思源黑体 CN Regular" panose="020B0500000000000000" pitchFamily="34" charset="-122"/>
                        <a:sym typeface="+mn-ea"/>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l" fontAlgn="ctr"/>
                      <a:r>
                        <a:rPr lang="zh-CN" altLang="en-US" sz="1600" b="1" i="0" u="none" strike="noStrike" baseline="0" dirty="0">
                          <a:solidFill>
                            <a:schemeClr val="bg1"/>
                          </a:solidFill>
                          <a:latin typeface="Poppins" panose="00000500000000000000" pitchFamily="2" charset="0"/>
                          <a:ea typeface="思源黑体 CN Regular" panose="020B0500000000000000" pitchFamily="34" charset="-122"/>
                        </a:rPr>
                        <a:t>类型</a:t>
                      </a: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288000">
                <a:tc>
                  <a:txBody>
                    <a:bodyPr/>
                    <a:lstStyle/>
                    <a:p>
                      <a:pPr algn="l" fontAlgn="ctr"/>
                      <a:r>
                        <a:rPr lang="en-US" sz="1600" b="1" i="0" u="none" strike="noStrike" baseline="0" dirty="0">
                          <a:solidFill>
                            <a:srgbClr val="000000"/>
                          </a:solidFill>
                          <a:latin typeface="Poppins" panose="00000500000000000000" pitchFamily="2" charset="0"/>
                          <a:cs typeface="Poppins" panose="00000500000000000000" pitchFamily="2" charset="0"/>
                        </a:rPr>
                        <a:t>A2AR</a:t>
                      </a:r>
                    </a:p>
                  </a:txBody>
                  <a:tcPr marL="4301" marR="4301" marT="4301"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12307-H22H </a:t>
                      </a:r>
                    </a:p>
                  </a:txBody>
                  <a:tcPr marL="4301" marR="4301" marT="4301"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CCR6</a:t>
                      </a:r>
                    </a:p>
                  </a:txBody>
                  <a:tcPr marL="4301" marR="4301" marT="4301"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11438-H22H </a:t>
                      </a:r>
                    </a:p>
                  </a:txBody>
                  <a:tcPr marL="4301" marR="4301" marT="4301" marB="0" anchor="ctr">
                    <a:lnT w="12700" cap="flat" cmpd="sng" algn="ctr">
                      <a:solidFill>
                        <a:schemeClr val="tx1"/>
                      </a:solidFill>
                      <a:prstDash val="solid"/>
                      <a:round/>
                      <a:headEnd type="none" w="med" len="med"/>
                      <a:tailEnd type="none" w="med" len="med"/>
                    </a:lnT>
                    <a:solidFill>
                      <a:schemeClr val="bg1"/>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lnT w="12700" cap="flat" cmpd="sng" algn="ctr">
                      <a:solidFill>
                        <a:schemeClr val="tx1"/>
                      </a:solidFill>
                      <a:prstDash val="solid"/>
                      <a:round/>
                      <a:headEnd type="none" w="med" len="med"/>
                      <a:tailEnd type="none" w="med" len="med"/>
                    </a:lnT>
                    <a:solidFill>
                      <a:schemeClr val="bg1"/>
                    </a:solid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GPRC5D</a:t>
                      </a:r>
                    </a:p>
                  </a:txBody>
                  <a:tcPr marL="4301" marR="4301" marT="4301" marB="0" anchor="ctr">
                    <a:solidFill>
                      <a:schemeClr val="bg1">
                        <a:lumMod val="95000"/>
                      </a:schemeClr>
                    </a:solidFill>
                  </a:tcPr>
                </a:tc>
                <a:tc>
                  <a:txBody>
                    <a:bodyPr/>
                    <a:lstStyle/>
                    <a:p>
                      <a:pPr algn="l" fontAlgn="ctr"/>
                      <a:r>
                        <a:rPr lang="en-US" sz="1600" b="0" i="0" u="none" strike="noStrike" baseline="0" dirty="0">
                          <a:solidFill>
                            <a:srgbClr val="000000"/>
                          </a:solidFill>
                          <a:latin typeface="Poppins" panose="00000500000000000000" pitchFamily="2" charset="0"/>
                          <a:cs typeface="Poppins" panose="00000500000000000000" pitchFamily="2" charset="0"/>
                        </a:rPr>
                        <a:t>24447-HNAH</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CCR8</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11450-H82H </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GPRC5D</a:t>
                      </a:r>
                    </a:p>
                  </a:txBody>
                  <a:tcPr marL="4301" marR="4301" marT="4301" marB="0" anchor="ctr">
                    <a:solidFill>
                      <a:schemeClr val="bg1"/>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24447-HNAH1</a:t>
                      </a:r>
                    </a:p>
                  </a:txBody>
                  <a:tcPr marL="4301" marR="4301" marT="4301" marB="0" anchor="ctr">
                    <a:solidFill>
                      <a:schemeClr val="bg1"/>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 Fluorescent</a:t>
                      </a:r>
                    </a:p>
                  </a:txBody>
                  <a:tcPr marL="4301" marR="4301" marT="4301" marB="0" anchor="ctr">
                    <a:solidFill>
                      <a:schemeClr val="bg1"/>
                    </a:solid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CXCR2</a:t>
                      </a:r>
                    </a:p>
                  </a:txBody>
                  <a:tcPr marL="4301" marR="4301" marT="4301" marB="0" anchor="ctr">
                    <a:solidFill>
                      <a:schemeClr val="bg1"/>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10788-H82H </a:t>
                      </a:r>
                    </a:p>
                  </a:txBody>
                  <a:tcPr marL="4301" marR="4301" marT="4301" marB="0" anchor="ctr">
                    <a:solidFill>
                      <a:schemeClr val="bg1"/>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solidFill>
                  </a:tcPr>
                </a:tc>
              </a:tr>
              <a:tr h="288000">
                <a:tc>
                  <a:txBody>
                    <a:bodyPr/>
                    <a:lstStyle/>
                    <a:p>
                      <a:pPr algn="l" fontAlgn="ctr"/>
                      <a:r>
                        <a:rPr lang="en-US" sz="1600" b="1" i="0" u="none" strike="noStrike" baseline="0" dirty="0">
                          <a:solidFill>
                            <a:srgbClr val="000000"/>
                          </a:solidFill>
                          <a:latin typeface="Poppins" panose="00000500000000000000" pitchFamily="2" charset="0"/>
                          <a:cs typeface="Poppins" panose="00000500000000000000" pitchFamily="2" charset="0"/>
                        </a:rPr>
                        <a:t>GPRC5D</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24447-HNAH-B</a:t>
                      </a:r>
                    </a:p>
                  </a:txBody>
                  <a:tcPr marL="4301" marR="4301" marT="4301" marB="0" anchor="ctr">
                    <a:solidFill>
                      <a:schemeClr val="bg1">
                        <a:lumMod val="95000"/>
                      </a:schemeClr>
                    </a:solidFill>
                  </a:tcPr>
                </a:tc>
                <a:tc>
                  <a:txBody>
                    <a:bodyPr/>
                    <a:lstStyle/>
                    <a:p>
                      <a:pPr algn="l" fontAlgn="ctr"/>
                      <a:r>
                        <a:rPr lang="en-US" sz="1600" b="0" i="0" u="none" strike="noStrike" baseline="0" dirty="0">
                          <a:solidFill>
                            <a:srgbClr val="232323"/>
                          </a:solidFill>
                          <a:latin typeface="Poppins" panose="00000500000000000000" pitchFamily="2" charset="0"/>
                          <a:cs typeface="Poppins" panose="00000500000000000000" pitchFamily="2" charset="0"/>
                        </a:rPr>
                        <a:t>Human, </a:t>
                      </a:r>
                      <a:r>
                        <a:rPr lang="en-US" sz="1600" b="0" i="0" u="none" strike="noStrike" baseline="0" dirty="0" err="1">
                          <a:solidFill>
                            <a:srgbClr val="232323"/>
                          </a:solidFill>
                          <a:latin typeface="Poppins" panose="00000500000000000000" pitchFamily="2" charset="0"/>
                          <a:cs typeface="Poppins" panose="00000500000000000000" pitchFamily="2" charset="0"/>
                        </a:rPr>
                        <a:t>Biotinylated</a:t>
                      </a:r>
                      <a:endParaRPr lang="en-US" sz="1600" b="0" i="0" u="none" strike="noStrike" baseline="0" dirty="0">
                        <a:solidFill>
                          <a:srgbClr val="232323"/>
                        </a:solidFill>
                        <a:latin typeface="Poppins" panose="00000500000000000000" pitchFamily="2" charset="0"/>
                        <a:cs typeface="Poppins" panose="00000500000000000000" pitchFamily="2" charset="0"/>
                      </a:endParaRPr>
                    </a:p>
                  </a:txBody>
                  <a:tcPr marL="4301" marR="4301" marT="4301" marB="0" anchor="ctr">
                    <a:solidFill>
                      <a:schemeClr val="bg1">
                        <a:lumMod val="95000"/>
                      </a:schemeClr>
                    </a:solid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CXCR3</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12979-H82H </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r>
              <a:tr h="288000">
                <a:tc>
                  <a:txBody>
                    <a:bodyPr/>
                    <a:lstStyle/>
                    <a:p>
                      <a:pPr algn="l" fontAlgn="ctr"/>
                      <a:r>
                        <a:rPr lang="en-US" sz="1600" b="1" i="0" u="none" strike="noStrike" baseline="0" dirty="0">
                          <a:solidFill>
                            <a:srgbClr val="000000"/>
                          </a:solidFill>
                          <a:latin typeface="Poppins" panose="00000500000000000000" pitchFamily="2" charset="0"/>
                          <a:cs typeface="Poppins" panose="00000500000000000000" pitchFamily="2" charset="0"/>
                        </a:rPr>
                        <a:t>GPRC5D</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5A4669-M25H</a:t>
                      </a:r>
                    </a:p>
                  </a:txBody>
                  <a:tcPr marL="4301" marR="4301" marT="4301" marB="0" anchor="ctr">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Mouse</a:t>
                      </a:r>
                    </a:p>
                  </a:txBody>
                  <a:tcPr marL="4301" marR="4301" marT="4301" marB="0" anchor="ctr">
                    <a:no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CXCR4</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11325-HNAH</a:t>
                      </a:r>
                    </a:p>
                  </a:txBody>
                  <a:tcPr marL="4301" marR="4301" marT="4301" marB="0" anchor="ctr">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noFill/>
                  </a:tcPr>
                </a:tc>
              </a:tr>
              <a:tr h="28829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GPRC5D</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91022-C25H </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Cynomolgus</a:t>
                      </a:r>
                    </a:p>
                  </a:txBody>
                  <a:tcPr marL="4301" marR="4301" marT="4301" marB="0" anchor="ctr">
                    <a:solidFill>
                      <a:schemeClr val="bg1">
                        <a:lumMod val="95000"/>
                      </a:schemeClr>
                    </a:solid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CXCR5</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18301-H82H </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GLP1R</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13944-H84H </a:t>
                      </a:r>
                    </a:p>
                  </a:txBody>
                  <a:tcPr marL="4301" marR="4301" marT="4301" marB="0" anchor="ctr">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no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CXCR6</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12504-H82H </a:t>
                      </a:r>
                    </a:p>
                  </a:txBody>
                  <a:tcPr marL="4301" marR="4301" marT="4301" marB="0" anchor="ctr">
                    <a:noFill/>
                  </a:tcPr>
                </a:tc>
                <a:tc>
                  <a:txBody>
                    <a:bodyPr/>
                    <a:lstStyle/>
                    <a:p>
                      <a:pPr algn="l" fontAlgn="ctr"/>
                      <a:r>
                        <a:rPr lang="en-US" sz="1600" b="0" i="0" u="none" strike="noStrike" baseline="0" dirty="0">
                          <a:solidFill>
                            <a:srgbClr val="232323"/>
                          </a:solidFill>
                          <a:latin typeface="Poppins" panose="00000500000000000000" pitchFamily="2" charset="0"/>
                          <a:cs typeface="Poppins" panose="00000500000000000000" pitchFamily="2" charset="0"/>
                        </a:rPr>
                        <a:t>Human</a:t>
                      </a:r>
                    </a:p>
                  </a:txBody>
                  <a:tcPr marL="4301" marR="4301" marT="4301" marB="0" anchor="ctr">
                    <a:no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GCGR</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30122-HNAH </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C5AR1</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12154-H22H </a:t>
                      </a:r>
                    </a:p>
                  </a:txBody>
                  <a:tcPr marL="4301" marR="4301" marT="4301" marB="0" anchor="ctr">
                    <a:solidFill>
                      <a:schemeClr val="bg1">
                        <a:lumMod val="95000"/>
                      </a:schemeClr>
                    </a:solidFill>
                  </a:tcPr>
                </a:tc>
                <a:tc>
                  <a:txBody>
                    <a:bodyPr/>
                    <a:lstStyle/>
                    <a:p>
                      <a:pPr algn="l" fontAlgn="ctr"/>
                      <a:r>
                        <a:rPr lang="en-US" sz="1600" b="0" i="0" u="none" strike="noStrike" baseline="0" dirty="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Claudin-18.1</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20047-HNAH</a:t>
                      </a:r>
                    </a:p>
                  </a:txBody>
                  <a:tcPr marL="4301" marR="4301" marT="4301" marB="0" anchor="ctr">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no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CB2</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17646-HNAH</a:t>
                      </a:r>
                    </a:p>
                  </a:txBody>
                  <a:tcPr marL="4301" marR="4301" marT="4301" marB="0" anchor="ctr">
                    <a:noFill/>
                  </a:tcPr>
                </a:tc>
                <a:tc>
                  <a:txBody>
                    <a:bodyPr/>
                    <a:lstStyle/>
                    <a:p>
                      <a:pPr algn="l" fontAlgn="ctr"/>
                      <a:r>
                        <a:rPr lang="en-US" sz="1600" b="0" i="0" u="none" strike="noStrike" baseline="0" dirty="0">
                          <a:solidFill>
                            <a:srgbClr val="232323"/>
                          </a:solidFill>
                          <a:latin typeface="Poppins" panose="00000500000000000000" pitchFamily="2" charset="0"/>
                          <a:cs typeface="Poppins" panose="00000500000000000000" pitchFamily="2" charset="0"/>
                        </a:rPr>
                        <a:t>Human</a:t>
                      </a:r>
                    </a:p>
                  </a:txBody>
                  <a:tcPr marL="4301" marR="4301" marT="4301" marB="0" anchor="ctr">
                    <a:no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Claudin-18.2</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30025-HNAH</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CD9</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11029-H25H</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Claudin-18.2</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30025-HNAH1</a:t>
                      </a:r>
                    </a:p>
                  </a:txBody>
                  <a:tcPr marL="4301" marR="4301" marT="4301" marB="0" anchor="ctr">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 Fluorescent</a:t>
                      </a:r>
                    </a:p>
                  </a:txBody>
                  <a:tcPr marL="4301" marR="4301" marT="4301" marB="0" anchor="ctr">
                    <a:noFill/>
                  </a:tcPr>
                </a:tc>
                <a:tc>
                  <a:txBody>
                    <a:bodyPr/>
                    <a:lstStyle/>
                    <a:p>
                      <a:pPr algn="l" fontAlgn="ctr"/>
                      <a:r>
                        <a:rPr lang="en-US" sz="1600" b="1" i="0" u="none" strike="noStrike" baseline="0" dirty="0">
                          <a:solidFill>
                            <a:srgbClr val="000000"/>
                          </a:solidFill>
                          <a:latin typeface="Poppins" panose="00000500000000000000" pitchFamily="2" charset="0"/>
                          <a:cs typeface="Poppins" panose="00000500000000000000" pitchFamily="2" charset="0"/>
                        </a:rPr>
                        <a:t>CD20</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11007-HNAH</a:t>
                      </a:r>
                    </a:p>
                  </a:txBody>
                  <a:tcPr marL="4301" marR="4301" marT="4301" marB="0" anchor="ctr">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no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Claudin-4</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16358-H25H </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CD38</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10818-HNAH</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Claudin-6</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16658-HNAH</a:t>
                      </a:r>
                    </a:p>
                  </a:txBody>
                  <a:tcPr marL="4301" marR="4301" marT="4301" marB="0" anchor="ctr">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no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CD81</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14244-H25H </a:t>
                      </a:r>
                    </a:p>
                  </a:txBody>
                  <a:tcPr marL="4301" marR="4301" marT="4301" marB="0" anchor="ctr">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no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Claudin-6</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16658-HNAH1</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 Fluorescent</a:t>
                      </a:r>
                    </a:p>
                  </a:txBody>
                  <a:tcPr marL="4301" marR="4301" marT="4301" marB="0" anchor="ctr">
                    <a:solidFill>
                      <a:schemeClr val="bg1">
                        <a:lumMod val="95000"/>
                      </a:schemeClr>
                    </a:solid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SLC34A2</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18959-H57H </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solidFill>
                      <a:schemeClr val="bg1">
                        <a:lumMod val="95000"/>
                      </a:schemeClr>
                    </a:solid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Claudin-9</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21185-HNAH</a:t>
                      </a:r>
                    </a:p>
                  </a:txBody>
                  <a:tcPr marL="4301" marR="4301" marT="4301" marB="0" anchor="ctr">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a:t>
                      </a:r>
                    </a:p>
                  </a:txBody>
                  <a:tcPr marL="4301" marR="4301" marT="4301" marB="0" anchor="ctr">
                    <a:no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SLC34A2</a:t>
                      </a:r>
                    </a:p>
                  </a:txBody>
                  <a:tcPr marL="4301" marR="4301" marT="4301" marB="0" anchor="ctr">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59153-M57H </a:t>
                      </a:r>
                    </a:p>
                  </a:txBody>
                  <a:tcPr marL="4301" marR="4301" marT="4301" marB="0" anchor="ctr">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Mouse</a:t>
                      </a:r>
                    </a:p>
                  </a:txBody>
                  <a:tcPr marL="4301" marR="4301" marT="4301" marB="0" anchor="ctr">
                    <a:no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SSTR2</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11644-HNAH</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 SSTR2A</a:t>
                      </a:r>
                    </a:p>
                  </a:txBody>
                  <a:tcPr marL="4301" marR="4301" marT="4301" marB="0" anchor="ctr">
                    <a:solidFill>
                      <a:schemeClr val="bg1">
                        <a:lumMod val="95000"/>
                      </a:schemeClr>
                    </a:solidFill>
                  </a:tcPr>
                </a:tc>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SLC34A2</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91035-C57H </a:t>
                      </a:r>
                    </a:p>
                  </a:txBody>
                  <a:tcPr marL="4301" marR="4301" marT="4301" marB="0" anchor="ctr">
                    <a:solidFill>
                      <a:schemeClr val="bg1">
                        <a:lumMod val="95000"/>
                      </a:schemeClr>
                    </a:solid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Cynomolgus</a:t>
                      </a:r>
                    </a:p>
                  </a:txBody>
                  <a:tcPr marL="4301" marR="4301" marT="4301" marB="0" anchor="ctr">
                    <a:solidFill>
                      <a:schemeClr val="bg1">
                        <a:lumMod val="95000"/>
                      </a:schemeClr>
                    </a:solidFill>
                  </a:tcPr>
                </a:tc>
              </a:tr>
              <a:tr h="288000">
                <a:tc>
                  <a:txBody>
                    <a:bodyPr/>
                    <a:lstStyle/>
                    <a:p>
                      <a:pPr algn="l" fontAlgn="ctr"/>
                      <a:r>
                        <a:rPr lang="en-US" sz="1600" b="1" i="0" u="none" strike="noStrike" baseline="0">
                          <a:solidFill>
                            <a:srgbClr val="000000"/>
                          </a:solidFill>
                          <a:latin typeface="Poppins" panose="00000500000000000000" pitchFamily="2" charset="0"/>
                          <a:cs typeface="Poppins" panose="00000500000000000000" pitchFamily="2" charset="0"/>
                        </a:rPr>
                        <a:t>SSTR2</a:t>
                      </a:r>
                    </a:p>
                  </a:txBody>
                  <a:tcPr marL="4301" marR="4301" marT="4301" marB="0" anchor="ctr">
                    <a:lnB w="12700" cap="flat" cmpd="sng" algn="ctr">
                      <a:solidFill>
                        <a:schemeClr val="tx1"/>
                      </a:solidFill>
                      <a:prstDash val="solid"/>
                      <a:round/>
                      <a:headEnd type="none" w="med" len="med"/>
                      <a:tailEnd type="none" w="med" len="med"/>
                    </a:lnB>
                    <a:noFill/>
                  </a:tcPr>
                </a:tc>
                <a:tc>
                  <a:txBody>
                    <a:bodyPr/>
                    <a:lstStyle/>
                    <a:p>
                      <a:pPr algn="l" fontAlgn="ctr"/>
                      <a:r>
                        <a:rPr lang="en-US" sz="1600" b="0" i="0" u="none" strike="noStrike" baseline="0">
                          <a:solidFill>
                            <a:srgbClr val="000000"/>
                          </a:solidFill>
                          <a:latin typeface="Poppins" panose="00000500000000000000" pitchFamily="2" charset="0"/>
                          <a:cs typeface="Poppins" panose="00000500000000000000" pitchFamily="2" charset="0"/>
                        </a:rPr>
                        <a:t>30097-HNAH</a:t>
                      </a:r>
                    </a:p>
                  </a:txBody>
                  <a:tcPr marL="4301" marR="4301" marT="4301" marB="0" anchor="ctr">
                    <a:lnB w="12700" cap="flat" cmpd="sng" algn="ctr">
                      <a:solidFill>
                        <a:schemeClr val="tx1"/>
                      </a:solidFill>
                      <a:prstDash val="solid"/>
                      <a:round/>
                      <a:headEnd type="none" w="med" len="med"/>
                      <a:tailEnd type="none" w="med" len="med"/>
                    </a:lnB>
                    <a:noFill/>
                  </a:tcPr>
                </a:tc>
                <a:tc>
                  <a:txBody>
                    <a:bodyPr/>
                    <a:lstStyle/>
                    <a:p>
                      <a:pPr algn="l" fontAlgn="ctr"/>
                      <a:r>
                        <a:rPr lang="en-US" sz="1600" b="0" i="0" u="none" strike="noStrike" baseline="0">
                          <a:solidFill>
                            <a:srgbClr val="232323"/>
                          </a:solidFill>
                          <a:latin typeface="Poppins" panose="00000500000000000000" pitchFamily="2" charset="0"/>
                          <a:cs typeface="Poppins" panose="00000500000000000000" pitchFamily="2" charset="0"/>
                        </a:rPr>
                        <a:t>Human SSTR2B</a:t>
                      </a:r>
                    </a:p>
                  </a:txBody>
                  <a:tcPr marL="4301" marR="4301" marT="4301" marB="0" anchor="ctr">
                    <a:lnB w="12700" cap="flat" cmpd="sng" algn="ctr">
                      <a:solidFill>
                        <a:schemeClr val="tx1"/>
                      </a:solidFill>
                      <a:prstDash val="solid"/>
                      <a:round/>
                      <a:headEnd type="none" w="med" len="med"/>
                      <a:tailEnd type="none" w="med" len="med"/>
                    </a:lnB>
                    <a:noFill/>
                  </a:tcPr>
                </a:tc>
                <a:tc>
                  <a:txBody>
                    <a:bodyPr/>
                    <a:lstStyle/>
                    <a:p>
                      <a:pPr algn="l" fontAlgn="ctr"/>
                      <a:endParaRPr lang="zh-CN" altLang="en-US" sz="1600" b="1" i="0" u="none" strike="noStrike" baseline="0">
                        <a:solidFill>
                          <a:srgbClr val="000000"/>
                        </a:solidFill>
                        <a:latin typeface="Poppins" panose="00000500000000000000" pitchFamily="2" charset="0"/>
                        <a:cs typeface="Poppins" panose="00000500000000000000" pitchFamily="2" charset="0"/>
                      </a:endParaRPr>
                    </a:p>
                  </a:txBody>
                  <a:tcPr marL="4301" marR="4301" marT="4301" marB="0" anchor="ctr">
                    <a:lnB w="12700" cap="flat" cmpd="sng" algn="ctr">
                      <a:solidFill>
                        <a:schemeClr val="tx1"/>
                      </a:solidFill>
                      <a:prstDash val="solid"/>
                      <a:round/>
                      <a:headEnd type="none" w="med" len="med"/>
                      <a:tailEnd type="none" w="med" len="med"/>
                    </a:lnB>
                    <a:noFill/>
                  </a:tcPr>
                </a:tc>
                <a:tc>
                  <a:txBody>
                    <a:bodyPr/>
                    <a:lstStyle/>
                    <a:p>
                      <a:pPr algn="l" fontAlgn="ctr"/>
                      <a:endParaRPr lang="zh-CN" altLang="en-US" sz="1600" b="1" i="0" u="none" strike="noStrike" baseline="0">
                        <a:solidFill>
                          <a:srgbClr val="000000"/>
                        </a:solidFill>
                        <a:latin typeface="Poppins" panose="00000500000000000000" pitchFamily="2" charset="0"/>
                        <a:cs typeface="Poppins" panose="00000500000000000000" pitchFamily="2" charset="0"/>
                      </a:endParaRPr>
                    </a:p>
                  </a:txBody>
                  <a:tcPr marL="4301" marR="4301" marT="4301" marB="0" anchor="ctr">
                    <a:lnB w="12700" cap="flat" cmpd="sng" algn="ctr">
                      <a:solidFill>
                        <a:schemeClr val="tx1"/>
                      </a:solidFill>
                      <a:prstDash val="solid"/>
                      <a:round/>
                      <a:headEnd type="none" w="med" len="med"/>
                      <a:tailEnd type="none" w="med" len="med"/>
                    </a:lnB>
                    <a:noFill/>
                  </a:tcPr>
                </a:tc>
                <a:tc>
                  <a:txBody>
                    <a:bodyPr/>
                    <a:lstStyle/>
                    <a:p>
                      <a:pPr algn="l" fontAlgn="ctr"/>
                      <a:endParaRPr lang="zh-CN" altLang="en-US" sz="1600" b="1" i="0" u="none" strike="noStrike" baseline="0" dirty="0">
                        <a:solidFill>
                          <a:srgbClr val="000000"/>
                        </a:solidFill>
                        <a:latin typeface="Poppins" panose="00000500000000000000" pitchFamily="2" charset="0"/>
                        <a:cs typeface="Poppins" panose="00000500000000000000" pitchFamily="2" charset="0"/>
                      </a:endParaRPr>
                    </a:p>
                  </a:txBody>
                  <a:tcPr marL="4301" marR="4301" marT="4301" marB="0" anchor="ctr">
                    <a:lnB w="12700" cap="flat" cmpd="sng" algn="ctr">
                      <a:solidFill>
                        <a:schemeClr val="tx1"/>
                      </a:solidFill>
                      <a:prstDash val="solid"/>
                      <a:round/>
                      <a:headEnd type="none" w="med" len="med"/>
                      <a:tailEnd type="none" w="med" len="med"/>
                    </a:lnB>
                    <a:noFill/>
                  </a:tcPr>
                </a:tc>
              </a:tr>
            </a:tbl>
          </a:graphicData>
        </a:graphic>
      </p:graphicFrame>
      <p:sp>
        <p:nvSpPr>
          <p:cNvPr id="53" name="TextBox 52"/>
          <p:cNvSpPr txBox="1"/>
          <p:nvPr/>
        </p:nvSpPr>
        <p:spPr>
          <a:xfrm>
            <a:off x="8921539" y="6537786"/>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54"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5"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15" cstate="print"/>
          <a:stretch>
            <a:fillRect/>
          </a:stretch>
        </p:blipFill>
        <p:spPr>
          <a:xfrm>
            <a:off x="8466784" y="1520687"/>
            <a:ext cx="2247231" cy="1716292"/>
          </a:xfrm>
          <a:prstGeom prst="rect">
            <a:avLst/>
          </a:prstGeom>
        </p:spPr>
      </p:pic>
      <p:sp>
        <p:nvSpPr>
          <p:cNvPr id="17" name="TextBox 16"/>
          <p:cNvSpPr txBox="1"/>
          <p:nvPr/>
        </p:nvSpPr>
        <p:spPr>
          <a:xfrm>
            <a:off x="9072035" y="6489701"/>
            <a:ext cx="3071284" cy="284480"/>
          </a:xfrm>
          <a:prstGeom prst="rect">
            <a:avLst/>
          </a:prstGeom>
          <a:noFill/>
        </p:spPr>
        <p:txBody>
          <a:bodyPr lIns="121917" tIns="60958" rIns="121917" bIns="60958">
            <a:spAutoFit/>
          </a:bodyPr>
          <a:lstStyle/>
          <a:p>
            <a:pPr algn="r" eaLnBrk="1" hangingPunct="1">
              <a:buFont typeface="Arial" panose="020B0604020202020204" pitchFamily="34" charset="0"/>
              <a:buNone/>
              <a:defRPr/>
            </a:pPr>
            <a:r>
              <a:rPr lang="zh-CN" altLang="en-US" sz="1065"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义翘神州</a:t>
            </a:r>
            <a:endParaRPr lang="en-US" altLang="zh-CN" sz="1065"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graphicFrame>
        <p:nvGraphicFramePr>
          <p:cNvPr id="16" name="表格 15"/>
          <p:cNvGraphicFramePr>
            <a:graphicFrameLocks noGrp="1"/>
          </p:cNvGraphicFramePr>
          <p:nvPr>
            <p:custDataLst>
              <p:tags r:id="rId1"/>
            </p:custDataLst>
          </p:nvPr>
        </p:nvGraphicFramePr>
        <p:xfrm>
          <a:off x="4223792" y="3240400"/>
          <a:ext cx="3292366" cy="548640"/>
        </p:xfrm>
        <a:graphic>
          <a:graphicData uri="http://schemas.openxmlformats.org/drawingml/2006/table">
            <a:tbl>
              <a:tblPr/>
              <a:tblGrid>
                <a:gridCol w="1163211"/>
                <a:gridCol w="709295"/>
                <a:gridCol w="710565"/>
                <a:gridCol w="709295"/>
              </a:tblGrid>
              <a:tr h="274320">
                <a:tc>
                  <a:txBody>
                    <a:bodyPr/>
                    <a:lstStyle/>
                    <a:p>
                      <a:pPr algn="ctr" fontAlgn="ctr"/>
                      <a:r>
                        <a:rPr lang="en-US" altLang="zh-CN" sz="1200" b="1" i="0" u="none" strike="noStrike" dirty="0">
                          <a:solidFill>
                            <a:srgbClr val="FFFFFF"/>
                          </a:solidFill>
                          <a:latin typeface="Poppins" panose="00000500000000000000" pitchFamily="2" charset="0"/>
                          <a:ea typeface="思源黑体 CN Regular" panose="020B0500000000000000" pitchFamily="34" charset="-122"/>
                        </a:rPr>
                        <a:t>Sample ID</a:t>
                      </a:r>
                      <a:endParaRPr lang="zh-CN" altLang="en-US" sz="1200" b="1" i="0" u="none" strike="noStrike" dirty="0">
                        <a:solidFill>
                          <a:srgbClr val="FFFFFF"/>
                        </a:solidFill>
                        <a:latin typeface="Poppins" panose="00000500000000000000" pitchFamily="2" charset="0"/>
                        <a:ea typeface="思源黑体 CN Regular" panose="020B0500000000000000" pitchFamily="34" charset="-122"/>
                      </a:endParaRP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fontAlgn="ctr"/>
                      <a:r>
                        <a:rPr lang="en-US" sz="1200" b="1" i="0" u="none" strike="noStrike" dirty="0">
                          <a:solidFill>
                            <a:schemeClr val="bg1"/>
                          </a:solidFill>
                          <a:latin typeface="Poppins" panose="00000500000000000000" pitchFamily="2" charset="0"/>
                          <a:ea typeface="思源黑体 CN Regular" panose="020B0500000000000000" pitchFamily="34" charset="-122"/>
                          <a:cs typeface="+mn-lt"/>
                        </a:rPr>
                        <a:t>M0165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fontAlgn="ctr"/>
                      <a:r>
                        <a:rPr lang="en-US" sz="1200" b="1" i="0" u="none" strike="noStrike" dirty="0">
                          <a:solidFill>
                            <a:schemeClr val="bg1"/>
                          </a:solidFill>
                          <a:latin typeface="Poppins" panose="00000500000000000000" pitchFamily="2" charset="0"/>
                          <a:ea typeface="思源黑体 CN Regular" panose="020B0500000000000000" pitchFamily="34" charset="-122"/>
                          <a:cs typeface="+mn-lt"/>
                        </a:rPr>
                        <a:t>M0173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fontAlgn="ctr"/>
                      <a:r>
                        <a:rPr lang="zh-CN" altLang="en-US" sz="1200" b="1" i="0" u="none" strike="noStrike" dirty="0">
                          <a:solidFill>
                            <a:schemeClr val="bg1"/>
                          </a:solidFill>
                          <a:latin typeface="Poppins" panose="00000500000000000000" pitchFamily="2" charset="0"/>
                          <a:ea typeface="思源黑体 CN Regular" panose="020B0500000000000000" pitchFamily="34" charset="-122"/>
                        </a:rPr>
                        <a:t>对照抗体</a:t>
                      </a: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r>
              <a:tr h="274320">
                <a:tc>
                  <a:txBody>
                    <a:bodyPr/>
                    <a:lstStyle/>
                    <a:p>
                      <a:pPr algn="ctr" fontAlgn="ctr"/>
                      <a:r>
                        <a:rPr lang="en-US" sz="1200" b="0" i="0" u="none" strike="noStrike" dirty="0">
                          <a:solidFill>
                            <a:srgbClr val="000000"/>
                          </a:solidFill>
                          <a:latin typeface="Poppins" panose="00000500000000000000" pitchFamily="2" charset="0"/>
                          <a:ea typeface="思源黑体 CN Regular" panose="020B0500000000000000" pitchFamily="34" charset="-122"/>
                          <a:cs typeface="+mn-lt"/>
                        </a:rPr>
                        <a:t>EC</a:t>
                      </a:r>
                      <a:r>
                        <a:rPr lang="en-US" sz="1200" b="0" i="0" u="none" strike="noStrike" baseline="-25000" dirty="0">
                          <a:solidFill>
                            <a:srgbClr val="000000"/>
                          </a:solidFill>
                          <a:latin typeface="Poppins" panose="00000500000000000000" pitchFamily="2" charset="0"/>
                          <a:ea typeface="思源黑体 CN Regular" panose="020B0500000000000000" pitchFamily="34" charset="-122"/>
                          <a:cs typeface="+mn-lt"/>
                        </a:rPr>
                        <a:t>50 </a:t>
                      </a:r>
                      <a:r>
                        <a:rPr lang="en-US" sz="1200" b="0" i="0" u="none" strike="noStrike" dirty="0">
                          <a:solidFill>
                            <a:srgbClr val="000000"/>
                          </a:solidFill>
                          <a:latin typeface="Poppins" panose="00000500000000000000" pitchFamily="2" charset="0"/>
                          <a:ea typeface="思源黑体 CN Regular" panose="020B0500000000000000" pitchFamily="34" charset="-122"/>
                          <a:cs typeface="+mn-lt"/>
                        </a:rPr>
                        <a:t>(ng/mL)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zh-CN" sz="1200" b="0" i="0" u="none" strike="noStrike" dirty="0">
                          <a:solidFill>
                            <a:srgbClr val="000000"/>
                          </a:solidFill>
                          <a:latin typeface="Poppins" panose="00000500000000000000" pitchFamily="2" charset="0"/>
                          <a:ea typeface="思源黑体 CN Regular" panose="020B0500000000000000" pitchFamily="34" charset="-122"/>
                          <a:cs typeface="+mn-lt"/>
                        </a:rPr>
                        <a:t>1.68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zh-CN" sz="1200" b="0" i="0" u="none" strike="noStrike" dirty="0">
                          <a:solidFill>
                            <a:srgbClr val="000000"/>
                          </a:solidFill>
                          <a:latin typeface="Poppins" panose="00000500000000000000" pitchFamily="2" charset="0"/>
                          <a:ea typeface="思源黑体 CN Regular" panose="020B0500000000000000" pitchFamily="34" charset="-122"/>
                          <a:cs typeface="+mn-lt"/>
                        </a:rPr>
                        <a:t>2.73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zh-CN" sz="1200" b="0" i="0" u="none" strike="noStrike" dirty="0">
                          <a:solidFill>
                            <a:srgbClr val="000000"/>
                          </a:solidFill>
                          <a:latin typeface="Poppins" panose="00000500000000000000" pitchFamily="2" charset="0"/>
                          <a:ea typeface="思源黑体 CN Regular" panose="020B0500000000000000" pitchFamily="34" charset="-122"/>
                          <a:cs typeface="+mn-lt"/>
                        </a:rPr>
                        <a:t>6.88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
        <p:nvSpPr>
          <p:cNvPr id="18" name="TextBox 17"/>
          <p:cNvSpPr txBox="1"/>
          <p:nvPr/>
        </p:nvSpPr>
        <p:spPr>
          <a:xfrm>
            <a:off x="5291528" y="1289716"/>
            <a:ext cx="1435947" cy="273192"/>
          </a:xfrm>
          <a:prstGeom prst="rect">
            <a:avLst/>
          </a:prstGeom>
          <a:noFill/>
        </p:spPr>
        <p:txBody>
          <a:bodyPr wrap="square" rtlCol="0">
            <a:noAutofit/>
          </a:bodyPr>
          <a:lstStyle/>
          <a:p>
            <a:pPr algn="l"/>
            <a:r>
              <a:rPr lang="zh-CN" altLang="en-US" sz="1335" b="1" dirty="0">
                <a:solidFill>
                  <a:schemeClr val="tx1"/>
                </a:solidFill>
                <a:latin typeface="思源黑体"/>
                <a:ea typeface="思源黑体 CN Regular" panose="020B0500000000000000" pitchFamily="34" charset="-122"/>
                <a:cs typeface="+mn-lt"/>
                <a:sym typeface="+mn-ea"/>
              </a:rPr>
              <a:t>与</a:t>
            </a:r>
            <a:r>
              <a:rPr lang="en-US" altLang="zh-CN" sz="1335" b="1" dirty="0">
                <a:solidFill>
                  <a:schemeClr val="tx1"/>
                </a:solidFill>
                <a:latin typeface="思源黑体"/>
                <a:ea typeface="思源黑体 CN Regular" panose="020B0500000000000000" pitchFamily="34" charset="-122"/>
                <a:cs typeface="+mn-lt"/>
                <a:sym typeface="+mn-ea"/>
              </a:rPr>
              <a:t>VLP</a:t>
            </a:r>
            <a:r>
              <a:rPr lang="zh-CN" altLang="en-US" sz="1335" b="1" dirty="0">
                <a:solidFill>
                  <a:schemeClr val="tx1"/>
                </a:solidFill>
                <a:latin typeface="思源黑体"/>
                <a:ea typeface="思源黑体 CN Regular" panose="020B0500000000000000" pitchFamily="34" charset="-122"/>
                <a:cs typeface="+mn-lt"/>
                <a:sym typeface="+mn-ea"/>
              </a:rPr>
              <a:t>结合</a:t>
            </a:r>
          </a:p>
        </p:txBody>
      </p:sp>
      <p:sp>
        <p:nvSpPr>
          <p:cNvPr id="19" name="TextBox 18"/>
          <p:cNvSpPr txBox="1"/>
          <p:nvPr/>
        </p:nvSpPr>
        <p:spPr>
          <a:xfrm>
            <a:off x="8884700" y="1289716"/>
            <a:ext cx="1619261" cy="297180"/>
          </a:xfrm>
          <a:prstGeom prst="rect">
            <a:avLst/>
          </a:prstGeom>
          <a:noFill/>
        </p:spPr>
        <p:txBody>
          <a:bodyPr wrap="square" rtlCol="0">
            <a:spAutoFit/>
          </a:bodyPr>
          <a:lstStyle/>
          <a:p>
            <a:pPr algn="l"/>
            <a:r>
              <a:rPr lang="zh-CN" altLang="en-US" sz="1335" b="1" dirty="0">
                <a:solidFill>
                  <a:schemeClr val="tx1"/>
                </a:solidFill>
                <a:latin typeface="思源黑体"/>
                <a:ea typeface="思源黑体 CN Regular" panose="020B0500000000000000" pitchFamily="34" charset="-122"/>
                <a:cs typeface="+mn-lt"/>
                <a:sym typeface="+mn-ea"/>
              </a:rPr>
              <a:t>与</a:t>
            </a:r>
            <a:r>
              <a:rPr lang="en-US" altLang="zh-CN" sz="1335" b="1" dirty="0">
                <a:solidFill>
                  <a:schemeClr val="tx1"/>
                </a:solidFill>
                <a:latin typeface="思源黑体"/>
                <a:ea typeface="思源黑体 CN Regular" panose="020B0500000000000000" pitchFamily="34" charset="-122"/>
                <a:cs typeface="+mn-lt"/>
                <a:sym typeface="+mn-ea"/>
              </a:rPr>
              <a:t>Discs</a:t>
            </a:r>
            <a:r>
              <a:rPr lang="zh-CN" altLang="en-US" sz="1335" b="1" dirty="0">
                <a:solidFill>
                  <a:schemeClr val="tx1"/>
                </a:solidFill>
                <a:latin typeface="思源黑体"/>
                <a:ea typeface="思源黑体 CN Regular" panose="020B0500000000000000" pitchFamily="34" charset="-122"/>
                <a:cs typeface="+mn-lt"/>
                <a:sym typeface="+mn-ea"/>
              </a:rPr>
              <a:t>结合</a:t>
            </a:r>
          </a:p>
        </p:txBody>
      </p:sp>
      <p:graphicFrame>
        <p:nvGraphicFramePr>
          <p:cNvPr id="20" name="表格 19"/>
          <p:cNvGraphicFramePr>
            <a:graphicFrameLocks noGrp="1"/>
          </p:cNvGraphicFramePr>
          <p:nvPr>
            <p:custDataLst>
              <p:tags r:id="rId2"/>
            </p:custDataLst>
          </p:nvPr>
        </p:nvGraphicFramePr>
        <p:xfrm>
          <a:off x="8112224" y="3262224"/>
          <a:ext cx="3248178" cy="526816"/>
        </p:xfrm>
        <a:graphic>
          <a:graphicData uri="http://schemas.openxmlformats.org/drawingml/2006/table">
            <a:tbl>
              <a:tblPr/>
              <a:tblGrid>
                <a:gridCol w="1040283"/>
                <a:gridCol w="736600"/>
                <a:gridCol w="735330"/>
                <a:gridCol w="735965"/>
              </a:tblGrid>
              <a:tr h="238784">
                <a:tc>
                  <a:txBody>
                    <a:bodyPr/>
                    <a:lstStyle/>
                    <a:p>
                      <a:pPr algn="ctr" fontAlgn="ctr"/>
                      <a:r>
                        <a:rPr lang="en-US" altLang="zh-CN" sz="1200" b="1" i="0" u="none" strike="noStrike" dirty="0">
                          <a:solidFill>
                            <a:srgbClr val="FFFFFF"/>
                          </a:solidFill>
                          <a:latin typeface="Poppins" panose="00000500000000000000" pitchFamily="2" charset="0"/>
                          <a:ea typeface="思源黑体 CN Normal" panose="020B0400000000000000" charset="-122"/>
                        </a:rPr>
                        <a:t>Sample ID</a:t>
                      </a:r>
                      <a:endParaRPr lang="zh-CN" altLang="en-US" sz="1200" b="1" i="0" u="none" strike="noStrike" dirty="0">
                        <a:solidFill>
                          <a:srgbClr val="FFFFFF"/>
                        </a:solidFill>
                        <a:latin typeface="Poppins" panose="00000500000000000000" pitchFamily="2" charset="0"/>
                        <a:ea typeface="思源黑体 CN Normal" panose="020B0400000000000000" charset="-122"/>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E66"/>
                    </a:solidFill>
                  </a:tcPr>
                </a:tc>
                <a:tc>
                  <a:txBody>
                    <a:bodyPr/>
                    <a:lstStyle/>
                    <a:p>
                      <a:pPr algn="ctr" fontAlgn="ctr"/>
                      <a:r>
                        <a:rPr lang="en-US" sz="1200" b="1" i="0" u="none" strike="noStrike" dirty="0">
                          <a:solidFill>
                            <a:schemeClr val="bg1"/>
                          </a:solidFill>
                          <a:latin typeface="Poppins" panose="00000500000000000000" pitchFamily="2" charset="0"/>
                          <a:ea typeface="思源黑体 CN Normal" panose="020B0400000000000000" charset="-122"/>
                          <a:cs typeface="+mn-lt"/>
                        </a:rPr>
                        <a:t>M0165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E66"/>
                    </a:solidFill>
                  </a:tcPr>
                </a:tc>
                <a:tc>
                  <a:txBody>
                    <a:bodyPr/>
                    <a:lstStyle/>
                    <a:p>
                      <a:pPr algn="ctr" fontAlgn="ctr"/>
                      <a:r>
                        <a:rPr lang="en-US" sz="1200" b="1" i="0" u="none" strike="noStrike" dirty="0">
                          <a:solidFill>
                            <a:schemeClr val="bg1"/>
                          </a:solidFill>
                          <a:latin typeface="Poppins" panose="00000500000000000000" pitchFamily="2" charset="0"/>
                          <a:ea typeface="思源黑体 CN Normal" panose="020B0400000000000000" charset="-122"/>
                          <a:cs typeface="+mn-lt"/>
                        </a:rPr>
                        <a:t>M0173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E66"/>
                    </a:solidFill>
                  </a:tcPr>
                </a:tc>
                <a:tc>
                  <a:txBody>
                    <a:bodyPr/>
                    <a:lstStyle/>
                    <a:p>
                      <a:pPr algn="ctr" fontAlgn="ctr"/>
                      <a:r>
                        <a:rPr lang="zh-CN" altLang="en-US" sz="1200" b="1" i="0" u="none" strike="noStrike" dirty="0">
                          <a:solidFill>
                            <a:schemeClr val="bg1"/>
                          </a:solidFill>
                          <a:latin typeface="Poppins" panose="00000500000000000000" pitchFamily="2" charset="0"/>
                          <a:ea typeface="思源黑体 CN Normal" panose="020B0400000000000000" charset="-122"/>
                        </a:rPr>
                        <a:t>对照抗体</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E66"/>
                    </a:solidFill>
                  </a:tcPr>
                </a:tc>
              </a:tr>
              <a:tr h="288032">
                <a:tc>
                  <a:txBody>
                    <a:bodyPr/>
                    <a:lstStyle/>
                    <a:p>
                      <a:pPr algn="ctr" fontAlgn="ctr"/>
                      <a:r>
                        <a:rPr lang="en-US" sz="1200" b="0" i="0" u="none" strike="noStrike" dirty="0">
                          <a:solidFill>
                            <a:srgbClr val="000000"/>
                          </a:solidFill>
                          <a:latin typeface="Poppins" panose="00000500000000000000" pitchFamily="2" charset="0"/>
                          <a:ea typeface="思源黑体 CN Normal" panose="020B0400000000000000" charset="-122"/>
                          <a:cs typeface="+mn-lt"/>
                        </a:rPr>
                        <a:t>EC</a:t>
                      </a:r>
                      <a:r>
                        <a:rPr lang="en-US" sz="1200" b="0" i="0" u="none" strike="noStrike" baseline="-25000" dirty="0">
                          <a:solidFill>
                            <a:srgbClr val="000000"/>
                          </a:solidFill>
                          <a:latin typeface="Poppins" panose="00000500000000000000" pitchFamily="2" charset="0"/>
                          <a:ea typeface="思源黑体 CN Normal" panose="020B0400000000000000" charset="-122"/>
                          <a:cs typeface="+mn-lt"/>
                        </a:rPr>
                        <a:t>50 </a:t>
                      </a:r>
                      <a:r>
                        <a:rPr lang="en-US" sz="1200" b="0" i="0" u="none" strike="noStrike" dirty="0">
                          <a:solidFill>
                            <a:srgbClr val="000000"/>
                          </a:solidFill>
                          <a:latin typeface="Poppins" panose="00000500000000000000" pitchFamily="2" charset="0"/>
                          <a:ea typeface="思源黑体 CN Normal" panose="020B0400000000000000" charset="-122"/>
                          <a:cs typeface="+mn-lt"/>
                        </a:rPr>
                        <a:t>(ng/mL)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zh-CN" sz="1200" b="0" i="0" u="none" strike="noStrike" dirty="0">
                          <a:solidFill>
                            <a:srgbClr val="000000"/>
                          </a:solidFill>
                          <a:latin typeface="Poppins" panose="00000500000000000000" pitchFamily="2" charset="0"/>
                          <a:ea typeface="思源黑体 CN Normal" panose="020B0400000000000000" charset="-122"/>
                          <a:cs typeface="+mn-lt"/>
                        </a:rPr>
                        <a:t>2.23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zh-CN" sz="1200" b="0" i="0" u="none" strike="noStrike" dirty="0">
                          <a:solidFill>
                            <a:srgbClr val="000000"/>
                          </a:solidFill>
                          <a:latin typeface="Poppins" panose="00000500000000000000" pitchFamily="2" charset="0"/>
                          <a:ea typeface="思源黑体 CN Normal" panose="020B0400000000000000" charset="-122"/>
                          <a:cs typeface="+mn-lt"/>
                        </a:rPr>
                        <a:t>3.53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zh-CN" sz="1200" b="0" i="0" u="none" strike="noStrike" dirty="0">
                          <a:solidFill>
                            <a:srgbClr val="000000"/>
                          </a:solidFill>
                          <a:latin typeface="Poppins" panose="00000500000000000000" pitchFamily="2" charset="0"/>
                          <a:ea typeface="思源黑体 CN Normal" panose="020B0400000000000000" charset="-122"/>
                          <a:cs typeface="+mn-lt"/>
                        </a:rPr>
                        <a:t>5.33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
        <p:nvSpPr>
          <p:cNvPr id="21" name="TextBox 20"/>
          <p:cNvSpPr txBox="1"/>
          <p:nvPr/>
        </p:nvSpPr>
        <p:spPr>
          <a:xfrm>
            <a:off x="6570474" y="824323"/>
            <a:ext cx="3038687" cy="400110"/>
          </a:xfrm>
          <a:prstGeom prst="rect">
            <a:avLst/>
          </a:prstGeom>
          <a:noFill/>
        </p:spPr>
        <p:txBody>
          <a:bodyPr wrap="square" rtlCol="0">
            <a:spAutoFit/>
          </a:bodyPr>
          <a:lstStyle/>
          <a:p>
            <a:r>
              <a:rPr lang="zh-CN" altLang="en-US" sz="2000" dirty="0">
                <a:ea typeface="思源黑体 CN Regular" panose="020B0500000000000000" pitchFamily="34" charset="-122"/>
              </a:rPr>
              <a:t>蛋白结合水平检测</a:t>
            </a:r>
          </a:p>
        </p:txBody>
      </p:sp>
      <p:sp>
        <p:nvSpPr>
          <p:cNvPr id="31" name="TextBox 30"/>
          <p:cNvSpPr txBox="1"/>
          <p:nvPr>
            <p:custDataLst>
              <p:tags r:id="rId3"/>
            </p:custDataLst>
          </p:nvPr>
        </p:nvSpPr>
        <p:spPr>
          <a:xfrm>
            <a:off x="6570474" y="3955422"/>
            <a:ext cx="2762269" cy="400110"/>
          </a:xfrm>
          <a:prstGeom prst="rect">
            <a:avLst/>
          </a:prstGeom>
          <a:noFill/>
        </p:spPr>
        <p:txBody>
          <a:bodyPr wrap="square" rtlCol="0">
            <a:spAutoFit/>
          </a:bodyPr>
          <a:lstStyle/>
          <a:p>
            <a:r>
              <a:rPr lang="zh-CN" altLang="en-US" sz="2000" dirty="0">
                <a:ea typeface="思源黑体 CN Regular" panose="020B0500000000000000" pitchFamily="34" charset="-122"/>
              </a:rPr>
              <a:t>细胞结合水平检测</a:t>
            </a:r>
          </a:p>
        </p:txBody>
      </p:sp>
      <p:sp>
        <p:nvSpPr>
          <p:cNvPr id="33" name="内容占位符 1"/>
          <p:cNvSpPr txBox="1"/>
          <p:nvPr>
            <p:custDataLst>
              <p:tags r:id="rId4"/>
            </p:custDataLst>
          </p:nvPr>
        </p:nvSpPr>
        <p:spPr>
          <a:xfrm>
            <a:off x="861378" y="6213475"/>
            <a:ext cx="10469245" cy="493395"/>
          </a:xfrm>
          <a:prstGeom prst="rect">
            <a:avLst/>
          </a:prstGeom>
          <a:noFill/>
        </p:spPr>
        <p:txBody>
          <a:bodyPr vert="horz" lIns="121920" tIns="60960" rIns="121920" bIns="60960" rtlCol="0">
            <a:noAutofit/>
          </a:bodyPr>
          <a:lstStyle/>
          <a:p>
            <a:pPr marL="457200" marR="0" lvl="0" indent="-45720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altLang="zh-CN" sz="2000" i="0" u="none" strike="noStrike" kern="1200" cap="none" spc="0" normalizeH="0" noProof="0" dirty="0">
                <a:ln>
                  <a:noFill/>
                </a:ln>
                <a:solidFill>
                  <a:schemeClr val="tx1"/>
                </a:solidFill>
                <a:effectLst/>
                <a:uLnTx/>
                <a:uFillTx/>
                <a:latin typeface="Poppins" panose="00000500000000000000" pitchFamily="2" charset="0"/>
                <a:ea typeface="思源黑体 CN Regular" panose="020B0500000000000000" pitchFamily="34" charset="-122"/>
                <a:cs typeface="Poppins" panose="00000500000000000000" pitchFamily="2" charset="0"/>
              </a:rPr>
              <a:t>GPRC5D</a:t>
            </a:r>
            <a:r>
              <a:rPr kumimoji="0" lang="zh-CN" altLang="en-US" sz="2000" b="1" i="0" u="none" strike="noStrike" kern="1200" cap="none" spc="0" normalizeH="0" noProof="0" dirty="0">
                <a:ln>
                  <a:noFill/>
                </a:ln>
                <a:solidFill>
                  <a:schemeClr val="tx1"/>
                </a:solidFill>
                <a:effectLst/>
                <a:uLnTx/>
                <a:uFillTx/>
                <a:latin typeface="Poppins" panose="00000500000000000000" pitchFamily="2" charset="0"/>
                <a:ea typeface="思源黑体 CN Regular" panose="020B0500000000000000" pitchFamily="34" charset="-122"/>
                <a:cs typeface="+mn-lt"/>
              </a:rPr>
              <a:t>膜蛋白产品进行免疫，筛选到 </a:t>
            </a:r>
            <a:r>
              <a:rPr kumimoji="0" lang="en-US" altLang="zh-CN" sz="2000" i="0" u="none" strike="noStrike" kern="1200" cap="none" spc="0" normalizeH="0" noProof="0" dirty="0">
                <a:ln>
                  <a:noFill/>
                </a:ln>
                <a:solidFill>
                  <a:schemeClr val="tx1"/>
                </a:solidFill>
                <a:effectLst/>
                <a:uLnTx/>
                <a:uFillTx/>
                <a:latin typeface="Poppins" panose="00000500000000000000" pitchFamily="2" charset="0"/>
                <a:ea typeface="思源黑体 CN Regular" panose="020B0500000000000000" pitchFamily="34" charset="-122"/>
                <a:cs typeface="Poppins" panose="00000500000000000000" pitchFamily="2" charset="0"/>
              </a:rPr>
              <a:t>M0165</a:t>
            </a:r>
            <a:r>
              <a:rPr kumimoji="0" lang="zh-CN" altLang="en-US" sz="2000" b="1" i="0" u="none" strike="noStrike" kern="1200" cap="none" spc="0" normalizeH="0" noProof="0" dirty="0">
                <a:ln>
                  <a:noFill/>
                </a:ln>
                <a:solidFill>
                  <a:schemeClr val="tx1"/>
                </a:solidFill>
                <a:effectLst/>
                <a:uLnTx/>
                <a:uFillTx/>
                <a:latin typeface="Poppins" panose="00000500000000000000" pitchFamily="2" charset="0"/>
                <a:ea typeface="思源黑体 CN Regular" panose="020B0500000000000000" pitchFamily="34" charset="-122"/>
                <a:cs typeface="+mn-lt"/>
              </a:rPr>
              <a:t>和</a:t>
            </a:r>
            <a:r>
              <a:rPr kumimoji="0" lang="en-US" altLang="zh-CN" sz="2000" i="0" u="none" strike="noStrike" kern="1200" cap="none" spc="0" normalizeH="0" noProof="0" dirty="0">
                <a:ln>
                  <a:noFill/>
                </a:ln>
                <a:solidFill>
                  <a:schemeClr val="tx1"/>
                </a:solidFill>
                <a:effectLst/>
                <a:uLnTx/>
                <a:uFillTx/>
                <a:latin typeface="Poppins" panose="00000500000000000000" pitchFamily="2" charset="0"/>
                <a:ea typeface="思源黑体 CN Regular" panose="020B0500000000000000" pitchFamily="34" charset="-122"/>
                <a:cs typeface="Poppins" panose="00000500000000000000" pitchFamily="2" charset="0"/>
              </a:rPr>
              <a:t>M0173</a:t>
            </a:r>
            <a:r>
              <a:rPr kumimoji="0" lang="zh-CN" altLang="en-US" sz="2000" b="1" i="0" u="none" strike="noStrike" kern="1200" cap="none" spc="0" normalizeH="0" noProof="0" dirty="0">
                <a:ln>
                  <a:noFill/>
                </a:ln>
                <a:solidFill>
                  <a:schemeClr val="tx1"/>
                </a:solidFill>
                <a:effectLst/>
                <a:uLnTx/>
                <a:uFillTx/>
                <a:latin typeface="Poppins" panose="00000500000000000000" pitchFamily="2" charset="0"/>
                <a:ea typeface="思源黑体 CN Regular" panose="020B0500000000000000" pitchFamily="34" charset="-122"/>
                <a:cs typeface="+mn-lt"/>
              </a:rPr>
              <a:t>单克隆抗体结合活性均优于对照</a:t>
            </a:r>
            <a:r>
              <a:rPr kumimoji="0" lang="zh-CN" altLang="en-US" sz="2000" b="1" i="0" u="none" strike="noStrike" kern="1200" cap="none" spc="0" normalizeH="0" noProof="0" dirty="0">
                <a:ln>
                  <a:noFill/>
                </a:ln>
                <a:solidFill>
                  <a:schemeClr val="bg1"/>
                </a:solidFill>
                <a:effectLst/>
                <a:uLnTx/>
                <a:uFillTx/>
                <a:latin typeface="Poppins" panose="00000500000000000000" pitchFamily="2" charset="0"/>
                <a:ea typeface="思源黑体 CN Regular" panose="020B0500000000000000" pitchFamily="34" charset="-122"/>
                <a:cs typeface="+mn-lt"/>
              </a:rPr>
              <a:t>抗体</a:t>
            </a:r>
          </a:p>
        </p:txBody>
      </p:sp>
      <p:graphicFrame>
        <p:nvGraphicFramePr>
          <p:cNvPr id="45" name="表格 44"/>
          <p:cNvGraphicFramePr>
            <a:graphicFrameLocks noGrp="1"/>
          </p:cNvGraphicFramePr>
          <p:nvPr/>
        </p:nvGraphicFramePr>
        <p:xfrm>
          <a:off x="8544272" y="4581128"/>
          <a:ext cx="2232248" cy="1152000"/>
        </p:xfrm>
        <a:graphic>
          <a:graphicData uri="http://schemas.openxmlformats.org/drawingml/2006/table">
            <a:tbl>
              <a:tblPr/>
              <a:tblGrid>
                <a:gridCol w="936104"/>
                <a:gridCol w="1296144"/>
              </a:tblGrid>
              <a:tr h="288000">
                <a:tc>
                  <a:txBody>
                    <a:bodyPr/>
                    <a:lstStyle/>
                    <a:p>
                      <a:pPr algn="ctr" rtl="0" fontAlgn="ctr"/>
                      <a:r>
                        <a:rPr lang="en-US" sz="1200" b="1" i="0" u="none" strike="noStrike" kern="1200" dirty="0">
                          <a:solidFill>
                            <a:schemeClr val="bg1"/>
                          </a:solidFill>
                          <a:latin typeface="Poppins" panose="00000500000000000000" pitchFamily="2" charset="0"/>
                          <a:ea typeface="思源黑体 CN Normal" panose="020B0400000000000000" charset="-122"/>
                          <a:cs typeface="Poppins" panose="00000500000000000000" pitchFamily="2" charset="0"/>
                        </a:rPr>
                        <a:t>Sample ID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007E66"/>
                    </a:solidFill>
                  </a:tcPr>
                </a:tc>
                <a:tc>
                  <a:txBody>
                    <a:bodyPr/>
                    <a:lstStyle/>
                    <a:p>
                      <a:pPr algn="ctr" fontAlgn="ctr"/>
                      <a:r>
                        <a:rPr lang="en-US" sz="1200" b="1" i="0" u="none" strike="noStrike" dirty="0">
                          <a:solidFill>
                            <a:schemeClr val="bg1"/>
                          </a:solidFill>
                          <a:latin typeface="Poppins" panose="00000500000000000000" pitchFamily="2" charset="0"/>
                          <a:ea typeface="思源黑体 CN Normal" panose="020B0400000000000000" charset="-122"/>
                          <a:cs typeface="Poppins" panose="00000500000000000000" pitchFamily="2" charset="0"/>
                        </a:rPr>
                        <a:t>EC</a:t>
                      </a:r>
                      <a:r>
                        <a:rPr lang="en-US" sz="1200" b="1" i="0" u="none" strike="noStrike" baseline="-25000" dirty="0">
                          <a:solidFill>
                            <a:schemeClr val="bg1"/>
                          </a:solidFill>
                          <a:latin typeface="Poppins" panose="00000500000000000000" pitchFamily="2" charset="0"/>
                          <a:ea typeface="思源黑体 CN Normal" panose="020B0400000000000000" charset="-122"/>
                          <a:cs typeface="Poppins" panose="00000500000000000000" pitchFamily="2" charset="0"/>
                        </a:rPr>
                        <a:t>50</a:t>
                      </a:r>
                      <a:r>
                        <a:rPr lang="en-US" sz="1200" b="1" i="0" u="none" strike="noStrike" dirty="0">
                          <a:solidFill>
                            <a:schemeClr val="bg1"/>
                          </a:solidFill>
                          <a:latin typeface="Poppins" panose="00000500000000000000" pitchFamily="2" charset="0"/>
                          <a:ea typeface="思源黑体 CN Normal" panose="020B0400000000000000" charset="-122"/>
                          <a:cs typeface="Poppins" panose="00000500000000000000" pitchFamily="2" charset="0"/>
                        </a:rPr>
                        <a:t> (</a:t>
                      </a:r>
                      <a:r>
                        <a:rPr lang="el-GR" sz="1200" b="1" i="0" u="none" strike="noStrike" dirty="0">
                          <a:solidFill>
                            <a:schemeClr val="bg1"/>
                          </a:solidFill>
                          <a:latin typeface="思源黑体"/>
                          <a:ea typeface="思源黑体 CN Normal" panose="020B0400000000000000" charset="-122"/>
                          <a:cs typeface="Poppins" panose="00000500000000000000" pitchFamily="2" charset="0"/>
                        </a:rPr>
                        <a:t>μ</a:t>
                      </a:r>
                      <a:r>
                        <a:rPr lang="en-US" sz="1200" b="1" i="0" u="none" strike="noStrike" dirty="0">
                          <a:solidFill>
                            <a:schemeClr val="bg1"/>
                          </a:solidFill>
                          <a:latin typeface="Poppins" panose="00000500000000000000" pitchFamily="2" charset="0"/>
                          <a:ea typeface="思源黑体 CN Normal" panose="020B0400000000000000" charset="-122"/>
                          <a:cs typeface="Poppins" panose="00000500000000000000" pitchFamily="2" charset="0"/>
                        </a:rPr>
                        <a:t>g/mL)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007E66"/>
                    </a:solidFill>
                  </a:tcPr>
                </a:tc>
              </a:tr>
              <a:tr h="288000">
                <a:tc>
                  <a:txBody>
                    <a:bodyPr/>
                    <a:lstStyle/>
                    <a:p>
                      <a:pPr algn="ctr" fontAlgn="ctr"/>
                      <a:r>
                        <a:rPr lang="en-US" sz="1200" b="0" i="0" u="none" strike="noStrike" dirty="0">
                          <a:solidFill>
                            <a:schemeClr val="tx1"/>
                          </a:solidFill>
                          <a:latin typeface="Poppins" panose="00000500000000000000" pitchFamily="2" charset="0"/>
                          <a:ea typeface="思源黑体 CN Normal" panose="020B0400000000000000" charset="-122"/>
                        </a:rPr>
                        <a:t>M0165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zh-CN" sz="1200" b="0" i="0" u="none" strike="noStrike" dirty="0">
                          <a:solidFill>
                            <a:srgbClr val="000000"/>
                          </a:solidFill>
                          <a:latin typeface="Poppins" panose="00000500000000000000" pitchFamily="2" charset="0"/>
                          <a:ea typeface="思源黑体 CN Normal" panose="020B0400000000000000" charset="-122"/>
                          <a:cs typeface="Poppins" panose="00000500000000000000" pitchFamily="2" charset="0"/>
                        </a:rPr>
                        <a:t>1.547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88000">
                <a:tc>
                  <a:txBody>
                    <a:bodyPr/>
                    <a:lstStyle/>
                    <a:p>
                      <a:pPr algn="ctr" fontAlgn="ctr"/>
                      <a:r>
                        <a:rPr lang="en-US" sz="1200" b="0" i="0" u="none" strike="noStrike" dirty="0">
                          <a:solidFill>
                            <a:schemeClr val="tx1"/>
                          </a:solidFill>
                          <a:latin typeface="Poppins" panose="00000500000000000000" pitchFamily="2" charset="0"/>
                          <a:ea typeface="思源黑体 CN Normal" panose="020B0400000000000000" charset="-122"/>
                        </a:rPr>
                        <a:t>M0173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zh-CN" sz="1200" b="0" i="0" u="none" strike="noStrike" dirty="0">
                          <a:solidFill>
                            <a:srgbClr val="000000"/>
                          </a:solidFill>
                          <a:latin typeface="Poppins" panose="00000500000000000000" pitchFamily="2" charset="0"/>
                          <a:ea typeface="思源黑体 CN Normal" panose="020B0400000000000000" charset="-122"/>
                          <a:cs typeface="Poppins" panose="00000500000000000000" pitchFamily="2" charset="0"/>
                        </a:rPr>
                        <a:t>2.168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88000">
                <a:tc>
                  <a:txBody>
                    <a:bodyPr/>
                    <a:lstStyle/>
                    <a:p>
                      <a:pPr algn="ctr" fontAlgn="ctr"/>
                      <a:r>
                        <a:rPr lang="zh-CN" altLang="en-US" sz="1200" b="0" i="0" u="none" strike="noStrike" dirty="0">
                          <a:solidFill>
                            <a:schemeClr val="tx1"/>
                          </a:solidFill>
                          <a:latin typeface="Poppins" panose="00000500000000000000" pitchFamily="2" charset="0"/>
                          <a:ea typeface="思源黑体 CN Normal" panose="020B0400000000000000" charset="-122"/>
                        </a:rPr>
                        <a:t>对照抗体</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latin typeface="Poppins" panose="00000500000000000000" pitchFamily="2" charset="0"/>
                          <a:ea typeface="思源黑体 CN Normal" panose="020B0400000000000000" charset="-122"/>
                          <a:cs typeface="Poppins" panose="00000500000000000000" pitchFamily="2" charset="0"/>
                        </a:rPr>
                        <a:t>2.835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32" name="图片 31"/>
          <p:cNvPicPr>
            <a:picLocks noChangeAspect="1"/>
          </p:cNvPicPr>
          <p:nvPr/>
        </p:nvPicPr>
        <p:blipFill>
          <a:blip r:embed="rId16" cstate="print"/>
          <a:stretch>
            <a:fillRect/>
          </a:stretch>
        </p:blipFill>
        <p:spPr>
          <a:xfrm>
            <a:off x="4710317" y="1552745"/>
            <a:ext cx="2286080" cy="1651707"/>
          </a:xfrm>
          <a:prstGeom prst="rect">
            <a:avLst/>
          </a:prstGeom>
        </p:spPr>
      </p:pic>
      <p:pic>
        <p:nvPicPr>
          <p:cNvPr id="39" name="图片 38"/>
          <p:cNvPicPr>
            <a:picLocks noChangeAspect="1"/>
          </p:cNvPicPr>
          <p:nvPr/>
        </p:nvPicPr>
        <p:blipFill>
          <a:blip r:embed="rId17" cstate="print"/>
          <a:stretch>
            <a:fillRect/>
          </a:stretch>
        </p:blipFill>
        <p:spPr>
          <a:xfrm>
            <a:off x="5159896" y="4365104"/>
            <a:ext cx="2824056" cy="1759604"/>
          </a:xfrm>
          <a:prstGeom prst="rect">
            <a:avLst/>
          </a:prstGeom>
        </p:spPr>
      </p:pic>
      <p:grpSp>
        <p:nvGrpSpPr>
          <p:cNvPr id="2" name="组合 1"/>
          <p:cNvGrpSpPr/>
          <p:nvPr/>
        </p:nvGrpSpPr>
        <p:grpSpPr>
          <a:xfrm>
            <a:off x="1044575" y="1561465"/>
            <a:ext cx="2670175" cy="3736340"/>
            <a:chOff x="2334" y="3499"/>
            <a:chExt cx="4205" cy="5884"/>
          </a:xfrm>
        </p:grpSpPr>
        <p:pic>
          <p:nvPicPr>
            <p:cNvPr id="25" name="Picture 3"/>
            <p:cNvPicPr>
              <a:picLocks noChangeAspect="1" noChangeArrowheads="1"/>
            </p:cNvPicPr>
            <p:nvPr>
              <p:custDataLst>
                <p:tags r:id="rId5"/>
              </p:custDataLst>
            </p:nvPr>
          </p:nvPicPr>
          <p:blipFill>
            <a:blip r:embed="rId18" cstate="print"/>
            <a:srcRect/>
            <a:stretch>
              <a:fillRect/>
            </a:stretch>
          </p:blipFill>
          <p:spPr bwMode="auto">
            <a:xfrm>
              <a:off x="2754" y="5738"/>
              <a:ext cx="2557" cy="2004"/>
            </a:xfrm>
            <a:prstGeom prst="rect">
              <a:avLst/>
            </a:prstGeom>
            <a:noFill/>
            <a:ln w="9525">
              <a:noFill/>
              <a:miter lim="800000"/>
              <a:headEnd/>
              <a:tailEnd/>
            </a:ln>
            <a:effectLst/>
          </p:spPr>
        </p:pic>
        <p:sp>
          <p:nvSpPr>
            <p:cNvPr id="3" name="右箭头 2"/>
            <p:cNvSpPr/>
            <p:nvPr>
              <p:custDataLst>
                <p:tags r:id="rId6"/>
              </p:custDataLst>
            </p:nvPr>
          </p:nvSpPr>
          <p:spPr>
            <a:xfrm rot="5400000">
              <a:off x="3886" y="5812"/>
              <a:ext cx="624" cy="340"/>
            </a:xfrm>
            <a:prstGeom prst="rightArrow">
              <a:avLst/>
            </a:prstGeom>
            <a:solidFill>
              <a:srgbClr val="22A587"/>
            </a:solidFill>
            <a:ln>
              <a:solidFill>
                <a:schemeClr val="tx1"/>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圆角矩形 5"/>
            <p:cNvSpPr/>
            <p:nvPr>
              <p:custDataLst>
                <p:tags r:id="rId7"/>
              </p:custDataLst>
            </p:nvPr>
          </p:nvSpPr>
          <p:spPr>
            <a:xfrm>
              <a:off x="2472" y="8652"/>
              <a:ext cx="3697" cy="731"/>
            </a:xfrm>
            <a:prstGeom prst="roundRect">
              <a:avLst/>
            </a:prstGeom>
            <a:solidFill>
              <a:srgbClr val="2E9380"/>
            </a:solidFill>
            <a:ln>
              <a:solidFill>
                <a:srgbClr val="2E9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思源黑体 CN Regular" panose="020B0500000000000000" pitchFamily="34" charset="-122"/>
                  <a:ea typeface="思源黑体 CN Regular" panose="020B0500000000000000" pitchFamily="34" charset="-122"/>
                </a:rPr>
                <a:t>抗体筛选检测</a:t>
              </a:r>
            </a:p>
          </p:txBody>
        </p:sp>
        <p:sp>
          <p:nvSpPr>
            <p:cNvPr id="7" name="右箭头 6"/>
            <p:cNvSpPr/>
            <p:nvPr>
              <p:custDataLst>
                <p:tags r:id="rId8"/>
              </p:custDataLst>
            </p:nvPr>
          </p:nvSpPr>
          <p:spPr>
            <a:xfrm rot="5400000">
              <a:off x="3943" y="8027"/>
              <a:ext cx="624" cy="340"/>
            </a:xfrm>
            <a:prstGeom prst="rightArrow">
              <a:avLst/>
            </a:prstGeom>
            <a:solidFill>
              <a:srgbClr val="22A587"/>
            </a:solidFill>
            <a:ln>
              <a:solidFill>
                <a:schemeClr val="tx1"/>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8" name="组合 7"/>
            <p:cNvGrpSpPr/>
            <p:nvPr/>
          </p:nvGrpSpPr>
          <p:grpSpPr>
            <a:xfrm>
              <a:off x="2334" y="3499"/>
              <a:ext cx="4205" cy="2060"/>
              <a:chOff x="2334" y="3499"/>
              <a:chExt cx="4205" cy="2060"/>
            </a:xfrm>
          </p:grpSpPr>
          <p:grpSp>
            <p:nvGrpSpPr>
              <p:cNvPr id="9" name="组合 8"/>
              <p:cNvGrpSpPr/>
              <p:nvPr/>
            </p:nvGrpSpPr>
            <p:grpSpPr>
              <a:xfrm>
                <a:off x="2515" y="3499"/>
                <a:ext cx="4024" cy="613"/>
                <a:chOff x="2515" y="3499"/>
                <a:chExt cx="4024" cy="613"/>
              </a:xfrm>
            </p:grpSpPr>
            <p:sp>
              <p:nvSpPr>
                <p:cNvPr id="10" name="文本框 9"/>
                <p:cNvSpPr txBox="1"/>
                <p:nvPr>
                  <p:custDataLst>
                    <p:tags r:id="rId11"/>
                  </p:custDataLst>
                </p:nvPr>
              </p:nvSpPr>
              <p:spPr>
                <a:xfrm>
                  <a:off x="2515" y="3532"/>
                  <a:ext cx="1069" cy="580"/>
                </a:xfrm>
                <a:prstGeom prst="rect">
                  <a:avLst/>
                </a:prstGeom>
                <a:noFill/>
              </p:spPr>
              <p:txBody>
                <a:bodyPr wrap="square" rtlCol="0">
                  <a:spAutoFit/>
                </a:bodyPr>
                <a:lstStyle/>
                <a:p>
                  <a:r>
                    <a:rPr lang="en-US" altLang="zh-CN">
                      <a:latin typeface="Poppins" panose="00000500000000000000" pitchFamily="2" charset="0"/>
                      <a:cs typeface="Poppins" panose="00000500000000000000" pitchFamily="2" charset="0"/>
                    </a:rPr>
                    <a:t>VLP</a:t>
                  </a:r>
                </a:p>
              </p:txBody>
            </p:sp>
            <p:sp>
              <p:nvSpPr>
                <p:cNvPr id="12" name="文本框 11"/>
                <p:cNvSpPr txBox="1"/>
                <p:nvPr>
                  <p:custDataLst>
                    <p:tags r:id="rId12"/>
                  </p:custDataLst>
                </p:nvPr>
              </p:nvSpPr>
              <p:spPr>
                <a:xfrm>
                  <a:off x="4320" y="3499"/>
                  <a:ext cx="2219" cy="580"/>
                </a:xfrm>
                <a:prstGeom prst="rect">
                  <a:avLst/>
                </a:prstGeom>
                <a:noFill/>
              </p:spPr>
              <p:txBody>
                <a:bodyPr wrap="square" rtlCol="0">
                  <a:spAutoFit/>
                </a:bodyPr>
                <a:lstStyle/>
                <a:p>
                  <a:r>
                    <a:rPr lang="en-US" altLang="zh-CN">
                      <a:latin typeface="Poppins" panose="00000500000000000000" pitchFamily="2" charset="0"/>
                      <a:cs typeface="Poppins" panose="00000500000000000000" pitchFamily="2" charset="0"/>
                    </a:rPr>
                    <a:t>Nanodisc</a:t>
                  </a:r>
                </a:p>
              </p:txBody>
            </p:sp>
          </p:grpSp>
          <p:pic>
            <p:nvPicPr>
              <p:cNvPr id="41" name="图片 40"/>
              <p:cNvPicPr>
                <a:picLocks noChangeAspect="1"/>
              </p:cNvPicPr>
              <p:nvPr>
                <p:custDataLst>
                  <p:tags r:id="rId9"/>
                </p:custDataLst>
              </p:nvPr>
            </p:nvPicPr>
            <p:blipFill>
              <a:blip r:embed="rId19" cstate="print"/>
              <a:stretch>
                <a:fillRect/>
              </a:stretch>
            </p:blipFill>
            <p:spPr>
              <a:xfrm>
                <a:off x="2334" y="4112"/>
                <a:ext cx="1304" cy="1257"/>
              </a:xfrm>
              <a:prstGeom prst="rect">
                <a:avLst/>
              </a:prstGeom>
            </p:spPr>
          </p:pic>
          <p:pic>
            <p:nvPicPr>
              <p:cNvPr id="13" name="图片 12"/>
              <p:cNvPicPr>
                <a:picLocks noChangeAspect="1"/>
              </p:cNvPicPr>
              <p:nvPr>
                <p:custDataLst>
                  <p:tags r:id="rId10"/>
                </p:custDataLst>
              </p:nvPr>
            </p:nvPicPr>
            <p:blipFill>
              <a:blip r:embed="rId20" cstate="print"/>
              <a:stretch>
                <a:fillRect/>
              </a:stretch>
            </p:blipFill>
            <p:spPr>
              <a:xfrm>
                <a:off x="4422" y="4002"/>
                <a:ext cx="1707" cy="1557"/>
              </a:xfrm>
              <a:prstGeom prst="rect">
                <a:avLst/>
              </a:prstGeom>
            </p:spPr>
          </p:pic>
        </p:grpSp>
      </p:grpSp>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15"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05" name="Picture 2" descr="D:\桌面\新logo.png"/>
          <p:cNvPicPr>
            <a:picLocks noChangeAspect="1" noChangeArrowheads="1"/>
          </p:cNvPicPr>
          <p:nvPr/>
        </p:nvPicPr>
        <p:blipFill>
          <a:blip r:embed="rId21" cstate="print"/>
          <a:srcRect/>
          <a:stretch>
            <a:fillRect/>
          </a:stretch>
        </p:blipFill>
        <p:spPr bwMode="auto">
          <a:xfrm>
            <a:off x="143339" y="183687"/>
            <a:ext cx="1992000" cy="426288"/>
          </a:xfrm>
          <a:prstGeom prst="rect">
            <a:avLst/>
          </a:prstGeom>
          <a:noFill/>
        </p:spPr>
      </p:pic>
      <p:grpSp>
        <p:nvGrpSpPr>
          <p:cNvPr id="23"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692696"/>
            <a:ext cx="7560840" cy="46037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义翘神州膜蛋白产品成功筛选单抗</a:t>
            </a:r>
          </a:p>
        </p:txBody>
      </p:sp>
      <p:pic>
        <p:nvPicPr>
          <p:cNvPr id="35" name="Picture 2" descr="C:\Users\Digital marketing\Downloads\logo水印.png"/>
          <p:cNvPicPr>
            <a:picLocks noChangeAspect="1" noChangeArrowheads="1"/>
          </p:cNvPicPr>
          <p:nvPr/>
        </p:nvPicPr>
        <p:blipFill>
          <a:blip r:embed="rId22" cstate="print"/>
          <a:srcRect/>
          <a:stretch>
            <a:fillRect/>
          </a:stretch>
        </p:blipFill>
        <p:spPr bwMode="auto">
          <a:xfrm>
            <a:off x="-816768" y="260648"/>
            <a:ext cx="8324850" cy="4572000"/>
          </a:xfrm>
          <a:prstGeom prst="rect">
            <a:avLst/>
          </a:prstGeom>
          <a:noFill/>
        </p:spPr>
      </p:pic>
      <p:pic>
        <p:nvPicPr>
          <p:cNvPr id="36" name="Picture 4" descr="C:\Users\Digital marketing\Downloads\logo水印.png"/>
          <p:cNvPicPr>
            <a:picLocks noChangeAspect="1" noChangeArrowheads="1"/>
          </p:cNvPicPr>
          <p:nvPr/>
        </p:nvPicPr>
        <p:blipFill>
          <a:blip r:embed="rId22" cstate="print"/>
          <a:srcRect/>
          <a:stretch>
            <a:fillRect/>
          </a:stretch>
        </p:blipFill>
        <p:spPr bwMode="auto">
          <a:xfrm>
            <a:off x="2999656" y="2492896"/>
            <a:ext cx="8324850" cy="45720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9072035" y="6489701"/>
            <a:ext cx="3071284" cy="284480"/>
          </a:xfrm>
          <a:prstGeom prst="rect">
            <a:avLst/>
          </a:prstGeom>
          <a:noFill/>
        </p:spPr>
        <p:txBody>
          <a:bodyPr lIns="121917" tIns="60958" rIns="121917" bIns="60958">
            <a:spAutoFit/>
          </a:bodyPr>
          <a:lstStyle/>
          <a:p>
            <a:pPr algn="r" eaLnBrk="1" hangingPunct="1">
              <a:buFont typeface="Arial" panose="020B0604020202020204" pitchFamily="34" charset="0"/>
              <a:buNone/>
              <a:defRPr/>
            </a:pPr>
            <a:r>
              <a:rPr lang="zh-CN" altLang="en-US" sz="1065"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义翘神州</a:t>
            </a:r>
            <a:endParaRPr lang="en-US" altLang="zh-CN" sz="1065"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sp>
        <p:nvSpPr>
          <p:cNvPr id="6" name="TextBox 5"/>
          <p:cNvSpPr txBox="1"/>
          <p:nvPr/>
        </p:nvSpPr>
        <p:spPr>
          <a:xfrm>
            <a:off x="1908769" y="1144252"/>
            <a:ext cx="2000221" cy="400110"/>
          </a:xfrm>
          <a:prstGeom prst="rect">
            <a:avLst/>
          </a:prstGeom>
          <a:noFill/>
        </p:spPr>
        <p:txBody>
          <a:bodyPr wrap="square" rtlCol="0">
            <a:spAutoFit/>
          </a:bodyPr>
          <a:lstStyle/>
          <a:p>
            <a:r>
              <a:rPr lang="en-US" altLang="zh-CN" sz="2000" b="1" dirty="0">
                <a:latin typeface="Poppins" panose="00000500000000000000" pitchFamily="2" charset="0"/>
                <a:ea typeface="思源黑体 CN Regular" panose="020B0500000000000000" pitchFamily="34" charset="-122"/>
                <a:cs typeface="+mn-lt"/>
              </a:rPr>
              <a:t>ADCC</a:t>
            </a:r>
            <a:r>
              <a:rPr lang="zh-CN" altLang="en-US" sz="2000" b="1" dirty="0">
                <a:latin typeface="Poppins" panose="00000500000000000000" pitchFamily="2" charset="0"/>
                <a:ea typeface="思源黑体 CN Regular" panose="020B0500000000000000" pitchFamily="34" charset="-122"/>
                <a:cs typeface="+mn-lt"/>
              </a:rPr>
              <a:t>检测</a:t>
            </a:r>
          </a:p>
        </p:txBody>
      </p:sp>
      <p:sp>
        <p:nvSpPr>
          <p:cNvPr id="7" name="内容占位符 1"/>
          <p:cNvSpPr txBox="1"/>
          <p:nvPr/>
        </p:nvSpPr>
        <p:spPr>
          <a:xfrm>
            <a:off x="2333599" y="6289479"/>
            <a:ext cx="7524803" cy="476252"/>
          </a:xfrm>
          <a:prstGeom prst="rect">
            <a:avLst/>
          </a:prstGeom>
          <a:noFill/>
        </p:spPr>
        <p:txBody>
          <a:bodyPr vert="horz" lIns="121920" tIns="60960" rIns="121920" bIns="60960" rtlCol="0"/>
          <a:lstStyle/>
          <a:p>
            <a:pPr marL="457200" marR="0" lvl="0" indent="-45720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altLang="zh-CN" sz="2000" i="0" u="none" strike="noStrike" kern="1200" cap="none" spc="0" normalizeH="0" baseline="0" noProof="0" dirty="0">
                <a:ln>
                  <a:noFill/>
                </a:ln>
                <a:effectLst/>
                <a:uLnTx/>
                <a:uFillTx/>
                <a:latin typeface="Poppins" panose="00000500000000000000" pitchFamily="2" charset="0"/>
                <a:ea typeface="思源黑体 CN Regular" panose="020B0500000000000000" pitchFamily="34" charset="-122"/>
                <a:cs typeface="Poppins" panose="00000500000000000000" pitchFamily="2" charset="0"/>
              </a:rPr>
              <a:t>M0165</a:t>
            </a:r>
            <a:r>
              <a:rPr kumimoji="0" lang="zh-CN" altLang="en-US" sz="2000" b="1" i="0" u="none" strike="noStrike" kern="1200" cap="none" spc="0" normalizeH="0" baseline="0" noProof="0" dirty="0">
                <a:ln>
                  <a:noFill/>
                </a:ln>
                <a:effectLst/>
                <a:uLnTx/>
                <a:uFillTx/>
                <a:ea typeface="思源黑体 CN Regular" panose="020B0500000000000000" pitchFamily="34" charset="-122"/>
                <a:cs typeface="+mn-lt"/>
              </a:rPr>
              <a:t>和</a:t>
            </a:r>
            <a:r>
              <a:rPr kumimoji="0" lang="en-US" altLang="zh-CN" sz="2000" i="0" u="none" strike="noStrike" kern="1200" cap="none" spc="0" normalizeH="0" baseline="0" noProof="0" dirty="0">
                <a:ln>
                  <a:noFill/>
                </a:ln>
                <a:effectLst/>
                <a:uLnTx/>
                <a:uFillTx/>
                <a:latin typeface="Poppins" panose="00000500000000000000" pitchFamily="2" charset="0"/>
                <a:ea typeface="思源黑体 CN Regular" panose="020B0500000000000000" pitchFamily="34" charset="-122"/>
                <a:cs typeface="Poppins" panose="00000500000000000000" pitchFamily="2" charset="0"/>
              </a:rPr>
              <a:t>M0173</a:t>
            </a:r>
            <a:r>
              <a:rPr lang="zh-CN" altLang="en-US" sz="2000" b="1" noProof="0" dirty="0">
                <a:ln>
                  <a:noFill/>
                </a:ln>
                <a:effectLst/>
                <a:uLnTx/>
                <a:uFillTx/>
                <a:ea typeface="思源黑体 CN Regular" panose="020B0500000000000000" pitchFamily="34" charset="-122"/>
                <a:cs typeface="+mn-lt"/>
              </a:rPr>
              <a:t>杀伤</a:t>
            </a:r>
            <a:r>
              <a:rPr kumimoji="0" lang="zh-CN" altLang="en-US" sz="2000" b="1" i="0" u="none" strike="noStrike" kern="1200" cap="none" spc="0" normalizeH="0" baseline="0" noProof="0" dirty="0">
                <a:ln>
                  <a:noFill/>
                </a:ln>
                <a:effectLst/>
                <a:uLnTx/>
                <a:uFillTx/>
                <a:ea typeface="思源黑体 CN Regular" panose="020B0500000000000000" pitchFamily="34" charset="-122"/>
                <a:cs typeface="+mn-lt"/>
              </a:rPr>
              <a:t>活性及亲和力与对照抗体相当或更优</a:t>
            </a:r>
          </a:p>
        </p:txBody>
      </p:sp>
      <p:graphicFrame>
        <p:nvGraphicFramePr>
          <p:cNvPr id="13" name="表格 12"/>
          <p:cNvGraphicFramePr>
            <a:graphicFrameLocks noGrp="1"/>
          </p:cNvGraphicFramePr>
          <p:nvPr>
            <p:custDataLst>
              <p:tags r:id="rId1"/>
            </p:custDataLst>
          </p:nvPr>
        </p:nvGraphicFramePr>
        <p:xfrm>
          <a:off x="599961" y="5373216"/>
          <a:ext cx="4559935" cy="791293"/>
        </p:xfrm>
        <a:graphic>
          <a:graphicData uri="http://schemas.openxmlformats.org/drawingml/2006/table">
            <a:tbl>
              <a:tblPr/>
              <a:tblGrid>
                <a:gridCol w="1282700"/>
                <a:gridCol w="1151890"/>
                <a:gridCol w="1033145"/>
                <a:gridCol w="1092200"/>
              </a:tblGrid>
              <a:tr h="374733">
                <a:tc>
                  <a:txBody>
                    <a:bodyPr/>
                    <a:lstStyle/>
                    <a:p>
                      <a:pPr algn="ctr" fontAlgn="ctr"/>
                      <a:r>
                        <a:rPr lang="zh-CN" altLang="en-US" sz="1335" b="1" i="0" u="none" strike="noStrike"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杀伤活性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fontAlgn="ctr"/>
                      <a:r>
                        <a:rPr lang="en-US" sz="1335" b="1" i="0" u="none" strike="noStrike"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M0165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fontAlgn="ctr"/>
                      <a:r>
                        <a:rPr lang="en-US" sz="1335" b="1" i="0" u="none" strike="noStrike"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M0173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fontAlgn="ctr"/>
                      <a:r>
                        <a:rPr lang="zh-CN" altLang="en-US" sz="1335" b="1" i="0" u="none" strike="noStrike"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对照抗体</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r>
              <a:tr h="416560">
                <a:tc>
                  <a:txBody>
                    <a:bodyPr/>
                    <a:lstStyle/>
                    <a:p>
                      <a:pPr algn="ctr" fontAlgn="ctr"/>
                      <a:r>
                        <a:rPr lang="en-US" sz="1335" b="0" i="0" u="none" strike="noStrike"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EC</a:t>
                      </a:r>
                      <a:r>
                        <a:rPr lang="en-US" sz="1335" b="0" i="0" u="none" strike="noStrike" baseline="-2500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50</a:t>
                      </a:r>
                      <a:r>
                        <a:rPr lang="en-US" sz="1335" b="0" i="0" u="none" strike="noStrike"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a:t>
                      </a:r>
                      <a:r>
                        <a:rPr lang="en-US" altLang="zh-CN" sz="1335" b="0" i="0" u="none" strike="noStrike" dirty="0" err="1">
                          <a:solidFill>
                            <a:srgbClr val="000000"/>
                          </a:solidFill>
                          <a:latin typeface="Poppins" panose="00000500000000000000" pitchFamily="2" charset="0"/>
                          <a:ea typeface="思源黑体 CN Regular" panose="020B0500000000000000" pitchFamily="34" charset="-122"/>
                          <a:cs typeface="Poppins" panose="00000500000000000000" pitchFamily="2" charset="0"/>
                        </a:rPr>
                        <a:t>ng</a:t>
                      </a:r>
                      <a:r>
                        <a:rPr lang="en-US" altLang="zh-CN" sz="1335" b="0" i="0" u="none" strike="noStrike"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/mL</a:t>
                      </a:r>
                      <a:r>
                        <a:rPr lang="en-US" sz="1335" b="0" i="0" u="none" strike="noStrike"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zh-CN" sz="1335" b="0" i="0" u="none" strike="noStrike"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0.55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zh-CN" sz="1335" b="0" i="0" u="none" strike="noStrike"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0.83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zh-CN" sz="1335" b="0" i="0" u="none" strike="noStrike"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grpSp>
        <p:nvGrpSpPr>
          <p:cNvPr id="14" name="组合 13"/>
          <p:cNvGrpSpPr/>
          <p:nvPr/>
        </p:nvGrpSpPr>
        <p:grpSpPr>
          <a:xfrm>
            <a:off x="7239008" y="1476995"/>
            <a:ext cx="2952771" cy="3329940"/>
            <a:chOff x="8418" y="818"/>
            <a:chExt cx="4182" cy="7082"/>
          </a:xfrm>
        </p:grpSpPr>
        <p:pic>
          <p:nvPicPr>
            <p:cNvPr id="15" name="Picture 2"/>
            <p:cNvPicPr>
              <a:picLocks noChangeAspect="1" noChangeArrowheads="1"/>
            </p:cNvPicPr>
            <p:nvPr>
              <p:custDataLst>
                <p:tags r:id="rId4"/>
              </p:custDataLst>
            </p:nvPr>
          </p:nvPicPr>
          <p:blipFill>
            <a:blip r:embed="rId12" cstate="print"/>
            <a:srcRect/>
            <a:stretch>
              <a:fillRect/>
            </a:stretch>
          </p:blipFill>
          <p:spPr bwMode="auto">
            <a:xfrm>
              <a:off x="8455" y="3825"/>
              <a:ext cx="4075" cy="1736"/>
            </a:xfrm>
            <a:prstGeom prst="rect">
              <a:avLst/>
            </a:prstGeom>
            <a:noFill/>
            <a:ln w="9525">
              <a:noFill/>
              <a:miter lim="800000"/>
              <a:headEnd/>
              <a:tailEnd/>
            </a:ln>
            <a:effectLst/>
          </p:spPr>
        </p:pic>
        <p:pic>
          <p:nvPicPr>
            <p:cNvPr id="16" name="Picture 3"/>
            <p:cNvPicPr>
              <a:picLocks noChangeAspect="1" noChangeArrowheads="1"/>
            </p:cNvPicPr>
            <p:nvPr>
              <p:custDataLst>
                <p:tags r:id="rId5"/>
              </p:custDataLst>
            </p:nvPr>
          </p:nvPicPr>
          <p:blipFill>
            <a:blip r:embed="rId13" cstate="print"/>
            <a:srcRect/>
            <a:stretch>
              <a:fillRect/>
            </a:stretch>
          </p:blipFill>
          <p:spPr bwMode="auto">
            <a:xfrm>
              <a:off x="8493" y="1433"/>
              <a:ext cx="4050" cy="1804"/>
            </a:xfrm>
            <a:prstGeom prst="rect">
              <a:avLst/>
            </a:prstGeom>
            <a:noFill/>
            <a:ln w="9525">
              <a:noFill/>
              <a:miter lim="800000"/>
              <a:headEnd/>
              <a:tailEnd/>
            </a:ln>
            <a:effectLst/>
          </p:spPr>
        </p:pic>
        <p:sp>
          <p:nvSpPr>
            <p:cNvPr id="18" name="TextBox 17"/>
            <p:cNvSpPr txBox="1"/>
            <p:nvPr>
              <p:custDataLst>
                <p:tags r:id="rId6"/>
              </p:custDataLst>
            </p:nvPr>
          </p:nvSpPr>
          <p:spPr>
            <a:xfrm>
              <a:off x="10051" y="3312"/>
              <a:ext cx="1275" cy="632"/>
            </a:xfrm>
            <a:prstGeom prst="rect">
              <a:avLst/>
            </a:prstGeom>
            <a:noFill/>
          </p:spPr>
          <p:txBody>
            <a:bodyPr wrap="square" rtlCol="0">
              <a:spAutoFit/>
            </a:bodyPr>
            <a:lstStyle>
              <a:defPPr>
                <a:defRPr lang="zh-CN"/>
              </a:defPPr>
              <a:lvl1pPr>
                <a:defRPr sz="1000" b="1">
                  <a:ea typeface="思源黑体 CN Regular" panose="020B0500000000000000" pitchFamily="34" charset="-122"/>
                </a:defRPr>
              </a:lvl1pPr>
            </a:lstStyle>
            <a:p>
              <a:r>
                <a:rPr lang="en-US" altLang="zh-CN" sz="1335" dirty="0">
                  <a:latin typeface="思源黑体"/>
                  <a:ea typeface="思源黑体 CN Regular" panose="020B0500000000000000" pitchFamily="34" charset="-122"/>
                </a:rPr>
                <a:t>M0165</a:t>
              </a:r>
            </a:p>
          </p:txBody>
        </p:sp>
        <p:sp>
          <p:nvSpPr>
            <p:cNvPr id="19" name="TextBox 22"/>
            <p:cNvSpPr txBox="1"/>
            <p:nvPr>
              <p:custDataLst>
                <p:tags r:id="rId7"/>
              </p:custDataLst>
            </p:nvPr>
          </p:nvSpPr>
          <p:spPr>
            <a:xfrm>
              <a:off x="9955" y="818"/>
              <a:ext cx="1431" cy="632"/>
            </a:xfrm>
            <a:prstGeom prst="rect">
              <a:avLst/>
            </a:prstGeom>
            <a:noFill/>
          </p:spPr>
          <p:txBody>
            <a:bodyPr wrap="square" rtlCol="0">
              <a:spAutoFit/>
            </a:bodyPr>
            <a:lstStyle/>
            <a:p>
              <a:r>
                <a:rPr lang="zh-CN" altLang="en-US" sz="1335" b="1" dirty="0">
                  <a:ea typeface="思源黑体 CN Regular" panose="020B0500000000000000" pitchFamily="34" charset="-122"/>
                </a:rPr>
                <a:t>对照抗体</a:t>
              </a:r>
            </a:p>
          </p:txBody>
        </p:sp>
        <p:pic>
          <p:nvPicPr>
            <p:cNvPr id="20" name="Picture 5"/>
            <p:cNvPicPr>
              <a:picLocks noChangeAspect="1" noChangeArrowheads="1"/>
            </p:cNvPicPr>
            <p:nvPr>
              <p:custDataLst>
                <p:tags r:id="rId8"/>
              </p:custDataLst>
            </p:nvPr>
          </p:nvPicPr>
          <p:blipFill>
            <a:blip r:embed="rId14" cstate="print"/>
            <a:srcRect/>
            <a:stretch>
              <a:fillRect/>
            </a:stretch>
          </p:blipFill>
          <p:spPr bwMode="auto">
            <a:xfrm>
              <a:off x="8418" y="6100"/>
              <a:ext cx="4182" cy="1800"/>
            </a:xfrm>
            <a:prstGeom prst="rect">
              <a:avLst/>
            </a:prstGeom>
            <a:noFill/>
            <a:ln w="9525">
              <a:noFill/>
              <a:miter lim="800000"/>
              <a:headEnd/>
              <a:tailEnd/>
            </a:ln>
            <a:effectLst/>
          </p:spPr>
        </p:pic>
        <p:sp>
          <p:nvSpPr>
            <p:cNvPr id="21" name="TextBox 28"/>
            <p:cNvSpPr txBox="1"/>
            <p:nvPr>
              <p:custDataLst>
                <p:tags r:id="rId9"/>
              </p:custDataLst>
            </p:nvPr>
          </p:nvSpPr>
          <p:spPr>
            <a:xfrm>
              <a:off x="10083" y="5600"/>
              <a:ext cx="1393" cy="632"/>
            </a:xfrm>
            <a:prstGeom prst="rect">
              <a:avLst/>
            </a:prstGeom>
            <a:noFill/>
          </p:spPr>
          <p:txBody>
            <a:bodyPr wrap="square" rtlCol="0">
              <a:spAutoFit/>
            </a:bodyPr>
            <a:lstStyle>
              <a:defPPr>
                <a:defRPr lang="zh-CN"/>
              </a:defPPr>
              <a:lvl1pPr>
                <a:defRPr sz="1000" b="1">
                  <a:latin typeface="思源黑体"/>
                  <a:ea typeface="思源黑体 CN Regular" panose="020B0500000000000000" pitchFamily="34" charset="-122"/>
                </a:defRPr>
              </a:lvl1pPr>
            </a:lstStyle>
            <a:p>
              <a:r>
                <a:rPr lang="en-US" altLang="zh-CN" sz="1335" dirty="0"/>
                <a:t>M0173</a:t>
              </a:r>
            </a:p>
          </p:txBody>
        </p:sp>
      </p:grpSp>
      <p:sp>
        <p:nvSpPr>
          <p:cNvPr id="23" name="TextBox 22"/>
          <p:cNvSpPr txBox="1"/>
          <p:nvPr>
            <p:custDataLst>
              <p:tags r:id="rId2"/>
            </p:custDataLst>
          </p:nvPr>
        </p:nvSpPr>
        <p:spPr>
          <a:xfrm>
            <a:off x="7968208" y="1081812"/>
            <a:ext cx="2095515" cy="474980"/>
          </a:xfrm>
          <a:prstGeom prst="rect">
            <a:avLst/>
          </a:prstGeom>
          <a:noFill/>
        </p:spPr>
        <p:txBody>
          <a:bodyPr wrap="square" rtlCol="0">
            <a:noAutofit/>
          </a:bodyPr>
          <a:lstStyle/>
          <a:p>
            <a:r>
              <a:rPr lang="zh-CN" altLang="en-US" sz="2000" b="1" dirty="0">
                <a:latin typeface="Poppins" panose="00000500000000000000" pitchFamily="2" charset="0"/>
                <a:ea typeface="思源黑体 CN Regular" panose="020B0500000000000000" pitchFamily="34" charset="-122"/>
              </a:rPr>
              <a:t>亲和力检测</a:t>
            </a:r>
          </a:p>
        </p:txBody>
      </p:sp>
      <p:graphicFrame>
        <p:nvGraphicFramePr>
          <p:cNvPr id="27" name="表格 26"/>
          <p:cNvGraphicFramePr>
            <a:graphicFrameLocks noGrp="1"/>
          </p:cNvGraphicFramePr>
          <p:nvPr>
            <p:custDataLst>
              <p:tags r:id="rId3"/>
            </p:custDataLst>
          </p:nvPr>
        </p:nvGraphicFramePr>
        <p:xfrm>
          <a:off x="6312024" y="5085312"/>
          <a:ext cx="5143500" cy="1152000"/>
        </p:xfrm>
        <a:graphic>
          <a:graphicData uri="http://schemas.openxmlformats.org/drawingml/2006/table">
            <a:tbl>
              <a:tblPr/>
              <a:tblGrid>
                <a:gridCol w="1087755"/>
                <a:gridCol w="1085850"/>
                <a:gridCol w="1087755"/>
                <a:gridCol w="982345"/>
                <a:gridCol w="899795"/>
              </a:tblGrid>
              <a:tr h="288000">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335" b="1" i="0" u="none" strike="noStrike" dirty="0">
                          <a:solidFill>
                            <a:srgbClr val="FFFFFF"/>
                          </a:solidFill>
                          <a:latin typeface="Poppins" panose="00000500000000000000" pitchFamily="2" charset="0"/>
                          <a:ea typeface="思源黑体 CN Regular" panose="020B0500000000000000" pitchFamily="34" charset="-122"/>
                          <a:cs typeface="Poppins" panose="00000500000000000000" pitchFamily="2" charset="0"/>
                        </a:rPr>
                        <a:t>ID</a:t>
                      </a:r>
                    </a:p>
                  </a:txBody>
                  <a:tcPr marL="9354" marR="9354" marT="93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kumimoji="0" lang="en-US" sz="1335" b="1" i="0" u="none" strike="noStrike" cap="none" normalizeH="0" baseline="0" dirty="0" err="1">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k</a:t>
                      </a:r>
                      <a:r>
                        <a:rPr kumimoji="0" lang="en-US" sz="1335" b="1" i="0" u="none" strike="noStrike" cap="none" normalizeH="0" baseline="-25000" dirty="0" err="1">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on</a:t>
                      </a:r>
                      <a:r>
                        <a:rPr kumimoji="0" lang="en-US" sz="1335" b="1" i="0" u="none" strike="noStrike" cap="none" normalizeH="0" baseline="-25000" dirty="0">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 </a:t>
                      </a:r>
                      <a:r>
                        <a:rPr kumimoji="0" lang="en-US" sz="1335" b="1" i="0" u="none" strike="noStrike" cap="none" normalizeH="0" baseline="0" dirty="0">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(1/Ms)</a:t>
                      </a:r>
                    </a:p>
                  </a:txBody>
                  <a:tcPr marL="9354" marR="9354" marT="93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sz="1335" b="1" i="0" u="none" strike="noStrike" cap="none" normalizeH="0" baseline="0" dirty="0" err="1">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k</a:t>
                      </a:r>
                      <a:r>
                        <a:rPr kumimoji="0" lang="en-US" sz="1335" b="1" i="0" u="none" strike="noStrike" cap="none" normalizeH="0" baseline="-25000" dirty="0" err="1">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dis</a:t>
                      </a:r>
                      <a:r>
                        <a:rPr kumimoji="0" lang="en-US" sz="1335" b="1" i="0" u="none" strike="noStrike" cap="none" normalizeH="0" baseline="-25000" dirty="0">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 </a:t>
                      </a:r>
                      <a:r>
                        <a:rPr kumimoji="0" lang="en-US" sz="1335" b="1" i="0" u="none" strike="noStrike" cap="none" normalizeH="0" baseline="0" dirty="0">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(1/s)</a:t>
                      </a:r>
                    </a:p>
                  </a:txBody>
                  <a:tcPr marL="9354" marR="9354" marT="93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fontAlgn="ctr"/>
                      <a:r>
                        <a:rPr lang="en-US" sz="1335" b="1" i="0" u="none" strike="noStrike" dirty="0">
                          <a:solidFill>
                            <a:srgbClr val="FFFFFF"/>
                          </a:solidFill>
                          <a:latin typeface="Poppins" panose="00000500000000000000" pitchFamily="2" charset="0"/>
                          <a:ea typeface="思源黑体 CN Regular" panose="020B0500000000000000" pitchFamily="34" charset="-122"/>
                          <a:cs typeface="Poppins" panose="00000500000000000000" pitchFamily="2" charset="0"/>
                        </a:rPr>
                        <a:t>K</a:t>
                      </a:r>
                      <a:r>
                        <a:rPr lang="en-US" sz="1335" b="1" i="0" u="none" strike="noStrike" baseline="-25000" dirty="0">
                          <a:solidFill>
                            <a:srgbClr val="FFFFFF"/>
                          </a:solidFill>
                          <a:latin typeface="Poppins" panose="00000500000000000000" pitchFamily="2" charset="0"/>
                          <a:ea typeface="思源黑体 CN Regular" panose="020B0500000000000000" pitchFamily="34" charset="-122"/>
                          <a:cs typeface="Poppins" panose="00000500000000000000" pitchFamily="2" charset="0"/>
                        </a:rPr>
                        <a:t>D</a:t>
                      </a:r>
                      <a:r>
                        <a:rPr lang="en-US" sz="1335" b="1" i="0" u="none" strike="noStrike" dirty="0">
                          <a:solidFill>
                            <a:srgbClr val="FFFFFF"/>
                          </a:solidFill>
                          <a:latin typeface="Poppins" panose="00000500000000000000" pitchFamily="2" charset="0"/>
                          <a:ea typeface="思源黑体 CN Regular" panose="020B0500000000000000" pitchFamily="34" charset="-122"/>
                          <a:cs typeface="Poppins" panose="00000500000000000000" pitchFamily="2" charset="0"/>
                        </a:rPr>
                        <a:t> (M)</a:t>
                      </a:r>
                    </a:p>
                  </a:txBody>
                  <a:tcPr marL="9354" marR="9354" marT="93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sz="1335" b="1" i="0" u="none" strike="noStrike" cap="none" normalizeH="0" baseline="0">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Full </a:t>
                      </a:r>
                      <a:r>
                        <a:rPr kumimoji="0" lang="en-US" sz="1335" b="1" i="0" u="none" strike="noStrike" cap="none" normalizeH="0" baseline="0" smtClean="0">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R</a:t>
                      </a:r>
                      <a:r>
                        <a:rPr kumimoji="0" lang="en-US" sz="1335" b="1" i="0" u="none" strike="noStrike" cap="none" normalizeH="0" baseline="30000" smtClean="0">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rPr>
                        <a:t>2</a:t>
                      </a:r>
                      <a:endParaRPr kumimoji="0" lang="en-US" sz="1335" b="1" i="0" u="none" strike="noStrike" cap="none" normalizeH="0" baseline="30000" dirty="0">
                        <a:ln>
                          <a:noFill/>
                        </a:ln>
                        <a:solidFill>
                          <a:schemeClr val="bg1"/>
                        </a:solidFill>
                        <a:effectLst/>
                        <a:latin typeface="Poppins" panose="00000500000000000000" pitchFamily="2" charset="0"/>
                        <a:ea typeface="思源黑体 CN Regular" panose="020B0500000000000000" pitchFamily="34" charset="-122"/>
                        <a:cs typeface="Poppins" panose="00000500000000000000" pitchFamily="2" charset="0"/>
                      </a:endParaRPr>
                    </a:p>
                  </a:txBody>
                  <a:tcPr marL="9354" marR="9354" marT="93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r>
              <a:tr h="288000">
                <a:tc>
                  <a:txBody>
                    <a:bodyPr/>
                    <a:lstStyle/>
                    <a:p>
                      <a:pPr marL="0" algn="ctr" defTabSz="914400" rtl="0" eaLnBrk="1" fontAlgn="ctr" latinLnBrk="0" hangingPunct="1"/>
                      <a:r>
                        <a:rPr lang="zh-CN" altLang="en-US" sz="1335" b="0" i="0" u="none" strike="noStrike" kern="120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对照抗体</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4.91E+05</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5.24E-04</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1.07E-09</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0.9987</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r>
              <a:tr h="288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en-US" sz="1335" b="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M0165</a:t>
                      </a:r>
                    </a:p>
                  </a:txBody>
                  <a:tcPr marL="16933" marR="16933" marT="16933"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1.98E+06</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fontAlgn="ct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2.85E-04</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fontAlgn="ct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1.44E-10</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0.9989</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r>
              <a:tr h="288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en-US" sz="1335" b="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M0173</a:t>
                      </a:r>
                    </a:p>
                  </a:txBody>
                  <a:tcPr marL="16933" marR="16933" marT="16933"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4.03E+05</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4.15E-04</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1.03E-09</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sz="1335" b="0" i="0" u="none" strike="noStrike" cap="none" normalizeH="0" baseline="0" dirty="0">
                          <a:ln>
                            <a:noFill/>
                          </a:ln>
                          <a:solidFill>
                            <a:srgbClr val="000000"/>
                          </a:solidFill>
                          <a:effectLst/>
                          <a:latin typeface="Poppins" panose="00000500000000000000" pitchFamily="2" charset="0"/>
                          <a:ea typeface="思源黑体 CN Regular" panose="020B0500000000000000" pitchFamily="34" charset="-122"/>
                          <a:cs typeface="Poppins" panose="00000500000000000000" pitchFamily="2" charset="0"/>
                        </a:rPr>
                        <a:t>0.9992</a:t>
                      </a:r>
                    </a:p>
                  </a:txBody>
                  <a:tcPr marL="9524" marR="9524" marT="95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pic>
        <p:nvPicPr>
          <p:cNvPr id="3" name="图片 2"/>
          <p:cNvPicPr>
            <a:picLocks noChangeAspect="1"/>
          </p:cNvPicPr>
          <p:nvPr/>
        </p:nvPicPr>
        <p:blipFill>
          <a:blip r:embed="rId15" cstate="print"/>
          <a:stretch>
            <a:fillRect/>
          </a:stretch>
        </p:blipFill>
        <p:spPr>
          <a:xfrm>
            <a:off x="239349" y="1699796"/>
            <a:ext cx="5019159" cy="3617159"/>
          </a:xfrm>
          <a:prstGeom prst="rect">
            <a:avLst/>
          </a:prstGeom>
        </p:spPr>
      </p:pic>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05" name="Picture 2" descr="D:\桌面\新logo.png"/>
          <p:cNvPicPr>
            <a:picLocks noChangeAspect="1" noChangeArrowheads="1"/>
          </p:cNvPicPr>
          <p:nvPr/>
        </p:nvPicPr>
        <p:blipFill>
          <a:blip r:embed="rId16" cstate="print"/>
          <a:srcRect/>
          <a:stretch>
            <a:fillRect/>
          </a:stretch>
        </p:blipFill>
        <p:spPr bwMode="auto">
          <a:xfrm>
            <a:off x="143339" y="183687"/>
            <a:ext cx="1992000" cy="426288"/>
          </a:xfrm>
          <a:prstGeom prst="rect">
            <a:avLst/>
          </a:prstGeom>
          <a:noFill/>
        </p:spPr>
      </p:pic>
      <p:grpSp>
        <p:nvGrpSpPr>
          <p:cNvPr id="4"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692696"/>
            <a:ext cx="7560840" cy="46037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义翘神州膜蛋白产品成功筛选单抗</a:t>
            </a:r>
          </a:p>
        </p:txBody>
      </p:sp>
      <p:pic>
        <p:nvPicPr>
          <p:cNvPr id="26" name="Picture 2" descr="C:\Users\Digital marketing\Downloads\logo水印.png"/>
          <p:cNvPicPr>
            <a:picLocks noChangeAspect="1" noChangeArrowheads="1"/>
          </p:cNvPicPr>
          <p:nvPr/>
        </p:nvPicPr>
        <p:blipFill>
          <a:blip r:embed="rId17" cstate="print"/>
          <a:srcRect/>
          <a:stretch>
            <a:fillRect/>
          </a:stretch>
        </p:blipFill>
        <p:spPr bwMode="auto">
          <a:xfrm>
            <a:off x="-816768" y="260648"/>
            <a:ext cx="8324850" cy="4572000"/>
          </a:xfrm>
          <a:prstGeom prst="rect">
            <a:avLst/>
          </a:prstGeom>
          <a:noFill/>
        </p:spPr>
      </p:pic>
      <p:pic>
        <p:nvPicPr>
          <p:cNvPr id="28" name="Picture 4" descr="C:\Users\Digital marketing\Downloads\logo水印.png"/>
          <p:cNvPicPr>
            <a:picLocks noChangeAspect="1" noChangeArrowheads="1"/>
          </p:cNvPicPr>
          <p:nvPr/>
        </p:nvPicPr>
        <p:blipFill>
          <a:blip r:embed="rId17" cstate="print"/>
          <a:srcRect/>
          <a:stretch>
            <a:fillRect/>
          </a:stretch>
        </p:blipFill>
        <p:spPr bwMode="auto">
          <a:xfrm>
            <a:off x="2999656" y="2492896"/>
            <a:ext cx="8324850" cy="45720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8208912" cy="46166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膜蛋白：</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A2aR</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pic>
        <p:nvPicPr>
          <p:cNvPr id="53" name="Picture 2"/>
          <p:cNvPicPr>
            <a:picLocks noChangeAspect="1" noChangeArrowheads="1"/>
          </p:cNvPicPr>
          <p:nvPr/>
        </p:nvPicPr>
        <p:blipFill>
          <a:blip r:embed="rId4" cstate="print"/>
          <a:srcRect/>
          <a:stretch>
            <a:fillRect/>
          </a:stretch>
        </p:blipFill>
        <p:spPr bwMode="auto">
          <a:xfrm>
            <a:off x="551384" y="1340768"/>
            <a:ext cx="6632259" cy="4968552"/>
          </a:xfrm>
          <a:prstGeom prst="rect">
            <a:avLst/>
          </a:prstGeom>
          <a:noFill/>
          <a:ln w="9525">
            <a:noFill/>
            <a:miter lim="800000"/>
            <a:headEnd/>
            <a:tailEnd/>
          </a:ln>
          <a:effectLst/>
        </p:spPr>
      </p:pic>
      <p:sp>
        <p:nvSpPr>
          <p:cNvPr id="56" name="TextBox 55"/>
          <p:cNvSpPr txBox="1"/>
          <p:nvPr/>
        </p:nvSpPr>
        <p:spPr>
          <a:xfrm>
            <a:off x="119336" y="6536377"/>
            <a:ext cx="1851789"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Wu, Yung et al. 2023</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sp>
        <p:nvSpPr>
          <p:cNvPr id="58" name="矩形 57"/>
          <p:cNvSpPr/>
          <p:nvPr/>
        </p:nvSpPr>
        <p:spPr>
          <a:xfrm>
            <a:off x="7247890" y="2349500"/>
            <a:ext cx="4438015" cy="2555875"/>
          </a:xfrm>
          <a:prstGeom prst="rect">
            <a:avLst/>
          </a:prstGeom>
        </p:spPr>
        <p:txBody>
          <a:bodyPr wrap="square" lIns="121917" tIns="60958" rIns="121917" bIns="60958">
            <a:spAutoFit/>
          </a:bodyPr>
          <a:lstStyle/>
          <a:p>
            <a:pPr>
              <a:lnSpc>
                <a:spcPct val="120000"/>
              </a:lnSpc>
              <a:buFont typeface="Wingdings" panose="05000000000000000000" pitchFamily="2" charset="2"/>
              <a:buChar char="ü"/>
            </a:pPr>
            <a:r>
              <a:rPr lang="en-US" altLang="zh-CN" sz="2200">
                <a:latin typeface="Poppins" panose="00000500000000000000" pitchFamily="2" charset="0"/>
                <a:ea typeface="思源黑体 CN Regular" panose="020B0500000000000000" pitchFamily="34" charset="-122"/>
              </a:rPr>
              <a:t> A2aR</a:t>
            </a:r>
            <a:r>
              <a:rPr lang="zh-CN" altLang="en-US" sz="2200">
                <a:latin typeface="Poppins" panose="00000500000000000000" pitchFamily="2" charset="0"/>
                <a:ea typeface="思源黑体 CN Regular" panose="020B0500000000000000" pitchFamily="34" charset="-122"/>
              </a:rPr>
              <a:t>通路的激活能够抑制免疫细胞的免疫反应，促进肿瘤细胞在肿瘤微环境中的免疫逃逸</a:t>
            </a:r>
            <a:endParaRPr lang="en-US" altLang="zh-CN" sz="2200">
              <a:latin typeface="Poppins" panose="00000500000000000000" pitchFamily="2" charset="0"/>
              <a:ea typeface="思源黑体 CN Regular" panose="020B0500000000000000" pitchFamily="34" charset="-122"/>
            </a:endParaRPr>
          </a:p>
          <a:p>
            <a:pPr>
              <a:lnSpc>
                <a:spcPct val="120000"/>
              </a:lnSpc>
            </a:pPr>
            <a:endParaRPr lang="en-US" altLang="zh-CN" sz="2200">
              <a:latin typeface="Poppins" panose="00000500000000000000" pitchFamily="2" charset="0"/>
              <a:ea typeface="思源黑体 CN Regular" panose="020B0500000000000000" pitchFamily="34" charset="-122"/>
            </a:endParaRPr>
          </a:p>
          <a:p>
            <a:pPr>
              <a:lnSpc>
                <a:spcPct val="120000"/>
              </a:lnSpc>
              <a:buFont typeface="Wingdings" panose="05000000000000000000" pitchFamily="2" charset="2"/>
              <a:buChar char="ü"/>
            </a:pPr>
            <a:r>
              <a:rPr lang="zh-CN" altLang="en-US" sz="2200">
                <a:latin typeface="Poppins" panose="00000500000000000000" pitchFamily="2" charset="0"/>
                <a:ea typeface="思源黑体 CN Regular" panose="020B0500000000000000" pitchFamily="34" charset="-122"/>
              </a:rPr>
              <a:t> 阻断腺苷</a:t>
            </a:r>
            <a:r>
              <a:rPr lang="en-US" altLang="zh-CN" sz="2200">
                <a:latin typeface="Poppins" panose="00000500000000000000" pitchFamily="2" charset="0"/>
                <a:ea typeface="思源黑体 CN Regular" panose="020B0500000000000000" pitchFamily="34" charset="-122"/>
              </a:rPr>
              <a:t>A2aR</a:t>
            </a:r>
            <a:r>
              <a:rPr lang="zh-CN" altLang="en-US" sz="2200">
                <a:latin typeface="Poppins" panose="00000500000000000000" pitchFamily="2" charset="0"/>
                <a:ea typeface="思源黑体 CN Regular" panose="020B0500000000000000" pitchFamily="34" charset="-122"/>
              </a:rPr>
              <a:t>通路可以抑制多种实体瘤的进展</a:t>
            </a:r>
            <a:endParaRPr lang="en-US" altLang="zh-CN" sz="2200" dirty="0">
              <a:latin typeface="Poppins" panose="00000500000000000000" pitchFamily="2" charset="0"/>
              <a:ea typeface="思源黑体 CN Regular" panose="020B0500000000000000" pitchFamily="34" charset="-122"/>
            </a:endParaRPr>
          </a:p>
        </p:txBody>
      </p:sp>
      <p:sp>
        <p:nvSpPr>
          <p:cNvPr id="59" name="TextBox 58"/>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54" name="Picture 2" descr="C:\Users\Digital marketing\Downloads\logo水印.png"/>
          <p:cNvPicPr>
            <a:picLocks noChangeAspect="1" noChangeArrowheads="1"/>
          </p:cNvPicPr>
          <p:nvPr/>
        </p:nvPicPr>
        <p:blipFill>
          <a:blip r:embed="rId5" cstate="print"/>
          <a:srcRect/>
          <a:stretch>
            <a:fillRect/>
          </a:stretch>
        </p:blipFill>
        <p:spPr bwMode="auto">
          <a:xfrm>
            <a:off x="-816768" y="260648"/>
            <a:ext cx="8324850" cy="4572000"/>
          </a:xfrm>
          <a:prstGeom prst="rect">
            <a:avLst/>
          </a:prstGeom>
          <a:noFill/>
        </p:spPr>
      </p:pic>
      <p:pic>
        <p:nvPicPr>
          <p:cNvPr id="55" name="Picture 4" descr="C:\Users\Digital marketing\Downloads\logo水印.png"/>
          <p:cNvPicPr>
            <a:picLocks noChangeAspect="1" noChangeArrowheads="1"/>
          </p:cNvPicPr>
          <p:nvPr/>
        </p:nvPicPr>
        <p:blipFill>
          <a:blip r:embed="rId5" cstate="print"/>
          <a:srcRect/>
          <a:stretch>
            <a:fillRect/>
          </a:stretch>
        </p:blipFill>
        <p:spPr bwMode="auto">
          <a:xfrm>
            <a:off x="2999656" y="2492896"/>
            <a:ext cx="8324850" cy="45720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836712"/>
            <a:ext cx="8208912" cy="46166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义翘神州膜蛋白产品：</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A2aR (Cat#: 12307-H18H-NA)</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sp>
        <p:nvSpPr>
          <p:cNvPr id="57" name="矩形 56"/>
          <p:cNvSpPr/>
          <p:nvPr/>
        </p:nvSpPr>
        <p:spPr>
          <a:xfrm>
            <a:off x="3524363" y="1475492"/>
            <a:ext cx="4443845" cy="369332"/>
          </a:xfrm>
          <a:prstGeom prst="rect">
            <a:avLst/>
          </a:prstGeom>
        </p:spPr>
        <p:txBody>
          <a:bodyPr wrap="none">
            <a:spAutoFit/>
          </a:bodyPr>
          <a:lstStyle/>
          <a:p>
            <a:r>
              <a:rPr lang="en-US" altLang="zh-CN" b="1">
                <a:latin typeface="Poppins" panose="00000500000000000000" pitchFamily="2" charset="0"/>
                <a:ea typeface="思源黑体 CN Bold" panose="020B0800000000000000" pitchFamily="34" charset="-122"/>
              </a:rPr>
              <a:t>Human A2aR-Nanodisc Protein </a:t>
            </a:r>
            <a:r>
              <a:rPr lang="zh-CN" altLang="en-US" b="1">
                <a:latin typeface="Poppins" panose="00000500000000000000" pitchFamily="2" charset="0"/>
                <a:ea typeface="思源黑体 CN Bold" panose="020B0800000000000000" pitchFamily="34" charset="-122"/>
              </a:rPr>
              <a:t>产品</a:t>
            </a:r>
            <a:endParaRPr lang="zh-CN" altLang="en-US" b="1" dirty="0">
              <a:latin typeface="Poppins" panose="00000500000000000000" pitchFamily="2" charset="0"/>
              <a:ea typeface="思源黑体 CN Bold" panose="020B0800000000000000" pitchFamily="34" charset="-122"/>
            </a:endParaRPr>
          </a:p>
        </p:txBody>
      </p:sp>
      <p:sp>
        <p:nvSpPr>
          <p:cNvPr id="59" name="TextBox 58"/>
          <p:cNvSpPr txBox="1"/>
          <p:nvPr/>
        </p:nvSpPr>
        <p:spPr>
          <a:xfrm>
            <a:off x="641749" y="4797152"/>
            <a:ext cx="1205779" cy="338554"/>
          </a:xfrm>
          <a:prstGeom prst="rect">
            <a:avLst/>
          </a:prstGeom>
          <a:noFill/>
        </p:spPr>
        <p:txBody>
          <a:bodyPr wrap="none" rtlCol="0">
            <a:spAutoFit/>
          </a:bodyPr>
          <a:lstStyle/>
          <a:p>
            <a:r>
              <a:rPr lang="en-US" altLang="zh-CN" sz="1600" dirty="0">
                <a:latin typeface="Poppins" panose="00000500000000000000" pitchFamily="2" charset="0"/>
                <a:ea typeface="思源黑体 CN Bold" panose="020B0800000000000000" pitchFamily="34" charset="-122"/>
              </a:rPr>
              <a:t>SDS-PAGE</a:t>
            </a:r>
            <a:endParaRPr lang="zh-CN" altLang="en-US" sz="1600" dirty="0">
              <a:latin typeface="Poppins" panose="00000500000000000000" pitchFamily="2" charset="0"/>
              <a:ea typeface="思源黑体 CN Bold" panose="020B0800000000000000" pitchFamily="34" charset="-122"/>
            </a:endParaRPr>
          </a:p>
        </p:txBody>
      </p:sp>
      <p:sp>
        <p:nvSpPr>
          <p:cNvPr id="62" name="矩形 61"/>
          <p:cNvSpPr/>
          <p:nvPr/>
        </p:nvSpPr>
        <p:spPr>
          <a:xfrm>
            <a:off x="2495600" y="4725144"/>
            <a:ext cx="3024336" cy="1292662"/>
          </a:xfrm>
          <a:prstGeom prst="rect">
            <a:avLst/>
          </a:prstGeom>
        </p:spPr>
        <p:txBody>
          <a:bodyPr wrap="square">
            <a:spAutoFit/>
          </a:bodyPr>
          <a:lstStyle/>
          <a:p>
            <a:r>
              <a:rPr lang="en-US" altLang="zh-CN" sz="1300" b="1">
                <a:solidFill>
                  <a:srgbClr val="008A70"/>
                </a:solidFill>
                <a:latin typeface="Poppins" panose="00000500000000000000" pitchFamily="2" charset="0"/>
                <a:ea typeface="思源黑体 CN Bold" panose="020B0800000000000000" pitchFamily="34" charset="-122"/>
              </a:rPr>
              <a:t>Functional </a:t>
            </a:r>
            <a:r>
              <a:rPr lang="en-US" altLang="zh-CN" sz="1300" b="1" smtClean="0">
                <a:solidFill>
                  <a:srgbClr val="008A70"/>
                </a:solidFill>
                <a:latin typeface="Poppins" panose="00000500000000000000" pitchFamily="2" charset="0"/>
                <a:ea typeface="思源黑体 CN Bold" panose="020B0800000000000000" pitchFamily="34" charset="-122"/>
              </a:rPr>
              <a:t>ELISA: </a:t>
            </a:r>
            <a:endParaRPr lang="en-US" altLang="zh-CN" sz="1300" b="1">
              <a:solidFill>
                <a:srgbClr val="008A70"/>
              </a:solidFill>
              <a:latin typeface="Poppins" panose="00000500000000000000" pitchFamily="2" charset="0"/>
              <a:ea typeface="思源黑体 CN Bold" panose="020B0800000000000000" pitchFamily="34" charset="-122"/>
            </a:endParaRPr>
          </a:p>
          <a:p>
            <a:r>
              <a:rPr lang="en-US" altLang="zh-CN" sz="1300">
                <a:latin typeface="Poppins" panose="00000500000000000000" pitchFamily="2" charset="0"/>
                <a:ea typeface="思源黑体 CN Bold" panose="020B0800000000000000" pitchFamily="34" charset="-122"/>
              </a:rPr>
              <a:t>Immobilized Recombinant Human ADORA2A-Nanodisc Protein at 5 </a:t>
            </a:r>
            <a:r>
              <a:rPr lang="el-GR" altLang="zh-CN" sz="1300">
                <a:latin typeface="Poppins" panose="00000500000000000000" pitchFamily="2" charset="0"/>
                <a:ea typeface="思源黑体 CN Bold" panose="020B0800000000000000" pitchFamily="34" charset="-122"/>
              </a:rPr>
              <a:t>μ</a:t>
            </a:r>
            <a:r>
              <a:rPr lang="en-US" altLang="zh-CN" sz="1300">
                <a:latin typeface="Poppins" panose="00000500000000000000" pitchFamily="2" charset="0"/>
                <a:ea typeface="思源黑体 CN Bold" panose="020B0800000000000000" pitchFamily="34" charset="-122"/>
              </a:rPr>
              <a:t>g/mL (100 </a:t>
            </a:r>
            <a:r>
              <a:rPr lang="el-GR" altLang="zh-CN" sz="1300">
                <a:latin typeface="Poppins" panose="00000500000000000000" pitchFamily="2" charset="0"/>
                <a:ea typeface="思源黑体 CN Bold" panose="020B0800000000000000" pitchFamily="34" charset="-122"/>
              </a:rPr>
              <a:t>μ</a:t>
            </a:r>
            <a:r>
              <a:rPr lang="en-US" altLang="zh-CN" sz="1300">
                <a:latin typeface="Poppins" panose="00000500000000000000" pitchFamily="2" charset="0"/>
                <a:ea typeface="思源黑体 CN Bold" panose="020B0800000000000000" pitchFamily="34" charset="-122"/>
              </a:rPr>
              <a:t>L/well) can bind Anti-HumanADORA2A Monoclonal Antibody</a:t>
            </a:r>
            <a:r>
              <a:rPr lang="en-US" altLang="zh-CN" sz="1300" smtClean="0">
                <a:latin typeface="Poppins" panose="00000500000000000000" pitchFamily="2" charset="0"/>
                <a:ea typeface="思源黑体 CN Bold" panose="020B0800000000000000" pitchFamily="34" charset="-122"/>
              </a:rPr>
              <a:t>. The EC50 is 2-6 ng/mL.</a:t>
            </a:r>
            <a:endParaRPr lang="zh-CN" altLang="en-US" sz="1300" dirty="0"/>
          </a:p>
        </p:txBody>
      </p:sp>
      <p:sp>
        <p:nvSpPr>
          <p:cNvPr id="66" name="矩形 65"/>
          <p:cNvSpPr/>
          <p:nvPr/>
        </p:nvSpPr>
        <p:spPr>
          <a:xfrm>
            <a:off x="5951984" y="4725144"/>
            <a:ext cx="3024336" cy="1292662"/>
          </a:xfrm>
          <a:prstGeom prst="rect">
            <a:avLst/>
          </a:prstGeom>
        </p:spPr>
        <p:txBody>
          <a:bodyPr wrap="square">
            <a:spAutoFit/>
          </a:bodyPr>
          <a:lstStyle/>
          <a:p>
            <a:r>
              <a:rPr lang="en-US" altLang="zh-CN" sz="1300" b="1">
                <a:solidFill>
                  <a:srgbClr val="008A70"/>
                </a:solidFill>
                <a:latin typeface="Poppins" panose="00000500000000000000" pitchFamily="2" charset="0"/>
                <a:ea typeface="思源黑体 CN Bold" panose="020B0800000000000000" pitchFamily="34" charset="-122"/>
              </a:rPr>
              <a:t>BLI Assay: </a:t>
            </a:r>
          </a:p>
          <a:p>
            <a:r>
              <a:rPr lang="en-US" altLang="zh-CN" sz="1300">
                <a:latin typeface="Poppins" panose="00000500000000000000" pitchFamily="2" charset="0"/>
                <a:ea typeface="思源黑体 CN Bold" panose="020B0800000000000000" pitchFamily="34" charset="-122"/>
              </a:rPr>
              <a:t>Loaded Human A2aR-Nanodisc Protein on AR2G Biosensor can bind Anti-Human ADORA2A antibody with an affinity constant of 0.847nM (Routinely tested).</a:t>
            </a:r>
            <a:endParaRPr lang="zh-CN" altLang="en-US" sz="1300" dirty="0"/>
          </a:p>
        </p:txBody>
      </p:sp>
      <p:sp>
        <p:nvSpPr>
          <p:cNvPr id="67" name="矩形 66"/>
          <p:cNvSpPr/>
          <p:nvPr/>
        </p:nvSpPr>
        <p:spPr>
          <a:xfrm>
            <a:off x="9192344" y="4653136"/>
            <a:ext cx="3024336" cy="1492716"/>
          </a:xfrm>
          <a:prstGeom prst="rect">
            <a:avLst/>
          </a:prstGeom>
        </p:spPr>
        <p:txBody>
          <a:bodyPr wrap="square">
            <a:spAutoFit/>
          </a:bodyPr>
          <a:lstStyle/>
          <a:p>
            <a:r>
              <a:rPr lang="en-US" altLang="zh-CN" sz="1300" b="1">
                <a:solidFill>
                  <a:srgbClr val="008A70"/>
                </a:solidFill>
                <a:latin typeface="Poppins" panose="00000500000000000000" pitchFamily="2" charset="0"/>
                <a:ea typeface="思源黑体 CN Bold" panose="020B0800000000000000" pitchFamily="34" charset="-122"/>
              </a:rPr>
              <a:t>BLI Assay: </a:t>
            </a:r>
          </a:p>
          <a:p>
            <a:r>
              <a:rPr lang="en-US" altLang="zh-CN" sz="1300">
                <a:latin typeface="Poppins" panose="00000500000000000000" pitchFamily="2" charset="0"/>
                <a:ea typeface="思源黑体 CN Bold" panose="020B0800000000000000" pitchFamily="34" charset="-122"/>
              </a:rPr>
              <a:t>Loaded Anti-Human ADORA2A Monoclonal antibody on ProA Biosensor can bind Human A2aR-Nanodisc Protein with an affinity constant of 2.34 nM (Routinely tested).</a:t>
            </a:r>
            <a:endParaRPr lang="zh-CN" altLang="en-US" sz="1300" dirty="0"/>
          </a:p>
        </p:txBody>
      </p:sp>
      <p:sp>
        <p:nvSpPr>
          <p:cNvPr id="68" name="TextBox 67"/>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69" name="图片 68"/>
          <p:cNvPicPr>
            <a:picLocks noChangeAspect="1"/>
          </p:cNvPicPr>
          <p:nvPr/>
        </p:nvPicPr>
        <p:blipFill>
          <a:blip r:embed="rId4" cstate="print"/>
          <a:stretch>
            <a:fillRect/>
          </a:stretch>
        </p:blipFill>
        <p:spPr>
          <a:xfrm>
            <a:off x="2423591" y="2276872"/>
            <a:ext cx="2841955" cy="2160240"/>
          </a:xfrm>
          <a:prstGeom prst="rect">
            <a:avLst/>
          </a:prstGeom>
        </p:spPr>
      </p:pic>
      <p:pic>
        <p:nvPicPr>
          <p:cNvPr id="71" name="图片 70"/>
          <p:cNvPicPr>
            <a:picLocks noChangeAspect="1"/>
          </p:cNvPicPr>
          <p:nvPr/>
        </p:nvPicPr>
        <p:blipFill>
          <a:blip r:embed="rId5" cstate="print"/>
          <a:stretch>
            <a:fillRect/>
          </a:stretch>
        </p:blipFill>
        <p:spPr>
          <a:xfrm>
            <a:off x="551384" y="2276872"/>
            <a:ext cx="1211546" cy="2094965"/>
          </a:xfrm>
          <a:prstGeom prst="rect">
            <a:avLst/>
          </a:prstGeom>
        </p:spPr>
      </p:pic>
      <p:pic>
        <p:nvPicPr>
          <p:cNvPr id="72" name="图片 71"/>
          <p:cNvPicPr>
            <a:picLocks noChangeAspect="1"/>
          </p:cNvPicPr>
          <p:nvPr/>
        </p:nvPicPr>
        <p:blipFill>
          <a:blip r:embed="rId6" cstate="print"/>
          <a:stretch>
            <a:fillRect/>
          </a:stretch>
        </p:blipFill>
        <p:spPr>
          <a:xfrm>
            <a:off x="5447928" y="2492896"/>
            <a:ext cx="2952328" cy="2017271"/>
          </a:xfrm>
          <a:prstGeom prst="rect">
            <a:avLst/>
          </a:prstGeom>
        </p:spPr>
      </p:pic>
      <p:pic>
        <p:nvPicPr>
          <p:cNvPr id="73" name="图片 72"/>
          <p:cNvPicPr>
            <a:picLocks noChangeAspect="1"/>
          </p:cNvPicPr>
          <p:nvPr/>
        </p:nvPicPr>
        <p:blipFill>
          <a:blip r:embed="rId7" cstate="print"/>
          <a:stretch>
            <a:fillRect/>
          </a:stretch>
        </p:blipFill>
        <p:spPr>
          <a:xfrm>
            <a:off x="8688288" y="2420888"/>
            <a:ext cx="3096344" cy="2143623"/>
          </a:xfrm>
          <a:prstGeom prst="rect">
            <a:avLst/>
          </a:prstGeom>
        </p:spPr>
      </p:pic>
      <p:pic>
        <p:nvPicPr>
          <p:cNvPr id="60" name="Picture 2" descr="C:\Users\Digital marketing\Downloads\logo水印.png"/>
          <p:cNvPicPr>
            <a:picLocks noChangeAspect="1" noChangeArrowheads="1"/>
          </p:cNvPicPr>
          <p:nvPr/>
        </p:nvPicPr>
        <p:blipFill>
          <a:blip r:embed="rId8" cstate="print"/>
          <a:srcRect/>
          <a:stretch>
            <a:fillRect/>
          </a:stretch>
        </p:blipFill>
        <p:spPr bwMode="auto">
          <a:xfrm>
            <a:off x="-816768" y="260648"/>
            <a:ext cx="8324850" cy="4572000"/>
          </a:xfrm>
          <a:prstGeom prst="rect">
            <a:avLst/>
          </a:prstGeom>
          <a:noFill/>
        </p:spPr>
      </p:pic>
      <p:pic>
        <p:nvPicPr>
          <p:cNvPr id="61" name="Picture 4" descr="C:\Users\Digital marketing\Downloads\logo水印.png"/>
          <p:cNvPicPr>
            <a:picLocks noChangeAspect="1" noChangeArrowheads="1"/>
          </p:cNvPicPr>
          <p:nvPr/>
        </p:nvPicPr>
        <p:blipFill>
          <a:blip r:embed="rId8" cstate="print"/>
          <a:srcRect/>
          <a:stretch>
            <a:fillRect/>
          </a:stretch>
        </p:blipFill>
        <p:spPr bwMode="auto">
          <a:xfrm>
            <a:off x="2999656" y="2492896"/>
            <a:ext cx="8324850" cy="45720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5"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35087"/>
            <a:ext cx="8208912" cy="46166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义翘神州膜蛋白</a:t>
            </a:r>
            <a:r>
              <a:rPr lang="zh-CN" altLang="en-US"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产品：</a:t>
            </a:r>
            <a:r>
              <a:rPr lang="en-US" altLang="zh-CN"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CCR8</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pic>
        <p:nvPicPr>
          <p:cNvPr id="51" name="Picture 2"/>
          <p:cNvPicPr>
            <a:picLocks noChangeAspect="1" noChangeArrowheads="1"/>
          </p:cNvPicPr>
          <p:nvPr/>
        </p:nvPicPr>
        <p:blipFill>
          <a:blip r:embed="rId6" cstate="print"/>
          <a:srcRect/>
          <a:stretch>
            <a:fillRect/>
          </a:stretch>
        </p:blipFill>
        <p:spPr bwMode="auto">
          <a:xfrm>
            <a:off x="1271464" y="1772816"/>
            <a:ext cx="3600400" cy="2443640"/>
          </a:xfrm>
          <a:prstGeom prst="rect">
            <a:avLst/>
          </a:prstGeom>
          <a:noFill/>
          <a:ln w="9525">
            <a:noFill/>
            <a:miter lim="800000"/>
            <a:headEnd/>
            <a:tailEnd/>
          </a:ln>
          <a:effectLst/>
        </p:spPr>
      </p:pic>
      <p:sp>
        <p:nvSpPr>
          <p:cNvPr id="52" name="文本框 5"/>
          <p:cNvSpPr txBox="1"/>
          <p:nvPr/>
        </p:nvSpPr>
        <p:spPr>
          <a:xfrm>
            <a:off x="623392" y="1196752"/>
            <a:ext cx="5452745" cy="368300"/>
          </a:xfrm>
          <a:prstGeom prst="rect">
            <a:avLst/>
          </a:prstGeom>
          <a:noFill/>
        </p:spPr>
        <p:txBody>
          <a:bodyPr wrap="square" rtlCol="0" anchor="t">
            <a:spAutoFit/>
          </a:bodyPr>
          <a:lstStyle/>
          <a:p>
            <a:r>
              <a:rPr lang="zh-CN" altLang="en-US" dirty="0">
                <a:latin typeface="Poppins" panose="00000500000000000000" pitchFamily="2" charset="0"/>
                <a:ea typeface="思源黑体 CN Regular" panose="020B0500000000000000" pitchFamily="34" charset="-122"/>
              </a:rPr>
              <a:t>抗体药作用机制：抗体依赖的细胞毒作用</a:t>
            </a:r>
            <a:r>
              <a:rPr lang="zh-CN" altLang="en-US" sz="1600" dirty="0">
                <a:latin typeface="Poppins" panose="00000500000000000000" pitchFamily="2" charset="0"/>
                <a:ea typeface="思源黑体 CN Regular" panose="020B0500000000000000" pitchFamily="34" charset="-122"/>
                <a:cs typeface="Arial Unicode MS" panose="020B0604020202020204" charset="-122"/>
              </a:rPr>
              <a:t>（</a:t>
            </a:r>
            <a:r>
              <a:rPr lang="en-US" altLang="zh-CN" sz="1600">
                <a:latin typeface="Poppins" panose="00000500000000000000" pitchFamily="2" charset="0"/>
                <a:ea typeface="思源黑体 CN Regular" panose="020B0500000000000000" pitchFamily="34" charset="-122"/>
                <a:cs typeface="Arial Unicode MS" panose="020B0604020202020204" charset="-122"/>
              </a:rPr>
              <a:t>ADCC</a:t>
            </a:r>
            <a:r>
              <a:rPr lang="zh-CN" altLang="en-US" sz="1600">
                <a:latin typeface="Poppins" panose="00000500000000000000" pitchFamily="2" charset="0"/>
                <a:ea typeface="思源黑体 CN Regular" panose="020B0500000000000000" pitchFamily="34" charset="-122"/>
                <a:cs typeface="Arial Unicode MS" panose="020B0604020202020204" charset="-122"/>
              </a:rPr>
              <a:t>）</a:t>
            </a:r>
            <a:endParaRPr lang="zh-CN" altLang="en-US" dirty="0">
              <a:latin typeface="Poppins" panose="00000500000000000000" pitchFamily="2" charset="0"/>
              <a:ea typeface="思源黑体 CN Regular" panose="020B0500000000000000" pitchFamily="34" charset="-122"/>
            </a:endParaRPr>
          </a:p>
        </p:txBody>
      </p:sp>
      <p:sp>
        <p:nvSpPr>
          <p:cNvPr id="53" name="TextBox 52"/>
          <p:cNvSpPr txBox="1"/>
          <p:nvPr/>
        </p:nvSpPr>
        <p:spPr>
          <a:xfrm>
            <a:off x="119336" y="6536377"/>
            <a:ext cx="1431802"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Kim et al. 2023</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sp>
        <p:nvSpPr>
          <p:cNvPr id="54" name="文本框 10"/>
          <p:cNvSpPr txBox="1"/>
          <p:nvPr/>
        </p:nvSpPr>
        <p:spPr>
          <a:xfrm>
            <a:off x="191344" y="4365104"/>
            <a:ext cx="5616624" cy="822325"/>
          </a:xfrm>
          <a:prstGeom prst="rect">
            <a:avLst/>
          </a:prstGeom>
        </p:spPr>
        <p:txBody>
          <a:bodyPr wrap="square">
            <a:spAutoFit/>
            <a:extLst>
              <a:ext uri="{4A0BC546-FE56-4ADE-93B0-CB8AF2F6F144}">
                <wpsdc:textFrameExt xmlns:wpsdc="http://www.wps.cn/officeDocument/2022/drawingmlCustomData" xmlns="" type="text"/>
              </a:ext>
            </a:extLst>
          </a:bodyPr>
          <a:lstStyle/>
          <a:p>
            <a:pPr algn="ctr">
              <a:lnSpc>
                <a:spcPct val="125000"/>
              </a:lnSpc>
            </a:pPr>
            <a:r>
              <a:rPr lang="zh-CN" altLang="en-US" dirty="0">
                <a:latin typeface="Poppins" panose="00000500000000000000" pitchFamily="2" charset="0"/>
                <a:ea typeface="思源黑体 CN Regular" panose="020B0500000000000000" pitchFamily="34" charset="-122"/>
              </a:rPr>
              <a:t>义翘</a:t>
            </a:r>
            <a:r>
              <a:rPr lang="en-US" altLang="zh-CN" dirty="0">
                <a:latin typeface="Poppins" panose="00000500000000000000" pitchFamily="2" charset="0"/>
                <a:ea typeface="思源黑体 CN Regular" panose="020B0500000000000000" pitchFamily="34" charset="-122"/>
              </a:rPr>
              <a:t>CCR8-VLP</a:t>
            </a:r>
            <a:r>
              <a:rPr lang="zh-CN" altLang="en-US" dirty="0">
                <a:latin typeface="Poppins" panose="00000500000000000000" pitchFamily="2" charset="0"/>
                <a:ea typeface="思源黑体 CN Regular" panose="020B0500000000000000" pitchFamily="34" charset="-122"/>
              </a:rPr>
              <a:t> </a:t>
            </a:r>
            <a:r>
              <a:rPr lang="en-US" altLang="zh-CN" dirty="0">
                <a:latin typeface="Poppins" panose="00000500000000000000" pitchFamily="2" charset="0"/>
                <a:ea typeface="思源黑体 CN Regular" panose="020B0500000000000000" pitchFamily="34" charset="-122"/>
              </a:rPr>
              <a:t>(Cat#:</a:t>
            </a:r>
            <a:r>
              <a:rPr lang="en-US" altLang="zh-CN" dirty="0">
                <a:solidFill>
                  <a:srgbClr val="008A70"/>
                </a:solidFill>
                <a:uFillTx/>
                <a:latin typeface="Poppins" panose="00000500000000000000" pitchFamily="2" charset="0"/>
                <a:ea typeface="思源黑体 CN Regular" panose="020B0500000000000000" pitchFamily="34" charset="-122"/>
              </a:rPr>
              <a:t> 11450-H82H</a:t>
            </a:r>
            <a:r>
              <a:rPr lang="en-US" altLang="zh-CN" dirty="0">
                <a:latin typeface="Poppins" panose="00000500000000000000" pitchFamily="2" charset="0"/>
                <a:ea typeface="思源黑体 CN Regular" panose="020B0500000000000000" pitchFamily="34" charset="-122"/>
              </a:rPr>
              <a:t>)</a:t>
            </a:r>
          </a:p>
          <a:p>
            <a:pPr algn="ctr">
              <a:lnSpc>
                <a:spcPct val="125000"/>
              </a:lnSpc>
            </a:pPr>
            <a:r>
              <a:rPr lang="zh-CN" altLang="en-US" sz="2000" b="1" dirty="0">
                <a:solidFill>
                  <a:srgbClr val="00B050"/>
                </a:solidFill>
                <a:latin typeface="思源黑体 CN Bold" panose="020B0800000000000000" pitchFamily="34" charset="-122"/>
                <a:ea typeface="思源黑体 CN Bold" panose="020B0800000000000000" pitchFamily="34" charset="-122"/>
              </a:rPr>
              <a:t>活性远好于竞品</a:t>
            </a:r>
            <a:endParaRPr lang="en-US" altLang="zh-CN" sz="2000" b="1" dirty="0">
              <a:solidFill>
                <a:srgbClr val="00B050"/>
              </a:solidFill>
              <a:latin typeface="思源黑体 CN Bold" panose="020B0800000000000000" pitchFamily="34" charset="-122"/>
              <a:ea typeface="思源黑体 CN Bold" panose="020B0800000000000000" pitchFamily="34" charset="-122"/>
            </a:endParaRPr>
          </a:p>
        </p:txBody>
      </p:sp>
      <p:graphicFrame>
        <p:nvGraphicFramePr>
          <p:cNvPr id="55" name="表格 54"/>
          <p:cNvGraphicFramePr>
            <a:graphicFrameLocks noGrp="1"/>
          </p:cNvGraphicFramePr>
          <p:nvPr>
            <p:custDataLst>
              <p:tags r:id="rId1"/>
            </p:custDataLst>
          </p:nvPr>
        </p:nvGraphicFramePr>
        <p:xfrm>
          <a:off x="479376" y="5157192"/>
          <a:ext cx="5040560" cy="923290"/>
        </p:xfrm>
        <a:graphic>
          <a:graphicData uri="http://schemas.openxmlformats.org/drawingml/2006/table">
            <a:tbl>
              <a:tblPr firstRow="1" bandRow="1">
                <a:tableStyleId>{5C22544A-7EE6-4342-B048-85BDC9FD1C3A}</a:tableStyleId>
              </a:tblPr>
              <a:tblGrid>
                <a:gridCol w="1080120"/>
                <a:gridCol w="1800200"/>
                <a:gridCol w="2160240"/>
              </a:tblGrid>
              <a:tr h="456565">
                <a:tc>
                  <a:txBody>
                    <a:bodyPr/>
                    <a:lstStyle/>
                    <a:p>
                      <a:pPr algn="ctr" fontAlgn="ctr"/>
                      <a:r>
                        <a:rPr lang="zh-CN" altLang="en-US" sz="1400" b="1" i="0" u="none" strike="noStrike" baseline="0">
                          <a:solidFill>
                            <a:schemeClr val="bg1"/>
                          </a:solidFill>
                          <a:latin typeface="Poppins" panose="00000500000000000000" pitchFamily="2" charset="0"/>
                          <a:ea typeface="思源黑体 CN Regular" panose="020B0500000000000000" pitchFamily="34" charset="-122"/>
                        </a:rPr>
                        <a:t>产品</a:t>
                      </a:r>
                      <a:endParaRPr lang="zh-CN" altLang="en-US" sz="14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gridSpan="2">
                  <a:txBody>
                    <a:bodyPr/>
                    <a:lstStyle/>
                    <a:p>
                      <a:pPr algn="ctr" fontAlgn="ctr"/>
                      <a:r>
                        <a:rPr lang="en-US" altLang="zh-CN" sz="1400" smtClean="0">
                          <a:solidFill>
                            <a:schemeClr val="bg1"/>
                          </a:solidFill>
                          <a:latin typeface="Poppins" panose="00000500000000000000" pitchFamily="2" charset="0"/>
                          <a:ea typeface="思源黑体 CN Regular" panose="020B0500000000000000" pitchFamily="34" charset="-122"/>
                          <a:sym typeface="+mn-ea"/>
                        </a:rPr>
                        <a:t>ELISA</a:t>
                      </a:r>
                      <a:r>
                        <a:rPr lang="zh-CN" altLang="en-US" sz="1400" smtClean="0">
                          <a:solidFill>
                            <a:schemeClr val="bg1"/>
                          </a:solidFill>
                          <a:latin typeface="Poppins" panose="00000500000000000000" pitchFamily="2" charset="0"/>
                          <a:ea typeface="思源黑体 CN Regular" panose="020B0500000000000000" pitchFamily="34" charset="-122"/>
                          <a:sym typeface="+mn-ea"/>
                        </a:rPr>
                        <a:t> </a:t>
                      </a:r>
                      <a:r>
                        <a:rPr lang="en-US" altLang="zh-CN" sz="1400" smtClean="0">
                          <a:solidFill>
                            <a:schemeClr val="bg1"/>
                          </a:solidFill>
                          <a:latin typeface="Poppins" panose="00000500000000000000" pitchFamily="2" charset="0"/>
                          <a:ea typeface="思源黑体 CN Regular" panose="020B0500000000000000" pitchFamily="34" charset="-122"/>
                          <a:sym typeface="+mn-ea"/>
                        </a:rPr>
                        <a:t>EC</a:t>
                      </a:r>
                      <a:r>
                        <a:rPr lang="en-US" altLang="zh-CN" sz="1400" baseline="-25000" smtClean="0">
                          <a:solidFill>
                            <a:schemeClr val="bg1"/>
                          </a:solidFill>
                          <a:latin typeface="Poppins" panose="00000500000000000000" pitchFamily="2" charset="0"/>
                          <a:ea typeface="思源黑体 CN Regular" panose="020B0500000000000000" pitchFamily="34" charset="-122"/>
                          <a:sym typeface="+mn-ea"/>
                        </a:rPr>
                        <a:t>50 </a:t>
                      </a:r>
                      <a:r>
                        <a:rPr lang="en-US" altLang="zh-CN" sz="1400" smtClean="0">
                          <a:solidFill>
                            <a:schemeClr val="bg1"/>
                          </a:solidFill>
                          <a:latin typeface="Poppins" panose="00000500000000000000" pitchFamily="2" charset="0"/>
                          <a:ea typeface="思源黑体 CN Regular" panose="020B0500000000000000" pitchFamily="34" charset="-122"/>
                          <a:sym typeface="+mn-ea"/>
                        </a:rPr>
                        <a:t>(ng/mL)</a:t>
                      </a:r>
                      <a:endParaRPr lang="en-US" altLang="zh-CN" sz="1400" b="1" i="0" u="none" strike="noStrike" baseline="0">
                        <a:solidFill>
                          <a:schemeClr val="bg1"/>
                        </a:solidFill>
                        <a:latin typeface="Poppins" panose="00000500000000000000" pitchFamily="2" charset="0"/>
                        <a:ea typeface="思源黑体 CN Regular" panose="020B0500000000000000" pitchFamily="34" charset="-122"/>
                      </a:endParaRPr>
                    </a:p>
                  </a:txBody>
                  <a:tcPr marL="5105" marR="5105" marT="5105"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hMerge="1">
                  <a:txBody>
                    <a:bodyPr/>
                    <a:lstStyle/>
                    <a:p>
                      <a:endParaRPr lang="zh-CN"/>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466725">
                <a:tc>
                  <a:txBody>
                    <a:bodyPr/>
                    <a:lstStyle/>
                    <a:p>
                      <a:pPr algn="ctr" fontAlgn="ctr"/>
                      <a:r>
                        <a:rPr lang="en-US" sz="1400" b="0" i="0" u="none" strike="noStrike">
                          <a:solidFill>
                            <a:srgbClr val="000000"/>
                          </a:solidFill>
                          <a:latin typeface="Poppins" panose="00000500000000000000" pitchFamily="2" charset="0"/>
                          <a:cs typeface="Poppins" panose="00000500000000000000" pitchFamily="2" charset="0"/>
                        </a:rPr>
                        <a:t>CCR8-VLP</a:t>
                      </a:r>
                      <a:endParaRPr lang="en-US" sz="1400" b="0" i="0" u="none" strike="noStrike" dirty="0">
                        <a:solidFill>
                          <a:srgbClr val="000000"/>
                        </a:solidFill>
                        <a:latin typeface="Poppins" panose="00000500000000000000" pitchFamily="2" charset="0"/>
                        <a:cs typeface="Poppins" panose="00000500000000000000" pitchFamily="2" charset="0"/>
                      </a:endParaRPr>
                    </a:p>
                  </a:txBody>
                  <a:tcPr marL="5105" marR="5105" marT="5105"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0" i="0" u="none" strike="noStrike">
                          <a:solidFill>
                            <a:srgbClr val="000000"/>
                          </a:solidFill>
                          <a:latin typeface="Poppins" panose="00000500000000000000" pitchFamily="2" charset="0"/>
                          <a:cs typeface="Poppins" panose="00000500000000000000" pitchFamily="2" charset="0"/>
                        </a:rPr>
                        <a:t>1.5-4.5</a:t>
                      </a:r>
                      <a:endParaRPr lang="en-US" sz="1400" b="0" i="0" u="none" strike="noStrike" dirty="0">
                        <a:solidFill>
                          <a:srgbClr val="000000"/>
                        </a:solidFill>
                        <a:latin typeface="Poppins" panose="00000500000000000000" pitchFamily="2" charset="0"/>
                        <a:cs typeface="Poppins" panose="00000500000000000000" pitchFamily="2" charset="0"/>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400" b="1">
                          <a:solidFill>
                            <a:schemeClr val="tx1">
                              <a:lumMod val="95000"/>
                              <a:lumOff val="5000"/>
                            </a:schemeClr>
                          </a:solidFill>
                          <a:latin typeface="Poppins" panose="00000500000000000000" pitchFamily="2" charset="0"/>
                          <a:ea typeface="思源黑体 CN Regular" panose="020B0500000000000000" pitchFamily="34" charset="-122"/>
                          <a:sym typeface="+mn-ea"/>
                        </a:rPr>
                        <a:t>竞品官网</a:t>
                      </a:r>
                      <a:r>
                        <a:rPr lang="en-US" sz="1400" b="0" i="0" u="none" strike="noStrike">
                          <a:solidFill>
                            <a:srgbClr val="000000"/>
                          </a:solidFill>
                          <a:latin typeface="Poppins" panose="00000500000000000000" pitchFamily="2" charset="0"/>
                          <a:cs typeface="Poppins" panose="00000500000000000000" pitchFamily="2" charset="0"/>
                        </a:rPr>
                        <a:t>78-2500</a:t>
                      </a:r>
                      <a:endParaRPr lang="en-US" sz="1400" b="0" i="0" u="none" strike="noStrike" dirty="0">
                        <a:solidFill>
                          <a:srgbClr val="000000"/>
                        </a:solidFill>
                        <a:latin typeface="Poppins" panose="00000500000000000000" pitchFamily="2" charset="0"/>
                        <a:cs typeface="Poppins" panose="00000500000000000000" pitchFamily="2" charset="0"/>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56" name="文本框 10"/>
          <p:cNvSpPr txBox="1"/>
          <p:nvPr/>
        </p:nvSpPr>
        <p:spPr>
          <a:xfrm>
            <a:off x="6168008" y="1165538"/>
            <a:ext cx="5616624" cy="822325"/>
          </a:xfrm>
          <a:prstGeom prst="rect">
            <a:avLst/>
          </a:prstGeom>
        </p:spPr>
        <p:txBody>
          <a:bodyPr wrap="square">
            <a:spAutoFit/>
            <a:extLst>
              <a:ext uri="{4A0BC546-FE56-4ADE-93B0-CB8AF2F6F144}">
                <wpsdc:textFrameExt xmlns:wpsdc="http://www.wps.cn/officeDocument/2022/drawingmlCustomData" xmlns="" type="text"/>
              </a:ext>
            </a:extLst>
          </a:bodyPr>
          <a:lstStyle/>
          <a:p>
            <a:pPr algn="ctr">
              <a:lnSpc>
                <a:spcPct val="125000"/>
              </a:lnSpc>
            </a:pPr>
            <a:r>
              <a:rPr lang="zh-CN" altLang="en-US" dirty="0">
                <a:latin typeface="Poppins" panose="00000500000000000000" pitchFamily="2" charset="0"/>
                <a:ea typeface="思源黑体 CN Regular" panose="020B0500000000000000" pitchFamily="34" charset="-122"/>
              </a:rPr>
              <a:t>义翘</a:t>
            </a:r>
            <a:r>
              <a:rPr lang="en-US" altLang="zh-CN" dirty="0">
                <a:latin typeface="Poppins" panose="00000500000000000000" pitchFamily="2" charset="0"/>
                <a:ea typeface="思源黑体 CN Regular" panose="020B0500000000000000" pitchFamily="34" charset="-122"/>
              </a:rPr>
              <a:t>CCR8-Nanodisc (Cat#: </a:t>
            </a:r>
            <a:r>
              <a:rPr lang="en-US" altLang="zh-CN" dirty="0">
                <a:solidFill>
                  <a:srgbClr val="008A70"/>
                </a:solidFill>
                <a:uFillTx/>
                <a:latin typeface="Poppins" panose="00000500000000000000" pitchFamily="2" charset="0"/>
                <a:ea typeface="思源黑体 CN Regular" panose="020B0500000000000000" pitchFamily="34" charset="-122"/>
              </a:rPr>
              <a:t>11450-H91H-NA</a:t>
            </a:r>
            <a:r>
              <a:rPr lang="en-US" altLang="zh-CN" dirty="0">
                <a:latin typeface="Poppins" panose="00000500000000000000" pitchFamily="2" charset="0"/>
                <a:ea typeface="思源黑体 CN Regular" panose="020B0500000000000000" pitchFamily="34" charset="-122"/>
              </a:rPr>
              <a:t>)</a:t>
            </a:r>
          </a:p>
          <a:p>
            <a:pPr algn="ctr">
              <a:lnSpc>
                <a:spcPct val="125000"/>
              </a:lnSpc>
            </a:pPr>
            <a:r>
              <a:rPr lang="zh-CN" altLang="en-US" sz="2000" b="1" dirty="0">
                <a:solidFill>
                  <a:srgbClr val="00B050"/>
                </a:solidFill>
                <a:latin typeface="思源黑体 CN Bold" panose="020B0800000000000000" pitchFamily="34" charset="-122"/>
                <a:ea typeface="思源黑体 CN Bold" panose="020B0800000000000000" pitchFamily="34" charset="-122"/>
              </a:rPr>
              <a:t>市场独有</a:t>
            </a:r>
            <a:endParaRPr lang="en-US" altLang="zh-CN" sz="2000" b="1" dirty="0">
              <a:solidFill>
                <a:srgbClr val="00B050"/>
              </a:solidFill>
              <a:latin typeface="思源黑体 CN Bold" panose="020B0800000000000000" pitchFamily="34" charset="-122"/>
              <a:ea typeface="思源黑体 CN Bold" panose="020B0800000000000000" pitchFamily="34" charset="-122"/>
            </a:endParaRPr>
          </a:p>
        </p:txBody>
      </p:sp>
      <p:graphicFrame>
        <p:nvGraphicFramePr>
          <p:cNvPr id="58" name="表格 57"/>
          <p:cNvGraphicFramePr>
            <a:graphicFrameLocks noGrp="1"/>
          </p:cNvGraphicFramePr>
          <p:nvPr>
            <p:custDataLst>
              <p:tags r:id="rId2"/>
            </p:custDataLst>
          </p:nvPr>
        </p:nvGraphicFramePr>
        <p:xfrm>
          <a:off x="6384032" y="2060848"/>
          <a:ext cx="5256584" cy="1152128"/>
        </p:xfrm>
        <a:graphic>
          <a:graphicData uri="http://schemas.openxmlformats.org/drawingml/2006/table">
            <a:tbl>
              <a:tblPr firstRow="1" bandRow="1">
                <a:tableStyleId>{5C22544A-7EE6-4342-B048-85BDC9FD1C3A}</a:tableStyleId>
              </a:tblPr>
              <a:tblGrid>
                <a:gridCol w="972108"/>
                <a:gridCol w="1260140"/>
                <a:gridCol w="1512168"/>
                <a:gridCol w="1512168"/>
              </a:tblGrid>
              <a:tr h="360040">
                <a:tc>
                  <a:txBody>
                    <a:bodyPr/>
                    <a:lstStyle/>
                    <a:p>
                      <a:pPr algn="ctr" fontAlgn="ctr"/>
                      <a:endParaRPr lang="zh-CN" altLang="en-US" sz="14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8A70"/>
                    </a:solidFill>
                  </a:tcPr>
                </a:tc>
                <a:tc gridSpan="3">
                  <a:txBody>
                    <a:bodyPr/>
                    <a:lstStyle/>
                    <a:p>
                      <a:pPr algn="ctr" fontAlgn="ctr"/>
                      <a:r>
                        <a:rPr lang="en-US" altLang="zh-CN" sz="1400" b="1" i="0" u="none" strike="noStrike" baseline="0" smtClean="0">
                          <a:solidFill>
                            <a:schemeClr val="bg1"/>
                          </a:solidFill>
                          <a:latin typeface="Poppins" panose="00000500000000000000" pitchFamily="2" charset="0"/>
                          <a:ea typeface="思源黑体 CN Regular" panose="020B0500000000000000" pitchFamily="34" charset="-122"/>
                        </a:rPr>
                        <a:t>ELISA</a:t>
                      </a:r>
                      <a:r>
                        <a:rPr lang="zh-CN" altLang="en-US" sz="1400" b="1" i="0" u="none" strike="noStrike" baseline="0" smtClean="0">
                          <a:solidFill>
                            <a:schemeClr val="bg1"/>
                          </a:solidFill>
                          <a:latin typeface="Poppins" panose="00000500000000000000" pitchFamily="2" charset="0"/>
                          <a:ea typeface="思源黑体 CN Regular" panose="020B0500000000000000" pitchFamily="34" charset="-122"/>
                        </a:rPr>
                        <a:t> </a:t>
                      </a:r>
                      <a:r>
                        <a:rPr lang="en-US" altLang="zh-CN" sz="1400" b="1" i="0" u="none" strike="noStrike" baseline="0" smtClean="0">
                          <a:solidFill>
                            <a:schemeClr val="bg1"/>
                          </a:solidFill>
                          <a:latin typeface="Poppins" panose="00000500000000000000" pitchFamily="2" charset="0"/>
                          <a:ea typeface="思源黑体 CN Regular" panose="020B0500000000000000" pitchFamily="34" charset="-122"/>
                        </a:rPr>
                        <a:t>EC</a:t>
                      </a:r>
                      <a:r>
                        <a:rPr lang="en-US" altLang="zh-CN" sz="1400" b="1" i="0" u="none" strike="noStrike" baseline="-25000" smtClean="0">
                          <a:solidFill>
                            <a:schemeClr val="bg1"/>
                          </a:solidFill>
                          <a:latin typeface="Poppins" panose="00000500000000000000" pitchFamily="2" charset="0"/>
                          <a:ea typeface="思源黑体 CN Regular" panose="020B0500000000000000" pitchFamily="34" charset="-122"/>
                        </a:rPr>
                        <a:t>50 </a:t>
                      </a:r>
                      <a:r>
                        <a:rPr lang="en-US" altLang="zh-CN" sz="1400" b="1" i="0" u="none" strike="noStrike" baseline="0" smtClean="0">
                          <a:solidFill>
                            <a:schemeClr val="bg1"/>
                          </a:solidFill>
                          <a:latin typeface="Poppins" panose="00000500000000000000" pitchFamily="2" charset="0"/>
                          <a:ea typeface="思源黑体 CN Regular" panose="020B0500000000000000" pitchFamily="34" charset="-122"/>
                        </a:rPr>
                        <a:t>(ng/mL)</a:t>
                      </a:r>
                      <a:endParaRPr lang="en-US" sz="14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8A70"/>
                    </a:solidFill>
                  </a:tcPr>
                </a:tc>
                <a:tc hMerge="1">
                  <a:txBody>
                    <a:bodyPr/>
                    <a:lstStyle/>
                    <a:p>
                      <a:endParaRPr lang="zh-CN"/>
                    </a:p>
                  </a:txBody>
                  <a:tcPr marL="5105" marR="5105" marT="5105"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8A70"/>
                    </a:solidFill>
                  </a:tcPr>
                </a:tc>
                <a:tc hMerge="1">
                  <a:txBody>
                    <a:bodyPr/>
                    <a:lstStyle/>
                    <a:p>
                      <a:endParaRPr lang="zh-CN"/>
                    </a:p>
                  </a:txBody>
                  <a:tcPr marL="5105" marR="5105" marT="5105"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8A70"/>
                    </a:solidFill>
                  </a:tcPr>
                </a:tc>
              </a:tr>
              <a:tr h="396104">
                <a:tc>
                  <a:txBody>
                    <a:bodyPr/>
                    <a:lstStyle/>
                    <a:p>
                      <a:pPr algn="ctr" fontAlgn="ctr"/>
                      <a:r>
                        <a:rPr lang="zh-CN" altLang="en-US" sz="1400" b="1" i="0" u="none" strike="noStrike" baseline="0">
                          <a:solidFill>
                            <a:schemeClr val="bg1"/>
                          </a:solidFill>
                          <a:latin typeface="Poppins" panose="00000500000000000000" pitchFamily="2" charset="0"/>
                          <a:ea typeface="思源黑体 CN Regular" panose="020B0500000000000000" pitchFamily="34" charset="-122"/>
                        </a:rPr>
                        <a:t>产品</a:t>
                      </a:r>
                      <a:endParaRPr lang="zh-CN" altLang="en-US" sz="14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0" algn="ctr" defTabSz="914400" rtl="0" eaLnBrk="1" fontAlgn="ctr" latinLnBrk="0" hangingPunct="1"/>
                      <a:r>
                        <a:rPr lang="en-US" altLang="zh-CN" sz="1400" b="1" i="0" u="none" strike="noStrike" kern="1200" baseline="0" dirty="0">
                          <a:solidFill>
                            <a:schemeClr val="bg1"/>
                          </a:solidFill>
                          <a:latin typeface="Poppins" panose="00000500000000000000" pitchFamily="2" charset="0"/>
                          <a:ea typeface="思源黑体 CN Regular" panose="020B0500000000000000" pitchFamily="34" charset="-122"/>
                          <a:cs typeface="+mn-cs"/>
                        </a:rPr>
                        <a:t>BMS-986340</a:t>
                      </a:r>
                    </a:p>
                  </a:txBody>
                  <a:tcPr marL="6739" marR="6739" marT="6739"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0" algn="ctr" defTabSz="914400" rtl="0" eaLnBrk="1" fontAlgn="ctr" latinLnBrk="0" hangingPunct="1"/>
                      <a:r>
                        <a:rPr lang="en-US" altLang="zh-CN" sz="1400" b="1" i="0" u="none" strike="noStrike" kern="1200" baseline="0">
                          <a:solidFill>
                            <a:schemeClr val="bg1"/>
                          </a:solidFill>
                          <a:latin typeface="Poppins" panose="00000500000000000000" pitchFamily="2" charset="0"/>
                          <a:ea typeface="思源黑体 CN Regular" panose="020B0500000000000000" pitchFamily="34" charset="-122"/>
                          <a:cs typeface="+mn-cs"/>
                          <a:sym typeface="+mn-ea"/>
                        </a:rPr>
                        <a:t>S-531011</a:t>
                      </a:r>
                      <a:endParaRPr lang="en-US" altLang="zh-CN" sz="1400" b="1" i="0" u="none" strike="noStrike" kern="1200" baseline="0">
                        <a:solidFill>
                          <a:schemeClr val="bg1"/>
                        </a:solidFill>
                        <a:latin typeface="Poppins" panose="00000500000000000000" pitchFamily="2" charset="0"/>
                        <a:ea typeface="思源黑体 CN Regular" panose="020B0500000000000000" pitchFamily="34" charset="-122"/>
                        <a:cs typeface="+mn-cs"/>
                      </a:endParaRPr>
                    </a:p>
                  </a:txBody>
                  <a:tcPr marL="6739" marR="6739" marT="673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0" algn="ctr" defTabSz="914400" rtl="0" eaLnBrk="1" fontAlgn="ctr" latinLnBrk="0" hangingPunct="1"/>
                      <a:r>
                        <a:rPr lang="en-US" altLang="zh-CN" sz="1400" b="1" i="0" u="none" strike="noStrike" kern="1200" baseline="0">
                          <a:solidFill>
                            <a:schemeClr val="bg1"/>
                          </a:solidFill>
                          <a:latin typeface="Poppins" panose="00000500000000000000" pitchFamily="2" charset="0"/>
                          <a:ea typeface="思源黑体 CN Regular" panose="020B0500000000000000" pitchFamily="34" charset="-122"/>
                          <a:cs typeface="+mn-cs"/>
                          <a:sym typeface="+mn-ea"/>
                        </a:rPr>
                        <a:t>GS-1811</a:t>
                      </a:r>
                      <a:endParaRPr lang="en-US" altLang="zh-CN" sz="1400" b="1" i="0" u="none" strike="noStrike" kern="1200" baseline="0">
                        <a:solidFill>
                          <a:schemeClr val="bg1"/>
                        </a:solidFill>
                        <a:latin typeface="Poppins" panose="00000500000000000000" pitchFamily="2" charset="0"/>
                        <a:ea typeface="思源黑体 CN Regular" panose="020B0500000000000000" pitchFamily="34" charset="-122"/>
                        <a:cs typeface="+mn-cs"/>
                      </a:endParaRPr>
                    </a:p>
                  </a:txBody>
                  <a:tcPr marL="6739" marR="6739" marT="6739"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395984">
                <a:tc>
                  <a:txBody>
                    <a:bodyPr/>
                    <a:lstStyle/>
                    <a:p>
                      <a:pPr algn="ctr" fontAlgn="ctr"/>
                      <a:r>
                        <a:rPr lang="en-US" sz="1400" b="0" i="0" u="none" strike="noStrike" baseline="0">
                          <a:solidFill>
                            <a:srgbClr val="000000"/>
                          </a:solidFill>
                          <a:latin typeface="Poppins" panose="00000500000000000000" pitchFamily="2" charset="0"/>
                          <a:ea typeface="思源黑体 CN Regular" panose="020B0500000000000000" pitchFamily="34" charset="-122"/>
                          <a:cs typeface="Poppins" panose="00000500000000000000" pitchFamily="2" charset="0"/>
                        </a:rPr>
                        <a:t>CCR8-VLP</a:t>
                      </a:r>
                      <a:endParaRPr lang="en-US" sz="1400" b="0" i="0" u="none" strike="noStrike" baseline="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endParaRPr>
                    </a:p>
                  </a:txBody>
                  <a:tcPr marL="5105" marR="5105" marT="5105"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0" i="0" u="none" strike="noStrike" baseline="0" dirty="0">
                          <a:solidFill>
                            <a:srgbClr val="000000"/>
                          </a:solidFill>
                          <a:latin typeface="Poppins" panose="00000500000000000000" pitchFamily="2" charset="0"/>
                          <a:ea typeface="思源黑体 CN Regular" panose="020B0500000000000000" pitchFamily="34" charset="-122"/>
                        </a:rPr>
                        <a:t>1.0-5.0</a:t>
                      </a:r>
                    </a:p>
                  </a:txBody>
                  <a:tcPr marL="6739" marR="6739" marT="673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0" i="0" u="none" strike="noStrike" baseline="0">
                          <a:solidFill>
                            <a:schemeClr val="tx1"/>
                          </a:solidFill>
                          <a:latin typeface="Poppins" panose="00000500000000000000" pitchFamily="2" charset="0"/>
                          <a:ea typeface="思源黑体 CN Regular" panose="020B0500000000000000" pitchFamily="34" charset="-122"/>
                        </a:rPr>
                        <a:t>3.0-10.0</a:t>
                      </a:r>
                    </a:p>
                  </a:txBody>
                  <a:tcPr marL="6739" marR="6739" marT="673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0" i="0" u="none" strike="noStrike" baseline="0" dirty="0">
                          <a:solidFill>
                            <a:schemeClr val="tx1"/>
                          </a:solidFill>
                          <a:latin typeface="Poppins" panose="00000500000000000000" pitchFamily="2" charset="0"/>
                          <a:ea typeface="思源黑体 CN Regular" panose="020B0500000000000000" pitchFamily="34" charset="-122"/>
                        </a:rPr>
                        <a:t>3.0-10.0</a:t>
                      </a:r>
                    </a:p>
                  </a:txBody>
                  <a:tcPr marL="6739" marR="6739" marT="673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0" name="TextBox 59"/>
          <p:cNvSpPr txBox="1"/>
          <p:nvPr/>
        </p:nvSpPr>
        <p:spPr>
          <a:xfrm>
            <a:off x="7320136" y="5733256"/>
            <a:ext cx="950901" cy="276999"/>
          </a:xfrm>
          <a:prstGeom prst="rect">
            <a:avLst/>
          </a:prstGeom>
          <a:noFill/>
        </p:spPr>
        <p:txBody>
          <a:bodyPr wrap="none" rtlCol="0">
            <a:spAutoFit/>
          </a:bodyPr>
          <a:lstStyle/>
          <a:p>
            <a:r>
              <a:rPr lang="en-US" altLang="zh-CN" sz="1200" dirty="0">
                <a:latin typeface="Poppins" panose="00000500000000000000" pitchFamily="2" charset="0"/>
                <a:ea typeface="思源黑体 CN Bold" panose="020B0800000000000000" pitchFamily="34" charset="-122"/>
              </a:rPr>
              <a:t>SDS-PAGE</a:t>
            </a:r>
            <a:endParaRPr lang="zh-CN" altLang="en-US" sz="1200" dirty="0">
              <a:latin typeface="Poppins" panose="00000500000000000000" pitchFamily="2" charset="0"/>
              <a:ea typeface="思源黑体 CN Bold" panose="020B0800000000000000" pitchFamily="34" charset="-122"/>
            </a:endParaRPr>
          </a:p>
        </p:txBody>
      </p:sp>
      <p:sp>
        <p:nvSpPr>
          <p:cNvPr id="63" name="TextBox 62"/>
          <p:cNvSpPr txBox="1"/>
          <p:nvPr/>
        </p:nvSpPr>
        <p:spPr>
          <a:xfrm>
            <a:off x="8760296" y="5733256"/>
            <a:ext cx="3168352" cy="861774"/>
          </a:xfrm>
          <a:prstGeom prst="rect">
            <a:avLst/>
          </a:prstGeom>
          <a:noFill/>
        </p:spPr>
        <p:txBody>
          <a:bodyPr wrap="square" rtlCol="0">
            <a:spAutoFit/>
          </a:bodyPr>
          <a:lstStyle/>
          <a:p>
            <a:r>
              <a:rPr lang="en-US" altLang="zh-CN" sz="1400" b="1">
                <a:solidFill>
                  <a:srgbClr val="008A70"/>
                </a:solidFill>
                <a:latin typeface="Poppins" panose="00000500000000000000" pitchFamily="2" charset="0"/>
                <a:ea typeface="思源黑体 CN Bold" panose="020B0800000000000000" pitchFamily="34" charset="-122"/>
              </a:rPr>
              <a:t>ELISA: </a:t>
            </a:r>
            <a:r>
              <a:rPr lang="en-US" altLang="zh-CN" sz="1200">
                <a:latin typeface="Poppins" panose="00000500000000000000" pitchFamily="2" charset="0"/>
                <a:ea typeface="思源黑体 CN Bold" panose="020B0800000000000000" pitchFamily="34" charset="-122"/>
              </a:rPr>
              <a:t>Immobilized Human CCR8-Nanodisc Protein can bind Anti-Human CCR8 </a:t>
            </a:r>
            <a:r>
              <a:rPr lang="en-US" altLang="zh-CN" sz="1200" smtClean="0">
                <a:latin typeface="Poppins" panose="00000500000000000000" pitchFamily="2" charset="0"/>
                <a:ea typeface="思源黑体 CN Bold" panose="020B0800000000000000" pitchFamily="34" charset="-122"/>
              </a:rPr>
              <a:t>Antibody. The  EC50 is 1-5 ng/mL (QC tested). </a:t>
            </a:r>
            <a:endParaRPr lang="zh-CN" altLang="en-US" sz="1200" dirty="0">
              <a:latin typeface="Poppins" panose="00000500000000000000" pitchFamily="2" charset="0"/>
              <a:ea typeface="思源黑体 CN Bold" panose="020B0800000000000000" pitchFamily="34" charset="-122"/>
            </a:endParaRPr>
          </a:p>
        </p:txBody>
      </p:sp>
      <p:sp>
        <p:nvSpPr>
          <p:cNvPr id="64" name="TextBox 63"/>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45" name="图片 44"/>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104112" y="3501008"/>
            <a:ext cx="1119397" cy="2088232"/>
          </a:xfrm>
          <a:prstGeom prst="rect">
            <a:avLst/>
          </a:prstGeom>
        </p:spPr>
      </p:pic>
      <p:pic>
        <p:nvPicPr>
          <p:cNvPr id="46" name="图片 45"/>
          <p:cNvPicPr>
            <a:picLocks noChangeAspect="1"/>
          </p:cNvPicPr>
          <p:nvPr/>
        </p:nvPicPr>
        <p:blipFill>
          <a:blip r:embed="rId8" cstate="print"/>
          <a:stretch>
            <a:fillRect/>
          </a:stretch>
        </p:blipFill>
        <p:spPr>
          <a:xfrm>
            <a:off x="8616280" y="3573016"/>
            <a:ext cx="2808312" cy="2130887"/>
          </a:xfrm>
          <a:prstGeom prst="rect">
            <a:avLst/>
          </a:prstGeom>
        </p:spPr>
      </p:pic>
      <p:pic>
        <p:nvPicPr>
          <p:cNvPr id="43" name="Picture 2" descr="C:\Users\Digital marketing\Downloads\logo水印.png"/>
          <p:cNvPicPr>
            <a:picLocks noChangeAspect="1" noChangeArrowheads="1"/>
          </p:cNvPicPr>
          <p:nvPr/>
        </p:nvPicPr>
        <p:blipFill>
          <a:blip r:embed="rId9" cstate="print"/>
          <a:srcRect/>
          <a:stretch>
            <a:fillRect/>
          </a:stretch>
        </p:blipFill>
        <p:spPr bwMode="auto">
          <a:xfrm>
            <a:off x="-816768" y="260648"/>
            <a:ext cx="8324850" cy="4572000"/>
          </a:xfrm>
          <a:prstGeom prst="rect">
            <a:avLst/>
          </a:prstGeom>
          <a:noFill/>
        </p:spPr>
      </p:pic>
      <p:pic>
        <p:nvPicPr>
          <p:cNvPr id="44" name="Picture 4" descr="C:\Users\Digital marketing\Downloads\logo水印.png"/>
          <p:cNvPicPr>
            <a:picLocks noChangeAspect="1" noChangeArrowheads="1"/>
          </p:cNvPicPr>
          <p:nvPr/>
        </p:nvPicPr>
        <p:blipFill>
          <a:blip r:embed="rId9" cstate="print"/>
          <a:srcRect/>
          <a:stretch>
            <a:fillRect/>
          </a:stretch>
        </p:blipFill>
        <p:spPr bwMode="auto">
          <a:xfrm>
            <a:off x="2999656" y="2492896"/>
            <a:ext cx="8324850" cy="45720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3"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692696"/>
            <a:ext cx="8208912" cy="461665"/>
          </a:xfrm>
          <a:prstGeom prst="rect">
            <a:avLst/>
          </a:prstGeom>
        </p:spPr>
        <p:txBody>
          <a:bodyPr wrap="square">
            <a:spAutoFit/>
          </a:bodyPr>
          <a:lstStyle/>
          <a:p>
            <a:pPr marL="0" lvl="1"/>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GLP-1R </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GIP-R</a:t>
            </a:r>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和</a:t>
            </a:r>
            <a:r>
              <a:rPr lang="en-US" altLang="zh-CN"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GCGR</a:t>
            </a:r>
          </a:p>
        </p:txBody>
      </p:sp>
      <p:pic>
        <p:nvPicPr>
          <p:cNvPr id="51" name="Picture 4"/>
          <p:cNvPicPr>
            <a:picLocks noChangeAspect="1" noChangeArrowheads="1"/>
          </p:cNvPicPr>
          <p:nvPr/>
        </p:nvPicPr>
        <p:blipFill>
          <a:blip r:embed="rId4" cstate="print"/>
          <a:srcRect l="1855" r="4172" b="4133"/>
          <a:stretch>
            <a:fillRect/>
          </a:stretch>
        </p:blipFill>
        <p:spPr bwMode="auto">
          <a:xfrm>
            <a:off x="479376" y="1196752"/>
            <a:ext cx="5558856" cy="3072000"/>
          </a:xfrm>
          <a:prstGeom prst="rect">
            <a:avLst/>
          </a:prstGeom>
          <a:noFill/>
          <a:ln w="9525">
            <a:noFill/>
            <a:miter lim="800000"/>
            <a:headEnd/>
            <a:tailEnd/>
          </a:ln>
          <a:effectLst/>
        </p:spPr>
      </p:pic>
      <p:pic>
        <p:nvPicPr>
          <p:cNvPr id="52" name="Main graphic"/>
          <p:cNvPicPr/>
          <p:nvPr/>
        </p:nvPicPr>
        <p:blipFill>
          <a:blip r:embed="rId5" cstate="print"/>
          <a:stretch>
            <a:fillRect/>
          </a:stretch>
        </p:blipFill>
        <p:spPr>
          <a:xfrm>
            <a:off x="6887706" y="1628800"/>
            <a:ext cx="4392488" cy="4392488"/>
          </a:xfrm>
          <a:prstGeom prst="rect">
            <a:avLst/>
          </a:prstGeom>
          <a:ln>
            <a:noFill/>
          </a:ln>
        </p:spPr>
      </p:pic>
      <p:sp>
        <p:nvSpPr>
          <p:cNvPr id="53" name="矩形 52"/>
          <p:cNvSpPr/>
          <p:nvPr/>
        </p:nvSpPr>
        <p:spPr>
          <a:xfrm>
            <a:off x="6672064" y="766698"/>
            <a:ext cx="4824536" cy="829945"/>
          </a:xfrm>
          <a:prstGeom prst="rect">
            <a:avLst/>
          </a:prstGeom>
        </p:spPr>
        <p:txBody>
          <a:bodyPr wrap="square">
            <a:spAutoFit/>
          </a:bodyPr>
          <a:lstStyle/>
          <a:p>
            <a:pPr>
              <a:lnSpc>
                <a:spcPct val="120000"/>
              </a:lnSpc>
            </a:pPr>
            <a:r>
              <a:rPr lang="en-US" altLang="zh-CN" sz="2000" dirty="0">
                <a:latin typeface="Poppins" panose="00000500000000000000" pitchFamily="2" charset="0"/>
                <a:ea typeface="思源黑体 CN Regular" panose="020B0500000000000000" pitchFamily="34" charset="-122"/>
              </a:rPr>
              <a:t>AMG133</a:t>
            </a:r>
            <a:r>
              <a:rPr lang="zh-CN" altLang="en-US" sz="2000" dirty="0">
                <a:latin typeface="Poppins" panose="00000500000000000000" pitchFamily="2" charset="0"/>
                <a:ea typeface="思源黑体 CN Regular" panose="020B0500000000000000" pitchFamily="34" charset="-122"/>
              </a:rPr>
              <a:t>是</a:t>
            </a:r>
            <a:r>
              <a:rPr lang="en-US" altLang="zh-CN" sz="2000" b="1" dirty="0">
                <a:solidFill>
                  <a:srgbClr val="008A70"/>
                </a:solidFill>
                <a:latin typeface="Poppins" panose="00000500000000000000" pitchFamily="2" charset="0"/>
                <a:ea typeface="思源黑体 CN Regular" panose="020B0500000000000000" pitchFamily="34" charset="-122"/>
              </a:rPr>
              <a:t>GIPR</a:t>
            </a:r>
            <a:r>
              <a:rPr lang="zh-CN" altLang="en-US" sz="2000" b="1" dirty="0">
                <a:solidFill>
                  <a:srgbClr val="008A70"/>
                </a:solidFill>
                <a:latin typeface="Poppins" panose="00000500000000000000" pitchFamily="2" charset="0"/>
                <a:ea typeface="思源黑体 CN Regular" panose="020B0500000000000000" pitchFamily="34" charset="-122"/>
              </a:rPr>
              <a:t>拮抗型单抗</a:t>
            </a:r>
            <a:r>
              <a:rPr lang="zh-CN" altLang="en-US" sz="2000" dirty="0">
                <a:latin typeface="Poppins" panose="00000500000000000000" pitchFamily="2" charset="0"/>
                <a:ea typeface="思源黑体 CN Regular" panose="020B0500000000000000" pitchFamily="34" charset="-122"/>
              </a:rPr>
              <a:t>与</a:t>
            </a:r>
            <a:r>
              <a:rPr lang="en-US" altLang="zh-CN" sz="2000" dirty="0">
                <a:latin typeface="Poppins" panose="00000500000000000000" pitchFamily="2" charset="0"/>
                <a:ea typeface="思源黑体 CN Regular" panose="020B0500000000000000" pitchFamily="34" charset="-122"/>
              </a:rPr>
              <a:t>GLP-1</a:t>
            </a:r>
            <a:r>
              <a:rPr lang="zh-CN" altLang="en-US" sz="2000" dirty="0">
                <a:latin typeface="Poppins" panose="00000500000000000000" pitchFamily="2" charset="0"/>
                <a:ea typeface="思源黑体 CN Regular" panose="020B0500000000000000" pitchFamily="34" charset="-122"/>
              </a:rPr>
              <a:t>类似物短肽交联而</a:t>
            </a:r>
            <a:r>
              <a:rPr lang="zh-CN" altLang="en-US" sz="2000">
                <a:latin typeface="Poppins" panose="00000500000000000000" pitchFamily="2" charset="0"/>
                <a:ea typeface="思源黑体 CN Regular" panose="020B0500000000000000" pitchFamily="34" charset="-122"/>
              </a:rPr>
              <a:t>成，已</a:t>
            </a:r>
            <a:r>
              <a:rPr lang="zh-CN" altLang="en-US" sz="2000" dirty="0">
                <a:latin typeface="Poppins" panose="00000500000000000000" pitchFamily="2" charset="0"/>
                <a:ea typeface="思源黑体 CN Regular" panose="020B0500000000000000" pitchFamily="34" charset="-122"/>
              </a:rPr>
              <a:t>启动</a:t>
            </a:r>
            <a:r>
              <a:rPr lang="en-US" altLang="zh-CN" sz="2000" dirty="0">
                <a:latin typeface="Poppins" panose="00000500000000000000" pitchFamily="2" charset="0"/>
                <a:ea typeface="思源黑体 CN Regular" panose="020B0500000000000000" pitchFamily="34" charset="-122"/>
              </a:rPr>
              <a:t>3</a:t>
            </a:r>
            <a:r>
              <a:rPr lang="zh-CN" altLang="en-US" sz="2000" dirty="0">
                <a:latin typeface="Poppins" panose="00000500000000000000" pitchFamily="2" charset="0"/>
                <a:ea typeface="思源黑体 CN Regular" panose="020B0500000000000000" pitchFamily="34" charset="-122"/>
              </a:rPr>
              <a:t>期临床。</a:t>
            </a:r>
          </a:p>
        </p:txBody>
      </p:sp>
      <p:sp>
        <p:nvSpPr>
          <p:cNvPr id="54" name="Rectangle 3"/>
          <p:cNvSpPr>
            <a:spLocks noChangeArrowheads="1"/>
          </p:cNvSpPr>
          <p:nvPr/>
        </p:nvSpPr>
        <p:spPr bwMode="auto">
          <a:xfrm>
            <a:off x="407368" y="4592466"/>
            <a:ext cx="5543944" cy="1659255"/>
          </a:xfrm>
          <a:prstGeom prst="rect">
            <a:avLst/>
          </a:prstGeom>
          <a:noFill/>
          <a:ln w="9525">
            <a:noFill/>
            <a:miter lim="800000"/>
          </a:ln>
          <a:effectLst/>
        </p:spPr>
        <p:txBody>
          <a:bodyPr vert="horz" wrap="square" lIns="121917" tIns="60958" rIns="121917" bIns="60958" numCol="1" anchor="ctr" anchorCtr="0" compatLnSpc="1">
            <a:spAutoFit/>
          </a:bodyPr>
          <a:lstStyle/>
          <a:p>
            <a:pPr indent="406400" defTabSz="1219200" fontAlgn="base">
              <a:spcBef>
                <a:spcPts val="800"/>
              </a:spcBef>
              <a:spcAft>
                <a:spcPct val="0"/>
              </a:spcAft>
              <a:buFont typeface="Wingdings" panose="05000000000000000000" pitchFamily="2" charset="2"/>
              <a:buChar char="ü"/>
            </a:pPr>
            <a:r>
              <a:rPr kumimoji="0" lang="zh-CN" altLang="zh-CN" sz="2000" i="0" u="none" strike="noStrike" cap="none" normalizeH="0" baseline="0" dirty="0">
                <a:ln>
                  <a:noFill/>
                </a:ln>
                <a:solidFill>
                  <a:schemeClr val="tx1"/>
                </a:solidFill>
                <a:effectLst/>
                <a:latin typeface="Poppins" panose="00000500000000000000" pitchFamily="2" charset="0"/>
                <a:ea typeface="思源黑体 CN Regular" panose="020B0500000000000000" pitchFamily="34" charset="-122"/>
                <a:cs typeface="Calibri" panose="020F0502020204030204" charset="0"/>
              </a:rPr>
              <a:t>GLP1R</a:t>
            </a:r>
            <a:r>
              <a:rPr kumimoji="0" lang="en-US" altLang="zh-CN" sz="2000" i="0" u="none" strike="noStrike" cap="none" normalizeH="0" baseline="0" dirty="0">
                <a:ln>
                  <a:noFill/>
                </a:ln>
                <a:solidFill>
                  <a:schemeClr val="tx1"/>
                </a:solidFill>
                <a:effectLst/>
                <a:latin typeface="Poppins" panose="00000500000000000000" pitchFamily="2" charset="0"/>
                <a:ea typeface="思源黑体 CN Regular" panose="020B0500000000000000" pitchFamily="34" charset="-122"/>
                <a:cs typeface="Calibri" panose="020F0502020204030204" charset="0"/>
              </a:rPr>
              <a:t> 13</a:t>
            </a:r>
            <a:r>
              <a:rPr kumimoji="0" lang="zh-CN" altLang="en-US" sz="2000" i="0" u="none" strike="noStrike" cap="none" normalizeH="0" baseline="0" dirty="0">
                <a:ln>
                  <a:noFill/>
                </a:ln>
                <a:solidFill>
                  <a:schemeClr val="tx1"/>
                </a:solidFill>
                <a:effectLst/>
                <a:latin typeface="Poppins" panose="00000500000000000000" pitchFamily="2" charset="0"/>
                <a:ea typeface="思源黑体 CN Regular" panose="020B0500000000000000" pitchFamily="34" charset="-122"/>
                <a:cs typeface="Calibri" panose="020F0502020204030204" charset="0"/>
              </a:rPr>
              <a:t>款</a:t>
            </a:r>
            <a:r>
              <a:rPr kumimoji="0" lang="zh-CN" sz="2000" i="0" u="none" strike="noStrike" cap="none" normalizeH="0" baseline="0" dirty="0">
                <a:ln>
                  <a:noFill/>
                </a:ln>
                <a:solidFill>
                  <a:schemeClr val="tx1"/>
                </a:solidFill>
                <a:effectLst/>
                <a:latin typeface="Poppins" panose="00000500000000000000" pitchFamily="2" charset="0"/>
                <a:ea typeface="思源黑体 CN Regular" panose="020B0500000000000000" pitchFamily="34" charset="-122"/>
                <a:cs typeface="Calibri" panose="020F0502020204030204" charset="0"/>
              </a:rPr>
              <a:t>多肽类激动</a:t>
            </a:r>
            <a:r>
              <a:rPr kumimoji="0" lang="zh-CN" sz="2000" i="0" u="none" strike="noStrike" cap="none" normalizeH="0" baseline="0">
                <a:ln>
                  <a:noFill/>
                </a:ln>
                <a:solidFill>
                  <a:schemeClr val="tx1"/>
                </a:solidFill>
                <a:effectLst/>
                <a:latin typeface="Poppins" panose="00000500000000000000" pitchFamily="2" charset="0"/>
                <a:ea typeface="思源黑体 CN Regular" panose="020B0500000000000000" pitchFamily="34" charset="-122"/>
                <a:cs typeface="Calibri" panose="020F0502020204030204" charset="0"/>
              </a:rPr>
              <a:t>剂</a:t>
            </a:r>
            <a:r>
              <a:rPr kumimoji="0" lang="zh-CN" altLang="en-US" sz="2000" i="0" u="none" strike="noStrike" cap="none" normalizeH="0" baseline="0">
                <a:ln>
                  <a:noFill/>
                </a:ln>
                <a:solidFill>
                  <a:schemeClr val="tx1"/>
                </a:solidFill>
                <a:effectLst/>
                <a:latin typeface="Poppins" panose="00000500000000000000" pitchFamily="2" charset="0"/>
                <a:ea typeface="思源黑体 CN Regular" panose="020B0500000000000000" pitchFamily="34" charset="-122"/>
                <a:cs typeface="Calibri" panose="020F0502020204030204" charset="0"/>
              </a:rPr>
              <a:t>药物</a:t>
            </a:r>
            <a:endParaRPr kumimoji="0" lang="zh-CN" sz="2000" i="0" u="none" strike="noStrike" cap="none" normalizeH="0" baseline="0" dirty="0">
              <a:ln>
                <a:noFill/>
              </a:ln>
              <a:solidFill>
                <a:schemeClr val="tx1"/>
              </a:solidFill>
              <a:effectLst/>
              <a:latin typeface="Poppins" panose="00000500000000000000" pitchFamily="2" charset="0"/>
              <a:ea typeface="思源黑体 CN Regular" panose="020B0500000000000000" pitchFamily="34" charset="-122"/>
              <a:cs typeface="宋体" panose="02010600030101010101" pitchFamily="2" charset="-122"/>
            </a:endParaRPr>
          </a:p>
          <a:p>
            <a:pPr indent="406400" eaLnBrk="0" fontAlgn="base" hangingPunct="0">
              <a:spcBef>
                <a:spcPts val="800"/>
              </a:spcBef>
              <a:spcAft>
                <a:spcPct val="0"/>
              </a:spcAft>
              <a:buFont typeface="Wingdings" panose="05000000000000000000" pitchFamily="2" charset="2"/>
              <a:buChar char="ü"/>
            </a:pPr>
            <a:r>
              <a:rPr lang="zh-CN" altLang="zh-CN" sz="2000" dirty="0">
                <a:latin typeface="Poppins" panose="00000500000000000000" pitchFamily="2" charset="0"/>
                <a:ea typeface="思源黑体 CN Regular" panose="020B0500000000000000" pitchFamily="34" charset="-122"/>
                <a:cs typeface="Calibri" panose="020F0502020204030204" charset="0"/>
              </a:rPr>
              <a:t>一款针对GLP1/GIP双靶点的多肽药物上市</a:t>
            </a:r>
            <a:endParaRPr lang="en-US" altLang="zh-CN" sz="2000" dirty="0">
              <a:latin typeface="Poppins" panose="00000500000000000000" pitchFamily="2" charset="0"/>
              <a:ea typeface="思源黑体 CN Regular" panose="020B0500000000000000" pitchFamily="34" charset="-122"/>
              <a:cs typeface="Calibri" panose="020F0502020204030204" charset="0"/>
            </a:endParaRPr>
          </a:p>
          <a:p>
            <a:pPr indent="406400" eaLnBrk="0" fontAlgn="base" hangingPunct="0">
              <a:spcBef>
                <a:spcPts val="800"/>
              </a:spcBef>
              <a:spcAft>
                <a:spcPct val="0"/>
              </a:spcAft>
              <a:buFont typeface="Wingdings" panose="05000000000000000000" pitchFamily="2" charset="2"/>
              <a:buChar char="ü"/>
            </a:pPr>
            <a:r>
              <a:rPr lang="zh-CN" altLang="en-US" sz="2000" dirty="0">
                <a:latin typeface="Poppins" panose="00000500000000000000" pitchFamily="2" charset="0"/>
                <a:ea typeface="思源黑体 CN Regular" panose="020B0500000000000000" pitchFamily="34" charset="-122"/>
                <a:cs typeface="Calibri" panose="020F0502020204030204" charset="0"/>
              </a:rPr>
              <a:t>也有同时针对三</a:t>
            </a:r>
            <a:r>
              <a:rPr lang="zh-CN" altLang="en-US" sz="2000">
                <a:latin typeface="Poppins" panose="00000500000000000000" pitchFamily="2" charset="0"/>
                <a:ea typeface="思源黑体 CN Regular" panose="020B0500000000000000" pitchFamily="34" charset="-122"/>
                <a:cs typeface="Calibri" panose="020F0502020204030204" charset="0"/>
              </a:rPr>
              <a:t>靶点研发</a:t>
            </a:r>
            <a:endParaRPr lang="en-US" altLang="zh-CN" sz="2000" dirty="0">
              <a:latin typeface="Poppins" panose="00000500000000000000" pitchFamily="2" charset="0"/>
              <a:ea typeface="思源黑体 CN Regular" panose="020B0500000000000000" pitchFamily="34" charset="-122"/>
              <a:cs typeface="Calibri" panose="020F0502020204030204" charset="0"/>
            </a:endParaRPr>
          </a:p>
          <a:p>
            <a:pPr indent="406400" eaLnBrk="0" fontAlgn="base" hangingPunct="0">
              <a:spcBef>
                <a:spcPts val="800"/>
              </a:spcBef>
              <a:spcAft>
                <a:spcPct val="0"/>
              </a:spcAft>
              <a:buFont typeface="Wingdings" panose="05000000000000000000" pitchFamily="2" charset="2"/>
              <a:buChar char="ü"/>
            </a:pPr>
            <a:r>
              <a:rPr lang="zh-CN" altLang="en-US" sz="2000" dirty="0">
                <a:latin typeface="Poppins" panose="00000500000000000000" pitchFamily="2" charset="0"/>
                <a:ea typeface="思源黑体 CN Regular" panose="020B0500000000000000" pitchFamily="34" charset="-122"/>
                <a:cs typeface="Calibri" panose="020F0502020204030204" charset="0"/>
              </a:rPr>
              <a:t>包括小分子及</a:t>
            </a:r>
            <a:r>
              <a:rPr lang="zh-CN" altLang="en-US" sz="2000" b="1" dirty="0">
                <a:solidFill>
                  <a:srgbClr val="008A70"/>
                </a:solidFill>
                <a:latin typeface="Poppins" panose="00000500000000000000" pitchFamily="2" charset="0"/>
                <a:ea typeface="思源黑体 CN Regular" panose="020B0500000000000000" pitchFamily="34" charset="-122"/>
                <a:cs typeface="Calibri" panose="020F0502020204030204" charset="0"/>
              </a:rPr>
              <a:t>抗体</a:t>
            </a:r>
            <a:r>
              <a:rPr lang="zh-CN" altLang="en-US" sz="2000" dirty="0">
                <a:latin typeface="Poppins" panose="00000500000000000000" pitchFamily="2" charset="0"/>
                <a:ea typeface="思源黑体 CN Regular" panose="020B0500000000000000" pitchFamily="34" charset="-122"/>
                <a:cs typeface="Calibri" panose="020F0502020204030204" charset="0"/>
              </a:rPr>
              <a:t>类激动剂</a:t>
            </a:r>
            <a:r>
              <a:rPr lang="zh-CN" altLang="en-US" sz="2000">
                <a:latin typeface="Poppins" panose="00000500000000000000" pitchFamily="2" charset="0"/>
                <a:ea typeface="思源黑体 CN Regular" panose="020B0500000000000000" pitchFamily="34" charset="-122"/>
                <a:cs typeface="Calibri" panose="020F0502020204030204" charset="0"/>
              </a:rPr>
              <a:t>药物研发</a:t>
            </a:r>
            <a:endParaRPr lang="en-US" altLang="zh-CN" sz="2000" dirty="0">
              <a:latin typeface="Poppins" panose="00000500000000000000" pitchFamily="2" charset="0"/>
              <a:ea typeface="思源黑体 CN Regular" panose="020B0500000000000000" pitchFamily="34" charset="-122"/>
              <a:cs typeface="Calibri" panose="020F0502020204030204" charset="0"/>
            </a:endParaRPr>
          </a:p>
        </p:txBody>
      </p:sp>
      <p:sp>
        <p:nvSpPr>
          <p:cNvPr id="55" name="TextBox 54"/>
          <p:cNvSpPr txBox="1"/>
          <p:nvPr/>
        </p:nvSpPr>
        <p:spPr>
          <a:xfrm>
            <a:off x="119336" y="6536377"/>
            <a:ext cx="3765774" cy="276999"/>
          </a:xfrm>
          <a:prstGeom prst="rect">
            <a:avLst/>
          </a:prstGeom>
          <a:noFill/>
        </p:spPr>
        <p:txBody>
          <a:bodyPr wrap="none" rtlCol="0">
            <a:spAutoFit/>
          </a:bodyPr>
          <a:lstStyle/>
          <a:p>
            <a:r>
              <a:rPr lang="en-US" altLang="zh-CN" sz="1200">
                <a:latin typeface="Poppins" panose="00000500000000000000" pitchFamily="2" charset="0"/>
                <a:cs typeface="Poppins" panose="00000500000000000000" pitchFamily="2" charset="0"/>
              </a:rPr>
              <a:t>(</a:t>
            </a:r>
            <a:r>
              <a:rPr lang="da-DK" altLang="zh-CN" sz="1200">
                <a:latin typeface="Poppins" panose="00000500000000000000" pitchFamily="2" charset="0"/>
                <a:cs typeface="Poppins" panose="00000500000000000000" pitchFamily="2" charset="0"/>
              </a:rPr>
              <a:t>Malik, Petersen et al. 2022, Lu, Chen et al. 2021</a:t>
            </a:r>
            <a:r>
              <a:rPr lang="nl-NL" altLang="zh-CN" sz="1200">
                <a:latin typeface="Poppins" panose="00000500000000000000" pitchFamily="2" charset="0"/>
                <a:cs typeface="Poppins" panose="00000500000000000000" pitchFamily="2" charset="0"/>
              </a:rPr>
              <a:t>)</a:t>
            </a:r>
            <a:endParaRPr lang="en-US" altLang="zh-CN" sz="1200" dirty="0">
              <a:latin typeface="Poppins" panose="00000500000000000000" pitchFamily="2" charset="0"/>
              <a:cs typeface="Poppins" panose="00000500000000000000" pitchFamily="2" charset="0"/>
            </a:endParaRPr>
          </a:p>
        </p:txBody>
      </p:sp>
      <p:sp>
        <p:nvSpPr>
          <p:cNvPr id="56" name="TextBox 55"/>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57" name="Picture 2" descr="C:\Users\Digital marketing\Downloads\logo水印.png"/>
          <p:cNvPicPr>
            <a:picLocks noChangeAspect="1" noChangeArrowheads="1"/>
          </p:cNvPicPr>
          <p:nvPr/>
        </p:nvPicPr>
        <p:blipFill>
          <a:blip r:embed="rId6" cstate="print"/>
          <a:srcRect/>
          <a:stretch>
            <a:fillRect/>
          </a:stretch>
        </p:blipFill>
        <p:spPr bwMode="auto">
          <a:xfrm>
            <a:off x="-816768" y="260648"/>
            <a:ext cx="8324850" cy="4572000"/>
          </a:xfrm>
          <a:prstGeom prst="rect">
            <a:avLst/>
          </a:prstGeom>
          <a:noFill/>
        </p:spPr>
      </p:pic>
      <p:pic>
        <p:nvPicPr>
          <p:cNvPr id="58" name="Picture 4" descr="C:\Users\Digital marketing\Downloads\logo水印.png"/>
          <p:cNvPicPr>
            <a:picLocks noChangeAspect="1" noChangeArrowheads="1"/>
          </p:cNvPicPr>
          <p:nvPr/>
        </p:nvPicPr>
        <p:blipFill>
          <a:blip r:embed="rId6" cstate="print"/>
          <a:srcRect/>
          <a:stretch>
            <a:fillRect/>
          </a:stretch>
        </p:blipFill>
        <p:spPr bwMode="auto">
          <a:xfrm>
            <a:off x="2999656" y="2492896"/>
            <a:ext cx="8324850" cy="45720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矩形 201"/>
          <p:cNvSpPr/>
          <p:nvPr/>
        </p:nvSpPr>
        <p:spPr>
          <a:xfrm rot="10800000">
            <a:off x="3599723" y="260648"/>
            <a:ext cx="7584843" cy="288032"/>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219"/>
          <p:cNvGrpSpPr/>
          <p:nvPr/>
        </p:nvGrpSpPr>
        <p:grpSpPr>
          <a:xfrm>
            <a:off x="0" y="164638"/>
            <a:ext cx="4943872" cy="480053"/>
            <a:chOff x="0" y="123478"/>
            <a:chExt cx="3707904" cy="360040"/>
          </a:xfrm>
        </p:grpSpPr>
        <p:sp>
          <p:nvSpPr>
            <p:cNvPr id="200" name="矩形 199"/>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24"/>
          <p:cNvGrpSpPr/>
          <p:nvPr/>
        </p:nvGrpSpPr>
        <p:grpSpPr bwMode="auto">
          <a:xfrm>
            <a:off x="7173483" y="3257795"/>
            <a:ext cx="298608" cy="429504"/>
            <a:chOff x="2897889" y="1555828"/>
            <a:chExt cx="1134882" cy="1675025"/>
          </a:xfrm>
          <a:solidFill>
            <a:schemeClr val="bg1"/>
          </a:solidFill>
        </p:grpSpPr>
        <p:sp>
          <p:nvSpPr>
            <p:cNvPr id="112" name="椭圆 111"/>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3" name="椭圆 112"/>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4" name="椭圆 113"/>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5" name="椭圆 114"/>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6" name="椭圆 115"/>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17" name="直接连接符 116"/>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19" name="椭圆 118"/>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0" name="椭圆 119"/>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1" name="椭圆 120"/>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2" name="直接连接符 121"/>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23" name="弧形 122"/>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4" name="弧形 123"/>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5" name="椭圆 124"/>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6" name="椭圆 125"/>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27" name="椭圆 126"/>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28" name="直接连接符 127"/>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grpSp>
        <p:nvGrpSpPr>
          <p:cNvPr id="4" name="组合 124"/>
          <p:cNvGrpSpPr/>
          <p:nvPr/>
        </p:nvGrpSpPr>
        <p:grpSpPr bwMode="auto">
          <a:xfrm>
            <a:off x="5219733" y="4397243"/>
            <a:ext cx="298608" cy="429504"/>
            <a:chOff x="2897889" y="1555828"/>
            <a:chExt cx="1134882" cy="1675025"/>
          </a:xfrm>
          <a:solidFill>
            <a:schemeClr val="bg1"/>
          </a:solidFill>
        </p:grpSpPr>
        <p:sp>
          <p:nvSpPr>
            <p:cNvPr id="150" name="椭圆 149"/>
            <p:cNvSpPr/>
            <p:nvPr/>
          </p:nvSpPr>
          <p:spPr>
            <a:xfrm>
              <a:off x="3329366"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1" name="椭圆 150"/>
            <p:cNvSpPr/>
            <p:nvPr/>
          </p:nvSpPr>
          <p:spPr>
            <a:xfrm rot="20063569">
              <a:off x="2897889" y="1623187"/>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2" name="椭圆 151"/>
            <p:cNvSpPr/>
            <p:nvPr/>
          </p:nvSpPr>
          <p:spPr>
            <a:xfrm rot="20063569">
              <a:off x="3073667" y="1987060"/>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3" name="椭圆 152"/>
            <p:cNvSpPr/>
            <p:nvPr/>
          </p:nvSpPr>
          <p:spPr>
            <a:xfrm rot="20063569">
              <a:off x="3021714" y="156612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4" name="椭圆 153"/>
            <p:cNvSpPr/>
            <p:nvPr/>
          </p:nvSpPr>
          <p:spPr>
            <a:xfrm rot="20063569">
              <a:off x="3197492" y="1929996"/>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55" name="直接连接符 154"/>
            <p:cNvCxnSpPr/>
            <p:nvPr/>
          </p:nvCxnSpPr>
          <p:spPr>
            <a:xfrm rot="600000" flipV="1">
              <a:off x="3239908" y="2265720"/>
              <a:ext cx="106234" cy="71786"/>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rot="1628293">
              <a:off x="3782869" y="1555828"/>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7" name="椭圆 156"/>
            <p:cNvSpPr/>
            <p:nvPr/>
          </p:nvSpPr>
          <p:spPr>
            <a:xfrm rot="1628293">
              <a:off x="3600204" y="1916719"/>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8" name="椭圆 157"/>
            <p:cNvSpPr/>
            <p:nvPr/>
          </p:nvSpPr>
          <p:spPr>
            <a:xfrm rot="1628293">
              <a:off x="3903248" y="1619843"/>
              <a:ext cx="129523" cy="39091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59" name="椭圆 158"/>
            <p:cNvSpPr/>
            <p:nvPr/>
          </p:nvSpPr>
          <p:spPr>
            <a:xfrm rot="1628293">
              <a:off x="3720583" y="1980734"/>
              <a:ext cx="130396" cy="38908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0" name="直接连接符 159"/>
            <p:cNvCxnSpPr/>
            <p:nvPr/>
          </p:nvCxnSpPr>
          <p:spPr>
            <a:xfrm rot="3764724" flipV="1">
              <a:off x="3598677" y="2271950"/>
              <a:ext cx="109010" cy="69959"/>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sp>
          <p:nvSpPr>
            <p:cNvPr id="161" name="弧形 160"/>
            <p:cNvSpPr/>
            <p:nvPr/>
          </p:nvSpPr>
          <p:spPr>
            <a:xfrm>
              <a:off x="3291729" y="2281673"/>
              <a:ext cx="108824" cy="247265"/>
            </a:xfrm>
            <a:prstGeom prst="arc">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2" name="弧形 161"/>
            <p:cNvSpPr/>
            <p:nvPr/>
          </p:nvSpPr>
          <p:spPr>
            <a:xfrm flipH="1">
              <a:off x="3530106" y="2273696"/>
              <a:ext cx="108824" cy="247266"/>
            </a:xfrm>
            <a:prstGeom prst="arc">
              <a:avLst>
                <a:gd name="adj1" fmla="val 16200000"/>
                <a:gd name="adj2" fmla="val 484390"/>
              </a:avLst>
            </a:prstGeom>
            <a:grpFill/>
            <a:ln>
              <a:no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3" name="椭圆 162"/>
            <p:cNvSpPr/>
            <p:nvPr/>
          </p:nvSpPr>
          <p:spPr>
            <a:xfrm>
              <a:off x="3472241" y="243840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4" name="椭圆 163"/>
            <p:cNvSpPr/>
            <p:nvPr/>
          </p:nvSpPr>
          <p:spPr>
            <a:xfrm>
              <a:off x="3334129" y="2836580"/>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sp>
          <p:nvSpPr>
            <p:cNvPr id="165" name="椭圆 164"/>
            <p:cNvSpPr/>
            <p:nvPr/>
          </p:nvSpPr>
          <p:spPr>
            <a:xfrm>
              <a:off x="3467479" y="2838453"/>
              <a:ext cx="129600" cy="3924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0000500000000000000" pitchFamily="2" charset="0"/>
                <a:cs typeface="Poppins" panose="00000500000000000000" pitchFamily="2" charset="0"/>
              </a:endParaRPr>
            </a:p>
          </p:txBody>
        </p:sp>
        <p:cxnSp>
          <p:nvCxnSpPr>
            <p:cNvPr id="166" name="直接连接符 165"/>
            <p:cNvCxnSpPr/>
            <p:nvPr/>
          </p:nvCxnSpPr>
          <p:spPr>
            <a:xfrm>
              <a:off x="3390189" y="2305601"/>
              <a:ext cx="160645" cy="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3400554" y="2337506"/>
              <a:ext cx="134735" cy="2660"/>
            </a:xfrm>
            <a:prstGeom prst="line">
              <a:avLst/>
            </a:prstGeom>
            <a:grpFill/>
            <a:ln>
              <a:noFill/>
              <a:tailEnd type="none"/>
            </a:ln>
          </p:spPr>
          <p:style>
            <a:lnRef idx="1">
              <a:schemeClr val="accent1"/>
            </a:lnRef>
            <a:fillRef idx="0">
              <a:schemeClr val="accent1"/>
            </a:fillRef>
            <a:effectRef idx="0">
              <a:schemeClr val="accent1"/>
            </a:effectRef>
            <a:fontRef idx="minor">
              <a:schemeClr val="tx1"/>
            </a:fontRef>
          </p:style>
        </p:cxnSp>
      </p:grpSp>
      <p:pic>
        <p:nvPicPr>
          <p:cNvPr id="205" name="Picture 2" descr="D:\桌面\新logo.png"/>
          <p:cNvPicPr>
            <a:picLocks noChangeAspect="1" noChangeArrowheads="1"/>
          </p:cNvPicPr>
          <p:nvPr/>
        </p:nvPicPr>
        <p:blipFill>
          <a:blip r:embed="rId4" cstate="print"/>
          <a:srcRect/>
          <a:stretch>
            <a:fillRect/>
          </a:stretch>
        </p:blipFill>
        <p:spPr bwMode="auto">
          <a:xfrm>
            <a:off x="143339" y="183687"/>
            <a:ext cx="1992000" cy="426288"/>
          </a:xfrm>
          <a:prstGeom prst="rect">
            <a:avLst/>
          </a:prstGeom>
          <a:noFill/>
        </p:spPr>
      </p:pic>
      <p:grpSp>
        <p:nvGrpSpPr>
          <p:cNvPr id="5" name="组合 214"/>
          <p:cNvGrpSpPr/>
          <p:nvPr/>
        </p:nvGrpSpPr>
        <p:grpSpPr>
          <a:xfrm>
            <a:off x="11088555" y="260648"/>
            <a:ext cx="912075" cy="253632"/>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352" y="764704"/>
            <a:ext cx="8208912" cy="461665"/>
          </a:xfrm>
          <a:prstGeom prst="rect">
            <a:avLst/>
          </a:prstGeom>
        </p:spPr>
        <p:txBody>
          <a:bodyPr wrap="square">
            <a:spAutoFit/>
          </a:bodyPr>
          <a:lstStyle/>
          <a:p>
            <a:pPr marL="0" lvl="1"/>
            <a:r>
              <a:rPr lang="zh-CN" altLang="en-US" sz="2400" b="1">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义翘神州膜蛋白产品：</a:t>
            </a:r>
            <a:r>
              <a:rPr lang="en-US" altLang="zh-CN"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GLP1R</a:t>
            </a:r>
            <a:r>
              <a:rPr lang="zh-CN" altLang="en-US"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a:t>
            </a:r>
            <a:r>
              <a:rPr lang="en-US" altLang="zh-CN"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GCGR</a:t>
            </a:r>
            <a:r>
              <a:rPr lang="zh-CN" altLang="en-US"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和</a:t>
            </a:r>
            <a:r>
              <a:rPr lang="en-US" altLang="zh-CN" sz="2400" b="1" smtClean="0">
                <a:solidFill>
                  <a:srgbClr val="007E66"/>
                </a:solidFill>
                <a:latin typeface="Poppins" panose="00000500000000000000" pitchFamily="2" charset="0"/>
                <a:ea typeface="思源黑体 CN Regular" panose="020B0500000000000000" pitchFamily="34" charset="-122"/>
                <a:cs typeface="Poppins" panose="00000500000000000000" pitchFamily="2" charset="0"/>
                <a:sym typeface="+mn-ea"/>
              </a:rPr>
              <a:t>GIPR</a:t>
            </a:r>
            <a:endParaRPr lang="zh-CN" altLang="en-US" sz="2400" b="1" dirty="0">
              <a:solidFill>
                <a:srgbClr val="007E66"/>
              </a:solidFill>
              <a:latin typeface="Poppins" panose="00000500000000000000" pitchFamily="2" charset="0"/>
              <a:ea typeface="思源黑体 CN Regular" panose="020B0500000000000000" pitchFamily="34" charset="-122"/>
              <a:cs typeface="思源黑体 CN Medium" panose="020B0600000000000000" pitchFamily="34" charset="-122"/>
              <a:sym typeface="+mn-ea"/>
            </a:endParaRPr>
          </a:p>
        </p:txBody>
      </p:sp>
      <p:graphicFrame>
        <p:nvGraphicFramePr>
          <p:cNvPr id="51" name="表格 50"/>
          <p:cNvGraphicFramePr>
            <a:graphicFrameLocks noGrp="1"/>
          </p:cNvGraphicFramePr>
          <p:nvPr>
            <p:custDataLst>
              <p:tags r:id="rId1"/>
            </p:custDataLst>
          </p:nvPr>
        </p:nvGraphicFramePr>
        <p:xfrm>
          <a:off x="335360" y="1376952"/>
          <a:ext cx="11448168" cy="1226210"/>
        </p:xfrm>
        <a:graphic>
          <a:graphicData uri="http://schemas.openxmlformats.org/drawingml/2006/table">
            <a:tbl>
              <a:tblPr firstRow="1" bandRow="1">
                <a:tableStyleId>{5C22544A-7EE6-4342-B048-85BDC9FD1C3A}</a:tableStyleId>
              </a:tblPr>
              <a:tblGrid>
                <a:gridCol w="1512168"/>
                <a:gridCol w="1944000"/>
                <a:gridCol w="1944000"/>
                <a:gridCol w="1944000"/>
                <a:gridCol w="1368000"/>
                <a:gridCol w="1368000"/>
                <a:gridCol w="1368000"/>
              </a:tblGrid>
              <a:tr h="431800">
                <a:tc>
                  <a:txBody>
                    <a:bodyPr/>
                    <a:lstStyle/>
                    <a:p>
                      <a:pPr algn="ctr" fontAlgn="ctr"/>
                      <a:endParaRPr lang="zh-CN" altLang="en-US" sz="14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0" algn="ctr" defTabSz="914400" rtl="0" eaLnBrk="1" fontAlgn="ctr" latinLnBrk="0" hangingPunct="1"/>
                      <a:r>
                        <a:rPr lang="en-US" altLang="zh-CN" sz="1400" b="1" kern="1200" dirty="0">
                          <a:solidFill>
                            <a:schemeClr val="lt1"/>
                          </a:solidFill>
                          <a:latin typeface="Poppins" panose="00000500000000000000" pitchFamily="2" charset="0"/>
                          <a:ea typeface="思源黑体 CN Bold" panose="020B0800000000000000" pitchFamily="34" charset="-122"/>
                          <a:cs typeface="+mn-cs"/>
                        </a:rPr>
                        <a:t>GLP1R-VLP</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0" algn="ctr" defTabSz="914400" rtl="0" eaLnBrk="1" fontAlgn="ctr" latinLnBrk="0" hangingPunct="1"/>
                      <a:r>
                        <a:rPr lang="en-US" altLang="zh-CN" sz="1400" b="1" kern="1200" dirty="0">
                          <a:solidFill>
                            <a:schemeClr val="lt1"/>
                          </a:solidFill>
                          <a:latin typeface="Poppins" panose="00000500000000000000" pitchFamily="2" charset="0"/>
                          <a:ea typeface="思源黑体 CN Bold" panose="020B0800000000000000" pitchFamily="34" charset="-122"/>
                          <a:cs typeface="+mn-cs"/>
                        </a:rPr>
                        <a:t>GLP1R-Nanodisc</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0" algn="ctr" defTabSz="914400" rtl="0" eaLnBrk="1" fontAlgn="ctr" latinLnBrk="0" hangingPunct="1"/>
                      <a:r>
                        <a:rPr lang="en-US" altLang="zh-CN" sz="1400" b="1" kern="1200" dirty="0">
                          <a:solidFill>
                            <a:schemeClr val="lt1"/>
                          </a:solidFill>
                          <a:latin typeface="Poppins" panose="00000500000000000000" pitchFamily="2" charset="0"/>
                          <a:ea typeface="思源黑体 CN Bold" panose="020B0800000000000000" pitchFamily="34" charset="-122"/>
                          <a:cs typeface="+mn-cs"/>
                        </a:rPr>
                        <a:t>GCGR-VLP</a:t>
                      </a: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altLang="zh-CN" sz="1400">
                          <a:latin typeface="Poppins" panose="00000500000000000000" pitchFamily="2" charset="0"/>
                          <a:ea typeface="思源黑体 CN Bold" panose="020B0800000000000000" pitchFamily="34" charset="-122"/>
                        </a:rPr>
                        <a:t>GIPR-VLP</a:t>
                      </a:r>
                      <a:endParaRPr lang="zh-CN" altLang="en-US" sz="14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altLang="zh-CN" sz="1400">
                          <a:latin typeface="Poppins" panose="00000500000000000000" pitchFamily="2" charset="0"/>
                          <a:ea typeface="思源黑体 CN Bold" panose="020B0800000000000000" pitchFamily="34" charset="-122"/>
                        </a:rPr>
                        <a:t>GCGR-Nanodisc</a:t>
                      </a:r>
                      <a:endParaRPr lang="zh-CN" altLang="en-US" sz="1400" b="1" i="0" u="none" strike="noStrike" baseline="0" dirty="0">
                        <a:solidFill>
                          <a:schemeClr val="bg1"/>
                        </a:solidFill>
                        <a:latin typeface="Poppins" panose="00000500000000000000" pitchFamily="2" charset="0"/>
                        <a:ea typeface="思源黑体 CN Regular" panose="020B0500000000000000" pitchFamily="34" charset="-122"/>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400">
                          <a:latin typeface="Poppins" panose="00000500000000000000" pitchFamily="2" charset="0"/>
                          <a:ea typeface="思源黑体 CN Bold" panose="020B0800000000000000" pitchFamily="34" charset="-122"/>
                        </a:rPr>
                        <a:t>GIPR-</a:t>
                      </a:r>
                    </a:p>
                    <a:p>
                      <a:pPr marL="0" marR="0" indent="0" algn="ctr" defTabSz="914400" rtl="0" eaLnBrk="1" fontAlgn="ctr" latinLnBrk="0" hangingPunct="1">
                        <a:lnSpc>
                          <a:spcPct val="100000"/>
                        </a:lnSpc>
                        <a:spcBef>
                          <a:spcPts val="0"/>
                        </a:spcBef>
                        <a:spcAft>
                          <a:spcPts val="0"/>
                        </a:spcAft>
                        <a:buClrTx/>
                        <a:buSzTx/>
                        <a:buFontTx/>
                        <a:buNone/>
                        <a:defRPr/>
                      </a:pPr>
                      <a:r>
                        <a:rPr lang="en-US" altLang="zh-CN" sz="1400">
                          <a:latin typeface="Poppins" panose="00000500000000000000" pitchFamily="2" charset="0"/>
                          <a:ea typeface="思源黑体 CN Bold" panose="020B0800000000000000" pitchFamily="34" charset="-122"/>
                        </a:rPr>
                        <a:t>Nanodisc</a:t>
                      </a: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360045">
                <a:tc>
                  <a:txBody>
                    <a:bodyPr/>
                    <a:lstStyle/>
                    <a:p>
                      <a:pPr algn="ctr" fontAlgn="ctr"/>
                      <a:r>
                        <a:rPr lang="en-US" sz="1400" b="0" i="0" u="none" strike="noStrike">
                          <a:solidFill>
                            <a:srgbClr val="000000"/>
                          </a:solidFill>
                          <a:latin typeface="Poppins" panose="00000500000000000000" pitchFamily="2" charset="0"/>
                          <a:cs typeface="Poppins" panose="00000500000000000000" pitchFamily="2" charset="0"/>
                        </a:rPr>
                        <a:t>Cat#</a:t>
                      </a:r>
                      <a:endParaRPr lang="en-US" sz="1400" b="0" i="0" u="none" strike="noStrike" dirty="0">
                        <a:solidFill>
                          <a:srgbClr val="000000"/>
                        </a:solidFill>
                        <a:latin typeface="Poppins" panose="00000500000000000000" pitchFamily="2" charset="0"/>
                        <a:cs typeface="Poppins" panose="00000500000000000000" pitchFamily="2" charset="0"/>
                      </a:endParaRPr>
                    </a:p>
                  </a:txBody>
                  <a:tcPr marL="5105" marR="5105" marT="5105"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r>
                        <a:rPr lang="en-US" sz="1400" b="0" i="0" u="none" strike="noStrike" baseline="0" dirty="0">
                          <a:solidFill>
                            <a:srgbClr val="000000"/>
                          </a:solidFill>
                          <a:latin typeface="Poppins" panose="00000500000000000000" pitchFamily="2" charset="0"/>
                        </a:rPr>
                        <a:t>13944-H84H</a:t>
                      </a:r>
                    </a:p>
                  </a:txBody>
                  <a:tcPr marL="7620" marR="7620" marT="762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r>
                        <a:rPr lang="en-US" sz="1400" b="0" i="0" u="none" strike="noStrike" baseline="0" dirty="0">
                          <a:solidFill>
                            <a:srgbClr val="000000"/>
                          </a:solidFill>
                          <a:latin typeface="Poppins" panose="00000500000000000000" pitchFamily="2" charset="0"/>
                        </a:rPr>
                        <a:t>13944-H88H-NA</a:t>
                      </a:r>
                    </a:p>
                  </a:txBody>
                  <a:tcPr marL="7620" marR="7620" marT="762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r>
                        <a:rPr lang="en-US" sz="1400" b="0" i="0" u="none" strike="noStrike" baseline="0" dirty="0">
                          <a:solidFill>
                            <a:srgbClr val="000000"/>
                          </a:solidFill>
                          <a:latin typeface="Poppins" panose="00000500000000000000" pitchFamily="2" charset="0"/>
                        </a:rPr>
                        <a:t>30122-HNAH</a:t>
                      </a:r>
                    </a:p>
                  </a:txBody>
                  <a:tcPr marL="7620" marR="7620" marT="762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rowSpan="2">
                  <a:txBody>
                    <a:bodyPr/>
                    <a:lstStyle/>
                    <a:p>
                      <a:pPr algn="ctr" fontAlgn="ctr"/>
                      <a:r>
                        <a:rPr lang="zh-CN" altLang="en-US" sz="1400" b="0" i="0" u="none" strike="noStrike">
                          <a:solidFill>
                            <a:srgbClr val="000000"/>
                          </a:solidFill>
                          <a:latin typeface="思源黑体 CN Regular" panose="020B0500000000000000" pitchFamily="34" charset="-122"/>
                          <a:ea typeface="思源黑体 CN Regular" panose="020B0500000000000000" pitchFamily="34" charset="-122"/>
                          <a:cs typeface="Poppins" panose="00000500000000000000" pitchFamily="2" charset="0"/>
                        </a:rPr>
                        <a:t>即将上线</a:t>
                      </a:r>
                      <a:endParaRPr lang="en-US" sz="14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0000500000000000000" pitchFamily="2" charset="0"/>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fontAlgn="ctr">
                        <a:buNone/>
                      </a:pPr>
                      <a:r>
                        <a:rPr lang="zh-CN" altLang="en-US" sz="1400">
                          <a:solidFill>
                            <a:srgbClr val="000000"/>
                          </a:solidFill>
                          <a:latin typeface="思源黑体 CN Regular" panose="020B0500000000000000" pitchFamily="34" charset="-122"/>
                          <a:ea typeface="思源黑体 CN Regular" panose="020B0500000000000000" pitchFamily="34" charset="-122"/>
                          <a:cs typeface="Poppins" panose="00000500000000000000" pitchFamily="2" charset="0"/>
                          <a:sym typeface="+mn-ea"/>
                        </a:rPr>
                        <a:t>即将上线</a:t>
                      </a:r>
                      <a:endParaRPr lang="en-US" altLang="en-US" sz="14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0000500000000000000" pitchFamily="2" charset="0"/>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fontAlgn="ctr">
                        <a:buNone/>
                      </a:pPr>
                      <a:r>
                        <a:rPr lang="zh-CN" altLang="en-US" sz="1400">
                          <a:solidFill>
                            <a:srgbClr val="000000"/>
                          </a:solidFill>
                          <a:latin typeface="思源黑体 CN Regular" panose="020B0500000000000000" pitchFamily="34" charset="-122"/>
                          <a:ea typeface="思源黑体 CN Regular" panose="020B0500000000000000" pitchFamily="34" charset="-122"/>
                          <a:cs typeface="Poppins" panose="00000500000000000000" pitchFamily="2" charset="0"/>
                          <a:sym typeface="+mn-ea"/>
                        </a:rPr>
                        <a:t>即将上线</a:t>
                      </a:r>
                      <a:endParaRPr lang="en-US" altLang="en-US" sz="14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0000500000000000000" pitchFamily="2" charset="0"/>
                      </a:endParaRPr>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34340">
                <a:tc>
                  <a:txBody>
                    <a:bodyPr/>
                    <a:lstStyle/>
                    <a:p>
                      <a:pPr algn="ctr" fontAlgn="ctr"/>
                      <a:r>
                        <a:rPr lang="zh-CN" altLang="en-US" sz="1400" b="0" i="0" u="none" strike="noStrike" baseline="0">
                          <a:solidFill>
                            <a:srgbClr val="000000"/>
                          </a:solidFill>
                          <a:latin typeface="Poppins" panose="00000500000000000000" pitchFamily="2" charset="0"/>
                          <a:ea typeface="思源黑体 CN Regular" panose="020B0500000000000000" pitchFamily="34" charset="-122"/>
                          <a:cs typeface="Poppins" panose="00000500000000000000" pitchFamily="2" charset="0"/>
                        </a:rPr>
                        <a:t>抗体 </a:t>
                      </a:r>
                      <a:r>
                        <a:rPr lang="en-US" sz="1400" b="0" i="0" u="none" strike="noStrike" baseline="0">
                          <a:solidFill>
                            <a:srgbClr val="000000"/>
                          </a:solidFill>
                          <a:latin typeface="Poppins" panose="00000500000000000000" pitchFamily="2" charset="0"/>
                          <a:ea typeface="思源黑体 CN Regular" panose="020B0500000000000000" pitchFamily="34" charset="-122"/>
                          <a:cs typeface="Poppins" panose="00000500000000000000" pitchFamily="2" charset="0"/>
                        </a:rPr>
                        <a:t>ELISA EC</a:t>
                      </a:r>
                      <a:r>
                        <a:rPr lang="en-US" sz="1400" b="0" i="0" u="none" strike="noStrike" baseline="-25000">
                          <a:solidFill>
                            <a:srgbClr val="000000"/>
                          </a:solidFill>
                          <a:latin typeface="Poppins" panose="00000500000000000000" pitchFamily="2" charset="0"/>
                          <a:ea typeface="思源黑体 CN Regular" panose="020B0500000000000000" pitchFamily="34" charset="-122"/>
                          <a:cs typeface="Poppins" panose="00000500000000000000" pitchFamily="2" charset="0"/>
                        </a:rPr>
                        <a:t>50</a:t>
                      </a:r>
                      <a:r>
                        <a:rPr lang="en-US" sz="1400" b="0" i="0" u="none" strike="noStrike" baseline="0">
                          <a:solidFill>
                            <a:srgbClr val="000000"/>
                          </a:solidFill>
                          <a:latin typeface="Poppins" panose="00000500000000000000" pitchFamily="2" charset="0"/>
                          <a:ea typeface="思源黑体 CN Regular" panose="020B0500000000000000" pitchFamily="34" charset="-122"/>
                          <a:cs typeface="Poppins" panose="00000500000000000000" pitchFamily="2" charset="0"/>
                        </a:rPr>
                        <a:t> (ng/mL)</a:t>
                      </a:r>
                      <a:endParaRPr lang="en-US" sz="1400" b="0" i="0" u="none" strike="noStrike" baseline="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endParaRPr>
                    </a:p>
                  </a:txBody>
                  <a:tcPr marL="5105" marR="5105" marT="5105"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400" b="0" i="0" u="none" strike="noStrike" baseline="0" dirty="0">
                          <a:solidFill>
                            <a:srgbClr val="333333"/>
                          </a:solidFill>
                          <a:latin typeface="Poppins" panose="00000500000000000000" pitchFamily="2" charset="0"/>
                        </a:rPr>
                        <a:t>Glutazumab：1.5-4.5</a:t>
                      </a:r>
                    </a:p>
                  </a:txBody>
                  <a:tcPr marL="7620" marR="7620" marT="7620"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400" b="0" i="0" u="none" strike="noStrike" baseline="0" dirty="0">
                          <a:solidFill>
                            <a:srgbClr val="333333"/>
                          </a:solidFill>
                          <a:latin typeface="Poppins" panose="00000500000000000000" pitchFamily="2" charset="0"/>
                        </a:rPr>
                        <a:t>Glutazumab：2-8</a:t>
                      </a:r>
                    </a:p>
                  </a:txBody>
                  <a:tcPr marL="7620" marR="7620" marT="7620"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400" b="0" i="0" u="none" strike="noStrike" baseline="0" dirty="0">
                          <a:solidFill>
                            <a:srgbClr val="000000"/>
                          </a:solidFill>
                          <a:latin typeface="Poppins" panose="00000500000000000000" pitchFamily="2" charset="0"/>
                        </a:rPr>
                        <a:t>Crotedumab：4-18</a:t>
                      </a:r>
                      <a:br>
                        <a:rPr lang="en-US" sz="1400" b="0" i="0" u="none" strike="noStrike" baseline="0" dirty="0">
                          <a:solidFill>
                            <a:srgbClr val="000000"/>
                          </a:solidFill>
                          <a:latin typeface="Poppins" panose="00000500000000000000" pitchFamily="2" charset="0"/>
                        </a:rPr>
                      </a:br>
                      <a:r>
                        <a:rPr lang="en-US" sz="1400" b="0" i="0" u="none" strike="noStrike" baseline="0" dirty="0">
                          <a:solidFill>
                            <a:srgbClr val="000000"/>
                          </a:solidFill>
                          <a:latin typeface="Poppins" panose="00000500000000000000" pitchFamily="2" charset="0"/>
                        </a:rPr>
                        <a:t>Volagidemab：1-8</a:t>
                      </a:r>
                    </a:p>
                  </a:txBody>
                  <a:tcPr marL="7620" marR="7620" marT="7620"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endParaRPr lang="zh-CN"/>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endParaRPr lang="zh-CN"/>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endParaRPr lang="zh-CN"/>
                    </a:p>
                  </a:txBody>
                  <a:tcPr marL="5105" marR="5105" marT="51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
        <p:nvSpPr>
          <p:cNvPr id="52" name="文本框 10"/>
          <p:cNvSpPr txBox="1"/>
          <p:nvPr/>
        </p:nvSpPr>
        <p:spPr>
          <a:xfrm>
            <a:off x="2495600" y="2774394"/>
            <a:ext cx="7128792" cy="437515"/>
          </a:xfrm>
          <a:prstGeom prst="rect">
            <a:avLst/>
          </a:prstGeom>
        </p:spPr>
        <p:txBody>
          <a:bodyPr wrap="square">
            <a:spAutoFit/>
            <a:extLst>
              <a:ext uri="{4A0BC546-FE56-4ADE-93B0-CB8AF2F6F144}">
                <wpsdc:textFrameExt xmlns:wpsdc="http://www.wps.cn/officeDocument/2022/drawingmlCustomData" xmlns="" type="text"/>
              </a:ext>
            </a:extLst>
          </a:bodyPr>
          <a:lstStyle/>
          <a:p>
            <a:pPr algn="ctr">
              <a:lnSpc>
                <a:spcPct val="125000"/>
              </a:lnSpc>
            </a:pPr>
            <a:r>
              <a:rPr lang="en-US" altLang="zh-CN">
                <a:latin typeface="Poppins" panose="00000500000000000000" pitchFamily="2" charset="0"/>
                <a:ea typeface="思源黑体 CN Regular" panose="020B0500000000000000" pitchFamily="34" charset="-122"/>
              </a:rPr>
              <a:t>Human GLP1R Protein-Nanodisc (Cat#:</a:t>
            </a:r>
            <a:r>
              <a:rPr lang="en-US" altLang="zh-CN">
                <a:solidFill>
                  <a:srgbClr val="008A70"/>
                </a:solidFill>
                <a:uFillTx/>
                <a:latin typeface="Poppins" panose="00000500000000000000" pitchFamily="2" charset="0"/>
                <a:ea typeface="思源黑体 CN Regular" panose="020B0500000000000000" pitchFamily="34" charset="-122"/>
              </a:rPr>
              <a:t> 13944-H88H-NA</a:t>
            </a:r>
            <a:r>
              <a:rPr lang="en-US" altLang="zh-CN">
                <a:latin typeface="Poppins" panose="00000500000000000000" pitchFamily="2" charset="0"/>
                <a:ea typeface="思源黑体 CN Regular" panose="020B0500000000000000" pitchFamily="34" charset="-122"/>
              </a:rPr>
              <a:t>)</a:t>
            </a:r>
          </a:p>
        </p:txBody>
      </p:sp>
      <p:sp>
        <p:nvSpPr>
          <p:cNvPr id="54" name="TextBox 53"/>
          <p:cNvSpPr txBox="1"/>
          <p:nvPr/>
        </p:nvSpPr>
        <p:spPr>
          <a:xfrm>
            <a:off x="497733" y="5805264"/>
            <a:ext cx="1205779" cy="338554"/>
          </a:xfrm>
          <a:prstGeom prst="rect">
            <a:avLst/>
          </a:prstGeom>
          <a:noFill/>
        </p:spPr>
        <p:txBody>
          <a:bodyPr wrap="none" rtlCol="0">
            <a:spAutoFit/>
          </a:bodyPr>
          <a:lstStyle/>
          <a:p>
            <a:r>
              <a:rPr lang="en-US" altLang="zh-CN" sz="1600" dirty="0">
                <a:latin typeface="Poppins" panose="00000500000000000000" pitchFamily="2" charset="0"/>
                <a:ea typeface="思源黑体 CN Bold" panose="020B0800000000000000" pitchFamily="34" charset="-122"/>
              </a:rPr>
              <a:t>SDS-PAGE</a:t>
            </a:r>
            <a:endParaRPr lang="zh-CN" altLang="en-US" sz="1600" dirty="0">
              <a:latin typeface="Poppins" panose="00000500000000000000" pitchFamily="2" charset="0"/>
              <a:ea typeface="思源黑体 CN Bold" panose="020B0800000000000000" pitchFamily="34" charset="-122"/>
            </a:endParaRPr>
          </a:p>
        </p:txBody>
      </p:sp>
      <p:sp>
        <p:nvSpPr>
          <p:cNvPr id="56" name="矩形 55"/>
          <p:cNvSpPr/>
          <p:nvPr/>
        </p:nvSpPr>
        <p:spPr>
          <a:xfrm>
            <a:off x="1702877" y="5733256"/>
            <a:ext cx="4032448" cy="681355"/>
          </a:xfrm>
          <a:prstGeom prst="rect">
            <a:avLst/>
          </a:prstGeom>
        </p:spPr>
        <p:txBody>
          <a:bodyPr wrap="square">
            <a:spAutoFit/>
          </a:bodyPr>
          <a:lstStyle/>
          <a:p>
            <a:pPr algn="ctr" fontAlgn="ctr">
              <a:lnSpc>
                <a:spcPct val="120000"/>
              </a:lnSpc>
            </a:pPr>
            <a:r>
              <a:rPr lang="en-US" altLang="zh-CN" sz="1600" dirty="0">
                <a:solidFill>
                  <a:srgbClr val="000000"/>
                </a:solidFill>
                <a:latin typeface="Poppins" panose="00000500000000000000" pitchFamily="2" charset="0"/>
                <a:ea typeface="思源黑体 CN Regular" panose="020B0500000000000000" pitchFamily="34" charset="-122"/>
              </a:rPr>
              <a:t>GLP1R-Nanodisc</a:t>
            </a:r>
            <a:r>
              <a:rPr lang="zh-CN" altLang="en-US" sz="1600" dirty="0">
                <a:solidFill>
                  <a:srgbClr val="000000"/>
                </a:solidFill>
                <a:latin typeface="Poppins" panose="00000500000000000000" pitchFamily="2" charset="0"/>
                <a:ea typeface="思源黑体 CN Regular" panose="020B0500000000000000" pitchFamily="34" charset="-122"/>
              </a:rPr>
              <a:t>与</a:t>
            </a:r>
            <a:r>
              <a:rPr lang="en-US" altLang="zh-CN" sz="1600" dirty="0">
                <a:solidFill>
                  <a:schemeClr val="dk1"/>
                </a:solidFill>
                <a:latin typeface="Poppins" panose="00000500000000000000" pitchFamily="2" charset="0"/>
                <a:ea typeface="思源黑体 CN Regular" panose="020B0500000000000000" pitchFamily="34" charset="-122"/>
                <a:cs typeface="Poppins" panose="00000500000000000000" pitchFamily="2" charset="0"/>
              </a:rPr>
              <a:t>Dulaglutide-hIgG4</a:t>
            </a:r>
          </a:p>
          <a:p>
            <a:pPr algn="ctr" fontAlgn="ctr">
              <a:lnSpc>
                <a:spcPct val="120000"/>
              </a:lnSpc>
            </a:pPr>
            <a:r>
              <a:rPr lang="zh-CN" altLang="en-US" sz="1600" b="1" dirty="0">
                <a:solidFill>
                  <a:srgbClr val="008A70"/>
                </a:solidFill>
                <a:latin typeface="Poppins" panose="00000500000000000000" pitchFamily="2" charset="0"/>
                <a:ea typeface="思源黑体 CN Regular" panose="020B0500000000000000" pitchFamily="34" charset="-122"/>
              </a:rPr>
              <a:t>也表现出不错的结合</a:t>
            </a:r>
          </a:p>
        </p:txBody>
      </p:sp>
      <p:graphicFrame>
        <p:nvGraphicFramePr>
          <p:cNvPr id="57" name="Table 8"/>
          <p:cNvGraphicFramePr>
            <a:graphicFrameLocks noGrp="1"/>
          </p:cNvGraphicFramePr>
          <p:nvPr/>
        </p:nvGraphicFramePr>
        <p:xfrm>
          <a:off x="5591944" y="3500755"/>
          <a:ext cx="6264696" cy="2160000"/>
        </p:xfrm>
        <a:graphic>
          <a:graphicData uri="http://schemas.openxmlformats.org/drawingml/2006/table">
            <a:tbl>
              <a:tblPr>
                <a:tableStyleId>{5C22544A-7EE6-4342-B048-85BDC9FD1C3A}</a:tableStyleId>
              </a:tblPr>
              <a:tblGrid>
                <a:gridCol w="759123"/>
                <a:gridCol w="1113085"/>
                <a:gridCol w="792088"/>
                <a:gridCol w="575945"/>
                <a:gridCol w="720199"/>
                <a:gridCol w="576064"/>
                <a:gridCol w="648072"/>
                <a:gridCol w="576064"/>
                <a:gridCol w="504056"/>
              </a:tblGrid>
              <a:tr h="360000">
                <a:tc>
                  <a:txBody>
                    <a:bodyPr/>
                    <a:lstStyle/>
                    <a:p>
                      <a:pPr algn="ctr" fontAlgn="ctr"/>
                      <a:r>
                        <a:rPr lang="en-US" sz="1000" b="1" u="none" strike="noStrike" dirty="0">
                          <a:solidFill>
                            <a:schemeClr val="bg1"/>
                          </a:solidFill>
                          <a:effectLst/>
                          <a:latin typeface="Poppins" panose="00000500000000000000" pitchFamily="2" charset="0"/>
                          <a:cs typeface="Poppins" panose="00000500000000000000" pitchFamily="2" charset="0"/>
                        </a:rPr>
                        <a:t>Sensor Type</a:t>
                      </a:r>
                      <a:endParaRPr lang="en-US" sz="1000" b="1" i="0" u="none" strike="noStrike" dirty="0">
                        <a:solidFill>
                          <a:schemeClr val="bg1"/>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000" b="1" u="none" strike="noStrike" dirty="0">
                          <a:solidFill>
                            <a:schemeClr val="bg1"/>
                          </a:solidFill>
                          <a:effectLst/>
                          <a:latin typeface="Poppins" panose="00000500000000000000" pitchFamily="2" charset="0"/>
                          <a:cs typeface="Poppins" panose="00000500000000000000" pitchFamily="2" charset="0"/>
                        </a:rPr>
                        <a:t>Loading Sample</a:t>
                      </a:r>
                      <a:endParaRPr lang="en-US" sz="1000" b="1" i="0" u="none" strike="noStrike" dirty="0">
                        <a:solidFill>
                          <a:schemeClr val="bg1"/>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000" b="1" u="none" strike="noStrike">
                          <a:solidFill>
                            <a:schemeClr val="bg1"/>
                          </a:solidFill>
                          <a:effectLst/>
                          <a:latin typeface="Poppins" panose="00000500000000000000" pitchFamily="2" charset="0"/>
                          <a:cs typeface="Poppins" panose="00000500000000000000" pitchFamily="2" charset="0"/>
                        </a:rPr>
                        <a:t>Sample ID</a:t>
                      </a:r>
                      <a:endParaRPr lang="en-US" sz="1000" b="1" i="0" u="none" strike="noStrike">
                        <a:solidFill>
                          <a:schemeClr val="bg1"/>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000" b="1" u="none" strike="noStrike">
                          <a:solidFill>
                            <a:schemeClr val="bg1"/>
                          </a:solidFill>
                          <a:effectLst/>
                          <a:latin typeface="Poppins" panose="00000500000000000000" pitchFamily="2" charset="0"/>
                          <a:cs typeface="Poppins" panose="00000500000000000000" pitchFamily="2" charset="0"/>
                        </a:rPr>
                        <a:t>Conc.</a:t>
                      </a:r>
                    </a:p>
                    <a:p>
                      <a:pPr algn="ctr" fontAlgn="ctr"/>
                      <a:r>
                        <a:rPr lang="en-US" sz="1000" b="1" u="none" strike="noStrike">
                          <a:solidFill>
                            <a:schemeClr val="bg1"/>
                          </a:solidFill>
                          <a:effectLst/>
                          <a:latin typeface="Poppins" panose="00000500000000000000" pitchFamily="2" charset="0"/>
                          <a:cs typeface="Poppins" panose="00000500000000000000" pitchFamily="2" charset="0"/>
                        </a:rPr>
                        <a:t> </a:t>
                      </a:r>
                      <a:r>
                        <a:rPr lang="en-US" sz="1000" b="1" u="none" strike="noStrike" dirty="0">
                          <a:solidFill>
                            <a:schemeClr val="bg1"/>
                          </a:solidFill>
                          <a:effectLst/>
                          <a:latin typeface="Poppins" panose="00000500000000000000" pitchFamily="2" charset="0"/>
                          <a:cs typeface="Poppins" panose="00000500000000000000" pitchFamily="2" charset="0"/>
                        </a:rPr>
                        <a:t>(</a:t>
                      </a:r>
                      <a:r>
                        <a:rPr lang="en-US" sz="1000" b="1" u="none" strike="noStrike" dirty="0" err="1">
                          <a:solidFill>
                            <a:schemeClr val="bg1"/>
                          </a:solidFill>
                          <a:effectLst/>
                          <a:latin typeface="Poppins" panose="00000500000000000000" pitchFamily="2" charset="0"/>
                          <a:cs typeface="Poppins" panose="00000500000000000000" pitchFamily="2" charset="0"/>
                        </a:rPr>
                        <a:t>nM</a:t>
                      </a:r>
                      <a:r>
                        <a:rPr lang="en-US" sz="1000" b="1" u="none" strike="noStrike" dirty="0">
                          <a:solidFill>
                            <a:schemeClr val="bg1"/>
                          </a:solidFill>
                          <a:effectLst/>
                          <a:latin typeface="Poppins" panose="00000500000000000000" pitchFamily="2" charset="0"/>
                          <a:cs typeface="Poppins" panose="00000500000000000000" pitchFamily="2" charset="0"/>
                        </a:rPr>
                        <a:t>)</a:t>
                      </a:r>
                      <a:endParaRPr lang="en-US" sz="1000" b="1" i="0" u="none" strike="noStrike" dirty="0">
                        <a:solidFill>
                          <a:schemeClr val="bg1"/>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000" b="1" u="none" strike="noStrike">
                          <a:solidFill>
                            <a:schemeClr val="bg1"/>
                          </a:solidFill>
                          <a:effectLst/>
                          <a:latin typeface="Poppins" panose="00000500000000000000" pitchFamily="2" charset="0"/>
                          <a:cs typeface="Poppins" panose="00000500000000000000" pitchFamily="2" charset="0"/>
                        </a:rPr>
                        <a:t>Response</a:t>
                      </a:r>
                      <a:endParaRPr lang="en-US" sz="1000" b="1" i="0" u="none" strike="noStrike">
                        <a:solidFill>
                          <a:schemeClr val="bg1"/>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000" b="1" u="none" strike="noStrike">
                          <a:solidFill>
                            <a:schemeClr val="bg1"/>
                          </a:solidFill>
                          <a:effectLst/>
                          <a:latin typeface="Poppins" panose="00000500000000000000" pitchFamily="2" charset="0"/>
                          <a:cs typeface="Poppins" panose="00000500000000000000" pitchFamily="2" charset="0"/>
                        </a:rPr>
                        <a:t>KD</a:t>
                      </a:r>
                    </a:p>
                    <a:p>
                      <a:pPr algn="ctr" fontAlgn="ctr"/>
                      <a:r>
                        <a:rPr lang="en-US" sz="1000" b="1" u="none" strike="noStrike">
                          <a:solidFill>
                            <a:schemeClr val="bg1"/>
                          </a:solidFill>
                          <a:effectLst/>
                          <a:latin typeface="Poppins" panose="00000500000000000000" pitchFamily="2" charset="0"/>
                          <a:cs typeface="Poppins" panose="00000500000000000000" pitchFamily="2" charset="0"/>
                        </a:rPr>
                        <a:t> (M)</a:t>
                      </a:r>
                      <a:endParaRPr lang="en-US" sz="1000" b="1" i="0" u="none" strike="noStrike">
                        <a:solidFill>
                          <a:schemeClr val="bg1"/>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000" b="1" u="none" strike="noStrike">
                          <a:solidFill>
                            <a:schemeClr val="bg1"/>
                          </a:solidFill>
                          <a:effectLst/>
                          <a:latin typeface="Poppins" panose="00000500000000000000" pitchFamily="2" charset="0"/>
                          <a:cs typeface="Poppins" panose="00000500000000000000" pitchFamily="2" charset="0"/>
                        </a:rPr>
                        <a:t>Kon</a:t>
                      </a:r>
                    </a:p>
                    <a:p>
                      <a:pPr algn="ctr" fontAlgn="ctr"/>
                      <a:r>
                        <a:rPr lang="en-US" sz="1000" b="1" u="none" strike="noStrike">
                          <a:solidFill>
                            <a:schemeClr val="bg1"/>
                          </a:solidFill>
                          <a:effectLst/>
                          <a:latin typeface="Poppins" panose="00000500000000000000" pitchFamily="2" charset="0"/>
                          <a:cs typeface="Poppins" panose="00000500000000000000" pitchFamily="2" charset="0"/>
                        </a:rPr>
                        <a:t>(1/Ms)</a:t>
                      </a:r>
                      <a:endParaRPr lang="en-US" sz="1000" b="1" i="0" u="none" strike="noStrike">
                        <a:solidFill>
                          <a:schemeClr val="bg1"/>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000" b="1" u="none" strike="noStrike">
                          <a:solidFill>
                            <a:schemeClr val="bg1"/>
                          </a:solidFill>
                          <a:effectLst/>
                          <a:latin typeface="Poppins" panose="00000500000000000000" pitchFamily="2" charset="0"/>
                          <a:cs typeface="Poppins" panose="00000500000000000000" pitchFamily="2" charset="0"/>
                        </a:rPr>
                        <a:t>Kdis</a:t>
                      </a:r>
                    </a:p>
                    <a:p>
                      <a:pPr algn="ctr" fontAlgn="ctr"/>
                      <a:r>
                        <a:rPr lang="en-US" sz="1000" b="1" u="none" strike="noStrike">
                          <a:solidFill>
                            <a:schemeClr val="bg1"/>
                          </a:solidFill>
                          <a:effectLst/>
                          <a:latin typeface="Poppins" panose="00000500000000000000" pitchFamily="2" charset="0"/>
                          <a:cs typeface="Poppins" panose="00000500000000000000" pitchFamily="2" charset="0"/>
                        </a:rPr>
                        <a:t>(1/s)</a:t>
                      </a:r>
                      <a:endParaRPr lang="en-US" sz="1000" b="1" i="0" u="none" strike="noStrike">
                        <a:solidFill>
                          <a:schemeClr val="bg1"/>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c>
                  <a:txBody>
                    <a:bodyPr/>
                    <a:lstStyle/>
                    <a:p>
                      <a:pPr algn="ctr" fontAlgn="ctr"/>
                      <a:r>
                        <a:rPr lang="en-US" sz="1000" b="1" u="none" strike="noStrike">
                          <a:solidFill>
                            <a:schemeClr val="bg1"/>
                          </a:solidFill>
                          <a:effectLst/>
                          <a:latin typeface="Poppins" panose="00000500000000000000" pitchFamily="2" charset="0"/>
                          <a:cs typeface="Poppins" panose="00000500000000000000" pitchFamily="2" charset="0"/>
                        </a:rPr>
                        <a:t>Full R</a:t>
                      </a:r>
                      <a:r>
                        <a:rPr lang="en-US" sz="1000" b="1" u="none" strike="noStrike" baseline="30000">
                          <a:solidFill>
                            <a:schemeClr val="bg1"/>
                          </a:solidFill>
                          <a:effectLst/>
                          <a:latin typeface="Poppins" panose="00000500000000000000" pitchFamily="2" charset="0"/>
                          <a:cs typeface="Poppins" panose="00000500000000000000" pitchFamily="2" charset="0"/>
                        </a:rPr>
                        <a:t>2</a:t>
                      </a:r>
                      <a:endParaRPr lang="en-US" sz="1000" b="1" i="0" u="none" strike="noStrike" baseline="30000">
                        <a:solidFill>
                          <a:schemeClr val="bg1"/>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A70"/>
                    </a:solidFill>
                  </a:tcPr>
                </a:tc>
              </a:tr>
              <a:tr h="360000">
                <a:tc rowSpan="5">
                  <a:txBody>
                    <a:bodyPr/>
                    <a:lstStyle/>
                    <a:p>
                      <a:pPr algn="ctr" fontAlgn="ctr"/>
                      <a:r>
                        <a:rPr lang="en-US" sz="1000" u="none" strike="noStrike" dirty="0">
                          <a:effectLst/>
                          <a:latin typeface="Poppins" panose="00000500000000000000" pitchFamily="2" charset="0"/>
                          <a:cs typeface="Poppins" panose="00000500000000000000" pitchFamily="2" charset="0"/>
                        </a:rPr>
                        <a:t>HIS1K (Anti-Penta-HIS)</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fontAlgn="ctr"/>
                      <a:r>
                        <a:rPr lang="en-US" sz="1000" u="none" strike="noStrike" dirty="0">
                          <a:effectLst/>
                          <a:latin typeface="Poppins" panose="00000500000000000000" pitchFamily="2" charset="0"/>
                          <a:cs typeface="Poppins" panose="00000500000000000000" pitchFamily="2" charset="0"/>
                        </a:rPr>
                        <a:t>13944-H88H-NA</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fontAlgn="ctr"/>
                      <a:r>
                        <a:rPr lang="en-US" altLang="zh-CN" sz="1000" u="none" strike="noStrike" kern="1200" dirty="0">
                          <a:solidFill>
                            <a:schemeClr val="dk1"/>
                          </a:solidFill>
                          <a:effectLst/>
                          <a:latin typeface="Poppins" panose="00000500000000000000" pitchFamily="2" charset="0"/>
                          <a:ea typeface="+mn-ea"/>
                          <a:cs typeface="Poppins" panose="00000500000000000000" pitchFamily="2" charset="0"/>
                        </a:rPr>
                        <a:t>Dulaglutide-hIgG4</a:t>
                      </a:r>
                      <a:endParaRPr lang="en-US" sz="1000" u="none" strike="noStrike" kern="1200" dirty="0">
                        <a:solidFill>
                          <a:schemeClr val="dk1"/>
                        </a:solidFill>
                        <a:effectLst/>
                        <a:latin typeface="Poppins" panose="00000500000000000000" pitchFamily="2" charset="0"/>
                        <a:ea typeface="+mn-ea"/>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000" u="none" strike="noStrike" dirty="0">
                          <a:effectLst/>
                          <a:latin typeface="Poppins" panose="00000500000000000000" pitchFamily="2" charset="0"/>
                          <a:cs typeface="Poppins" panose="00000500000000000000" pitchFamily="2" charset="0"/>
                        </a:rPr>
                        <a:t>9997</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ctr"/>
                      <a:r>
                        <a:rPr lang="en-US" sz="1000" u="none" strike="noStrike" dirty="0">
                          <a:effectLst/>
                          <a:latin typeface="Poppins" panose="00000500000000000000" pitchFamily="2" charset="0"/>
                          <a:cs typeface="Poppins" panose="00000500000000000000" pitchFamily="2" charset="0"/>
                        </a:rPr>
                        <a:t>0.1643</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noFill/>
                  </a:tcPr>
                </a:tc>
                <a:tc rowSpan="5">
                  <a:txBody>
                    <a:bodyPr/>
                    <a:lstStyle/>
                    <a:p>
                      <a:pPr algn="ctr" fontAlgn="ctr"/>
                      <a:r>
                        <a:rPr lang="en-US" sz="1000" u="none" strike="noStrike" dirty="0">
                          <a:effectLst/>
                          <a:latin typeface="Poppins" panose="00000500000000000000" pitchFamily="2" charset="0"/>
                          <a:cs typeface="Poppins" panose="00000500000000000000" pitchFamily="2" charset="0"/>
                        </a:rPr>
                        <a:t>5.91E-06</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fontAlgn="ctr"/>
                      <a:r>
                        <a:rPr lang="en-US" sz="1000" u="none" strike="noStrike">
                          <a:effectLst/>
                          <a:latin typeface="Poppins" panose="00000500000000000000" pitchFamily="2" charset="0"/>
                          <a:cs typeface="Poppins" panose="00000500000000000000" pitchFamily="2" charset="0"/>
                        </a:rPr>
                        <a:t>2.24E+03</a:t>
                      </a:r>
                      <a:endParaRPr lang="en-US" sz="1000" b="0" i="0" u="none" strike="noStrike">
                        <a:solidFill>
                          <a:srgbClr val="000000"/>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fontAlgn="ctr"/>
                      <a:r>
                        <a:rPr lang="en-US" sz="1000" u="none" strike="noStrike" dirty="0">
                          <a:effectLst/>
                          <a:latin typeface="Poppins" panose="00000500000000000000" pitchFamily="2" charset="0"/>
                          <a:cs typeface="Poppins" panose="00000500000000000000" pitchFamily="2" charset="0"/>
                        </a:rPr>
                        <a:t>1.32E-02</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fontAlgn="ctr"/>
                      <a:r>
                        <a:rPr lang="en-US" sz="1000" u="none" strike="noStrike" dirty="0">
                          <a:effectLst/>
                          <a:latin typeface="Poppins" panose="00000500000000000000" pitchFamily="2" charset="0"/>
                          <a:cs typeface="Poppins" panose="00000500000000000000" pitchFamily="2" charset="0"/>
                        </a:rPr>
                        <a:t>0.9838</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60000">
                <a:tc vMerge="1">
                  <a:txBody>
                    <a:bodyPr/>
                    <a:lstStyle/>
                    <a:p>
                      <a:endParaRPr lang="zh-CN"/>
                    </a:p>
                  </a:txBody>
                  <a:tcPr/>
                </a:tc>
                <a:tc vMerge="1">
                  <a:txBody>
                    <a:bodyPr/>
                    <a:lstStyle/>
                    <a:p>
                      <a:endParaRPr lang="zh-CN"/>
                    </a:p>
                  </a:txBody>
                  <a:tcPr/>
                </a:tc>
                <a:tc vMerge="1">
                  <a:txBody>
                    <a:bodyPr/>
                    <a:lstStyle/>
                    <a:p>
                      <a:endParaRPr lang="zh-CN"/>
                    </a:p>
                  </a:txBody>
                  <a:tcPr/>
                </a:tc>
                <a:tc>
                  <a:txBody>
                    <a:bodyPr/>
                    <a:lstStyle/>
                    <a:p>
                      <a:pPr algn="ctr" fontAlgn="ctr"/>
                      <a:r>
                        <a:rPr lang="en-US" sz="1000" u="none" strike="noStrike" dirty="0">
                          <a:effectLst/>
                          <a:latin typeface="Poppins" panose="00000500000000000000" pitchFamily="2" charset="0"/>
                          <a:cs typeface="Poppins" panose="00000500000000000000" pitchFamily="2" charset="0"/>
                        </a:rPr>
                        <a:t>4998</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noFill/>
                  </a:tcPr>
                </a:tc>
                <a:tc>
                  <a:txBody>
                    <a:bodyPr/>
                    <a:lstStyle/>
                    <a:p>
                      <a:pPr algn="ctr" fontAlgn="ctr"/>
                      <a:r>
                        <a:rPr lang="en-US" sz="1000" u="none" strike="noStrike">
                          <a:effectLst/>
                          <a:latin typeface="Poppins" panose="00000500000000000000" pitchFamily="2" charset="0"/>
                          <a:cs typeface="Poppins" panose="00000500000000000000" pitchFamily="2" charset="0"/>
                        </a:rPr>
                        <a:t>0.1269</a:t>
                      </a:r>
                      <a:endParaRPr lang="en-US" sz="1000" b="0" i="0" u="none" strike="noStrike">
                        <a:solidFill>
                          <a:srgbClr val="000000"/>
                        </a:solidFill>
                        <a:effectLst/>
                        <a:latin typeface="Poppins" panose="00000500000000000000" pitchFamily="2" charset="0"/>
                        <a:cs typeface="Poppins" panose="00000500000000000000" pitchFamily="2" charset="0"/>
                      </a:endParaRPr>
                    </a:p>
                  </a:txBody>
                  <a:tcPr marL="9525" marR="9525" marT="9525" marB="0" anchor="ctr">
                    <a:noFill/>
                  </a:tcPr>
                </a:tc>
                <a:tc vMerge="1">
                  <a:txBody>
                    <a:bodyPr/>
                    <a:lstStyle/>
                    <a:p>
                      <a:endParaRPr lang="zh-CN"/>
                    </a:p>
                  </a:txBody>
                  <a:tcPr/>
                </a:tc>
                <a:tc vMerge="1">
                  <a:txBody>
                    <a:bodyPr/>
                    <a:lstStyle/>
                    <a:p>
                      <a:endParaRPr lang="zh-CN"/>
                    </a:p>
                  </a:txBody>
                  <a:tcPr/>
                </a:tc>
                <a:tc vMerge="1">
                  <a:txBody>
                    <a:bodyPr/>
                    <a:lstStyle/>
                    <a:p>
                      <a:endParaRPr lang="zh-CN"/>
                    </a:p>
                  </a:txBody>
                  <a:tcPr/>
                </a:tc>
                <a:tc vMerge="1">
                  <a:txBody>
                    <a:bodyPr/>
                    <a:lstStyle/>
                    <a:p>
                      <a:endParaRPr lang="zh-CN"/>
                    </a:p>
                  </a:txBody>
                  <a:tcPr/>
                </a:tc>
              </a:tr>
              <a:tr h="360000">
                <a:tc vMerge="1">
                  <a:txBody>
                    <a:bodyPr/>
                    <a:lstStyle/>
                    <a:p>
                      <a:endParaRPr lang="zh-CN"/>
                    </a:p>
                  </a:txBody>
                  <a:tcPr/>
                </a:tc>
                <a:tc vMerge="1">
                  <a:txBody>
                    <a:bodyPr/>
                    <a:lstStyle/>
                    <a:p>
                      <a:endParaRPr lang="zh-CN"/>
                    </a:p>
                  </a:txBody>
                  <a:tcPr/>
                </a:tc>
                <a:tc vMerge="1">
                  <a:txBody>
                    <a:bodyPr/>
                    <a:lstStyle/>
                    <a:p>
                      <a:endParaRPr lang="zh-CN"/>
                    </a:p>
                  </a:txBody>
                  <a:tcPr/>
                </a:tc>
                <a:tc>
                  <a:txBody>
                    <a:bodyPr/>
                    <a:lstStyle/>
                    <a:p>
                      <a:pPr algn="ctr" fontAlgn="ctr"/>
                      <a:r>
                        <a:rPr lang="en-US" sz="1000" u="none" strike="noStrike" dirty="0">
                          <a:effectLst/>
                          <a:latin typeface="Poppins" panose="00000500000000000000" pitchFamily="2" charset="0"/>
                          <a:cs typeface="Poppins" panose="00000500000000000000" pitchFamily="2" charset="0"/>
                        </a:rPr>
                        <a:t>2499</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noFill/>
                  </a:tcPr>
                </a:tc>
                <a:tc>
                  <a:txBody>
                    <a:bodyPr/>
                    <a:lstStyle/>
                    <a:p>
                      <a:pPr algn="ctr" fontAlgn="ctr"/>
                      <a:r>
                        <a:rPr lang="en-US" sz="1000" u="none" strike="noStrike" dirty="0">
                          <a:effectLst/>
                          <a:latin typeface="Poppins" panose="00000500000000000000" pitchFamily="2" charset="0"/>
                          <a:cs typeface="Poppins" panose="00000500000000000000" pitchFamily="2" charset="0"/>
                        </a:rPr>
                        <a:t>0.0725</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noFill/>
                  </a:tcPr>
                </a:tc>
                <a:tc vMerge="1">
                  <a:txBody>
                    <a:bodyPr/>
                    <a:lstStyle/>
                    <a:p>
                      <a:endParaRPr lang="zh-CN"/>
                    </a:p>
                  </a:txBody>
                  <a:tcPr/>
                </a:tc>
                <a:tc vMerge="1">
                  <a:txBody>
                    <a:bodyPr/>
                    <a:lstStyle/>
                    <a:p>
                      <a:endParaRPr lang="zh-CN"/>
                    </a:p>
                  </a:txBody>
                  <a:tcPr/>
                </a:tc>
                <a:tc vMerge="1">
                  <a:txBody>
                    <a:bodyPr/>
                    <a:lstStyle/>
                    <a:p>
                      <a:endParaRPr lang="zh-CN"/>
                    </a:p>
                  </a:txBody>
                  <a:tcPr/>
                </a:tc>
                <a:tc vMerge="1">
                  <a:txBody>
                    <a:bodyPr/>
                    <a:lstStyle/>
                    <a:p>
                      <a:endParaRPr lang="zh-CN"/>
                    </a:p>
                  </a:txBody>
                  <a:tcPr/>
                </a:tc>
              </a:tr>
              <a:tr h="360000">
                <a:tc vMerge="1">
                  <a:txBody>
                    <a:bodyPr/>
                    <a:lstStyle/>
                    <a:p>
                      <a:endParaRPr lang="zh-CN"/>
                    </a:p>
                  </a:txBody>
                  <a:tcPr/>
                </a:tc>
                <a:tc vMerge="1">
                  <a:txBody>
                    <a:bodyPr/>
                    <a:lstStyle/>
                    <a:p>
                      <a:endParaRPr lang="zh-CN"/>
                    </a:p>
                  </a:txBody>
                  <a:tcPr/>
                </a:tc>
                <a:tc vMerge="1">
                  <a:txBody>
                    <a:bodyPr/>
                    <a:lstStyle/>
                    <a:p>
                      <a:endParaRPr lang="zh-CN"/>
                    </a:p>
                  </a:txBody>
                  <a:tcPr/>
                </a:tc>
                <a:tc>
                  <a:txBody>
                    <a:bodyPr/>
                    <a:lstStyle/>
                    <a:p>
                      <a:pPr algn="ctr" fontAlgn="ctr"/>
                      <a:r>
                        <a:rPr lang="en-US" sz="1000" u="none" strike="noStrike" dirty="0">
                          <a:effectLst/>
                          <a:latin typeface="Poppins" panose="00000500000000000000" pitchFamily="2" charset="0"/>
                          <a:cs typeface="Poppins" panose="00000500000000000000" pitchFamily="2" charset="0"/>
                        </a:rPr>
                        <a:t>1250</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noFill/>
                  </a:tcPr>
                </a:tc>
                <a:tc>
                  <a:txBody>
                    <a:bodyPr/>
                    <a:lstStyle/>
                    <a:p>
                      <a:pPr algn="ctr" fontAlgn="ctr"/>
                      <a:r>
                        <a:rPr lang="en-US" sz="1000" u="none" strike="noStrike" dirty="0">
                          <a:effectLst/>
                          <a:latin typeface="Poppins" panose="00000500000000000000" pitchFamily="2" charset="0"/>
                          <a:cs typeface="Poppins" panose="00000500000000000000" pitchFamily="2" charset="0"/>
                        </a:rPr>
                        <a:t>0.034</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noFill/>
                  </a:tcPr>
                </a:tc>
                <a:tc vMerge="1">
                  <a:txBody>
                    <a:bodyPr/>
                    <a:lstStyle/>
                    <a:p>
                      <a:endParaRPr lang="zh-CN"/>
                    </a:p>
                  </a:txBody>
                  <a:tcPr/>
                </a:tc>
                <a:tc vMerge="1">
                  <a:txBody>
                    <a:bodyPr/>
                    <a:lstStyle/>
                    <a:p>
                      <a:endParaRPr lang="zh-CN"/>
                    </a:p>
                  </a:txBody>
                  <a:tcPr/>
                </a:tc>
                <a:tc vMerge="1">
                  <a:txBody>
                    <a:bodyPr/>
                    <a:lstStyle/>
                    <a:p>
                      <a:endParaRPr lang="zh-CN"/>
                    </a:p>
                  </a:txBody>
                  <a:tcPr/>
                </a:tc>
                <a:tc vMerge="1">
                  <a:txBody>
                    <a:bodyPr/>
                    <a:lstStyle/>
                    <a:p>
                      <a:endParaRPr lang="zh-CN"/>
                    </a:p>
                  </a:txBody>
                  <a:tcPr/>
                </a:tc>
              </a:tr>
              <a:tr h="360000">
                <a:tc vMerge="1">
                  <a:txBody>
                    <a:bodyPr/>
                    <a:lstStyle/>
                    <a:p>
                      <a:endParaRPr lang="zh-CN"/>
                    </a:p>
                  </a:txBody>
                  <a:tcPr/>
                </a:tc>
                <a:tc vMerge="1">
                  <a:txBody>
                    <a:bodyPr/>
                    <a:lstStyle/>
                    <a:p>
                      <a:endParaRPr lang="zh-CN"/>
                    </a:p>
                  </a:txBody>
                  <a:tcPr/>
                </a:tc>
                <a:tc vMerge="1">
                  <a:txBody>
                    <a:bodyPr/>
                    <a:lstStyle/>
                    <a:p>
                      <a:endParaRPr lang="zh-CN"/>
                    </a:p>
                  </a:txBody>
                  <a:tcPr/>
                </a:tc>
                <a:tc>
                  <a:txBody>
                    <a:bodyPr/>
                    <a:lstStyle/>
                    <a:p>
                      <a:pPr algn="ctr" fontAlgn="ctr"/>
                      <a:r>
                        <a:rPr lang="en-US" sz="1000" u="none" strike="noStrike" dirty="0">
                          <a:effectLst/>
                          <a:latin typeface="Poppins" panose="00000500000000000000" pitchFamily="2" charset="0"/>
                          <a:cs typeface="Poppins" panose="00000500000000000000" pitchFamily="2" charset="0"/>
                        </a:rPr>
                        <a:t>624.8</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ctr"/>
                      <a:r>
                        <a:rPr lang="en-US" sz="1000" u="none" strike="noStrike" dirty="0">
                          <a:effectLst/>
                          <a:latin typeface="Poppins" panose="00000500000000000000" pitchFamily="2" charset="0"/>
                          <a:cs typeface="Poppins" panose="00000500000000000000" pitchFamily="2" charset="0"/>
                        </a:rPr>
                        <a:t>0.0233</a:t>
                      </a:r>
                      <a:endParaRPr lang="en-US" sz="1000" b="0" i="0" u="none" strike="noStrike" dirty="0">
                        <a:solidFill>
                          <a:srgbClr val="000000"/>
                        </a:solidFill>
                        <a:effectLst/>
                        <a:latin typeface="Poppins" panose="00000500000000000000" pitchFamily="2" charset="0"/>
                        <a:cs typeface="Poppins" panose="00000500000000000000" pitchFamily="2" charset="0"/>
                      </a:endParaRPr>
                    </a:p>
                  </a:txBody>
                  <a:tcPr marL="9525" marR="9525" marT="9525" marB="0" anchor="ctr">
                    <a:lnB w="12700" cap="flat" cmpd="sng" algn="ctr">
                      <a:solidFill>
                        <a:schemeClr val="tx1"/>
                      </a:solidFill>
                      <a:prstDash val="solid"/>
                      <a:round/>
                      <a:headEnd type="none" w="med" len="med"/>
                      <a:tailEnd type="none" w="med" len="med"/>
                    </a:lnB>
                    <a:noFill/>
                  </a:tcPr>
                </a:tc>
                <a:tc vMerge="1">
                  <a:txBody>
                    <a:bodyPr/>
                    <a:lstStyle/>
                    <a:p>
                      <a:endParaRPr lang="zh-CN"/>
                    </a:p>
                  </a:txBody>
                  <a:tcPr/>
                </a:tc>
                <a:tc vMerge="1">
                  <a:txBody>
                    <a:bodyPr/>
                    <a:lstStyle/>
                    <a:p>
                      <a:endParaRPr lang="zh-CN"/>
                    </a:p>
                  </a:txBody>
                  <a:tcPr/>
                </a:tc>
                <a:tc vMerge="1">
                  <a:txBody>
                    <a:bodyPr/>
                    <a:lstStyle/>
                    <a:p>
                      <a:endParaRPr lang="zh-CN"/>
                    </a:p>
                  </a:txBody>
                  <a:tcPr/>
                </a:tc>
                <a:tc vMerge="1">
                  <a:txBody>
                    <a:bodyPr/>
                    <a:lstStyle/>
                    <a:p>
                      <a:endParaRPr lang="zh-CN"/>
                    </a:p>
                  </a:txBody>
                  <a:tcPr/>
                </a:tc>
              </a:tr>
            </a:tbl>
          </a:graphicData>
        </a:graphic>
      </p:graphicFrame>
      <p:sp>
        <p:nvSpPr>
          <p:cNvPr id="58" name="TextBox 57"/>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pic>
        <p:nvPicPr>
          <p:cNvPr id="60" name="图片 59"/>
          <p:cNvPicPr>
            <a:picLocks noChangeAspect="1"/>
          </p:cNvPicPr>
          <p:nvPr/>
        </p:nvPicPr>
        <p:blipFill>
          <a:blip r:embed="rId5" cstate="print"/>
          <a:stretch>
            <a:fillRect/>
          </a:stretch>
        </p:blipFill>
        <p:spPr>
          <a:xfrm>
            <a:off x="551384" y="3356992"/>
            <a:ext cx="1073277" cy="2100178"/>
          </a:xfrm>
          <a:prstGeom prst="rect">
            <a:avLst/>
          </a:prstGeom>
        </p:spPr>
      </p:pic>
      <p:pic>
        <p:nvPicPr>
          <p:cNvPr id="61" name="图片 60"/>
          <p:cNvPicPr>
            <a:picLocks noChangeAspect="1"/>
          </p:cNvPicPr>
          <p:nvPr/>
        </p:nvPicPr>
        <p:blipFill>
          <a:blip r:embed="rId6" cstate="print"/>
          <a:stretch>
            <a:fillRect/>
          </a:stretch>
        </p:blipFill>
        <p:spPr>
          <a:xfrm>
            <a:off x="2063552" y="3573016"/>
            <a:ext cx="3240360" cy="2012191"/>
          </a:xfrm>
          <a:prstGeom prst="rect">
            <a:avLst/>
          </a:prstGeom>
        </p:spPr>
      </p:pic>
      <p:sp>
        <p:nvSpPr>
          <p:cNvPr id="59" name="TextBox 53"/>
          <p:cNvSpPr txBox="1"/>
          <p:nvPr/>
        </p:nvSpPr>
        <p:spPr>
          <a:xfrm>
            <a:off x="3272178" y="3331611"/>
            <a:ext cx="447558" cy="338554"/>
          </a:xfrm>
          <a:prstGeom prst="rect">
            <a:avLst/>
          </a:prstGeom>
          <a:noFill/>
        </p:spPr>
        <p:txBody>
          <a:bodyPr wrap="none" rtlCol="0">
            <a:spAutoFit/>
          </a:bodyPr>
          <a:lstStyle/>
          <a:p>
            <a:r>
              <a:rPr lang="en-US" altLang="zh-CN" sz="1600" dirty="0">
                <a:latin typeface="Poppins" panose="00000500000000000000" pitchFamily="2" charset="0"/>
                <a:ea typeface="思源黑体 CN Bold" panose="020B0800000000000000" pitchFamily="34" charset="-122"/>
              </a:rPr>
              <a:t>BLI</a:t>
            </a:r>
            <a:endParaRPr lang="zh-CN" altLang="en-US" sz="1600" dirty="0">
              <a:latin typeface="Poppins" panose="00000500000000000000" pitchFamily="2" charset="0"/>
              <a:ea typeface="思源黑体 CN Bold" panose="020B0800000000000000" pitchFamily="34" charset="-122"/>
            </a:endParaRPr>
          </a:p>
        </p:txBody>
      </p:sp>
      <p:pic>
        <p:nvPicPr>
          <p:cNvPr id="62" name="Picture 2" descr="C:\Users\Digital marketing\Downloads\logo水印.png"/>
          <p:cNvPicPr>
            <a:picLocks noChangeAspect="1" noChangeArrowheads="1"/>
          </p:cNvPicPr>
          <p:nvPr/>
        </p:nvPicPr>
        <p:blipFill>
          <a:blip r:embed="rId7" cstate="print"/>
          <a:srcRect/>
          <a:stretch>
            <a:fillRect/>
          </a:stretch>
        </p:blipFill>
        <p:spPr bwMode="auto">
          <a:xfrm>
            <a:off x="-816768" y="260648"/>
            <a:ext cx="8324850" cy="4572000"/>
          </a:xfrm>
          <a:prstGeom prst="rect">
            <a:avLst/>
          </a:prstGeom>
          <a:noFill/>
        </p:spPr>
      </p:pic>
      <p:pic>
        <p:nvPicPr>
          <p:cNvPr id="63" name="Picture 4" descr="C:\Users\Digital marketing\Downloads\logo水印.png"/>
          <p:cNvPicPr>
            <a:picLocks noChangeAspect="1" noChangeArrowheads="1"/>
          </p:cNvPicPr>
          <p:nvPr/>
        </p:nvPicPr>
        <p:blipFill>
          <a:blip r:embed="rId7" cstate="print"/>
          <a:srcRect/>
          <a:stretch>
            <a:fillRect/>
          </a:stretch>
        </p:blipFill>
        <p:spPr bwMode="auto">
          <a:xfrm>
            <a:off x="2999656" y="2492896"/>
            <a:ext cx="8324850" cy="457200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10991851" y="2216151"/>
            <a:ext cx="592667" cy="1081616"/>
          </a:xfrm>
          <a:prstGeom prst="rect">
            <a:avLst/>
          </a:prstGeom>
          <a:noFill/>
          <a:ln w="9525">
            <a:noFill/>
            <a:miter lim="800000"/>
            <a:headEnd/>
            <a:tailEnd/>
          </a:ln>
        </p:spPr>
      </p:pic>
      <p:sp>
        <p:nvSpPr>
          <p:cNvPr id="43011" name="矩形 9"/>
          <p:cNvSpPr>
            <a:spLocks noChangeArrowheads="1"/>
          </p:cNvSpPr>
          <p:nvPr/>
        </p:nvSpPr>
        <p:spPr bwMode="auto">
          <a:xfrm>
            <a:off x="4233" y="165100"/>
            <a:ext cx="420370" cy="141605"/>
          </a:xfrm>
          <a:prstGeom prst="rect">
            <a:avLst/>
          </a:prstGeom>
          <a:noFill/>
          <a:ln w="9525">
            <a:noFill/>
            <a:miter lim="800000"/>
          </a:ln>
        </p:spPr>
        <p:txBody>
          <a:bodyPr wrap="none" lIns="121905" tIns="60952" rIns="121905" bIns="60952">
            <a:spAutoFit/>
          </a:bodyPr>
          <a:lstStyle/>
          <a:p>
            <a:pPr>
              <a:spcBef>
                <a:spcPts val="1350"/>
              </a:spcBef>
            </a:pPr>
            <a:r>
              <a:rPr lang="zh-CN" altLang="en-US" sz="135" dirty="0">
                <a:solidFill>
                  <a:schemeClr val="bg1"/>
                </a:solidFill>
                <a:latin typeface="Poppins" panose="00000500000000000000" pitchFamily="2" charset="0"/>
                <a:ea typeface="思源黑体 CN Regular" panose="020B0500000000000000" pitchFamily="34" charset="-122"/>
                <a:cs typeface="Poppins" panose="00000500000000000000" pitchFamily="2" charset="0"/>
              </a:rPr>
              <a:t>关于“北京义翘神州”</a:t>
            </a:r>
          </a:p>
        </p:txBody>
      </p:sp>
      <p:sp>
        <p:nvSpPr>
          <p:cNvPr id="12" name="TextBox 24"/>
          <p:cNvSpPr txBox="1">
            <a:spLocks noChangeArrowheads="1"/>
          </p:cNvSpPr>
          <p:nvPr/>
        </p:nvSpPr>
        <p:spPr bwMode="auto">
          <a:xfrm>
            <a:off x="330200" y="933451"/>
            <a:ext cx="2178050" cy="412750"/>
          </a:xfrm>
          <a:prstGeom prst="rect">
            <a:avLst/>
          </a:prstGeom>
          <a:noFill/>
          <a:ln w="9525">
            <a:noFill/>
            <a:miter lim="800000"/>
          </a:ln>
        </p:spPr>
        <p:txBody>
          <a:bodyPr wrap="none" lIns="121905" tIns="60952" rIns="121905" bIns="60952">
            <a:spAutoFit/>
          </a:bodyPr>
          <a:lstStyle/>
          <a:p>
            <a:pPr>
              <a:defRPr/>
            </a:pPr>
            <a:r>
              <a:rPr lang="zh-CN" altLang="en-US" sz="1900" b="1"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坚持自主研发生产</a:t>
            </a:r>
          </a:p>
        </p:txBody>
      </p:sp>
      <p:sp>
        <p:nvSpPr>
          <p:cNvPr id="13" name="矩形 12"/>
          <p:cNvSpPr/>
          <p:nvPr/>
        </p:nvSpPr>
        <p:spPr>
          <a:xfrm>
            <a:off x="334433" y="1316567"/>
            <a:ext cx="10850033" cy="366395"/>
          </a:xfrm>
          <a:prstGeom prst="rect">
            <a:avLst/>
          </a:prstGeom>
        </p:spPr>
        <p:txBody>
          <a:bodyPr lIns="121905" tIns="60952" rIns="121905" bIns="60952">
            <a:spAutoFit/>
          </a:bodyPr>
          <a:lstStyle/>
          <a:p>
            <a:pPr>
              <a:buFont typeface="Arial" panose="020B0604020202020204" pitchFamily="34" charset="0"/>
              <a:buChar char="•"/>
              <a:defRPr/>
            </a:pPr>
            <a:r>
              <a:rPr lang="zh-CN" altLang="en-US"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 打造中国生命科学研究“一站式”试剂与服务支撑平台</a:t>
            </a:r>
            <a:endParaRPr lang="en-US" altLang="zh-CN"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14" name="TextBox 24"/>
          <p:cNvSpPr txBox="1">
            <a:spLocks noChangeArrowheads="1"/>
          </p:cNvSpPr>
          <p:nvPr/>
        </p:nvSpPr>
        <p:spPr bwMode="auto">
          <a:xfrm>
            <a:off x="410635" y="3577167"/>
            <a:ext cx="1452245" cy="412750"/>
          </a:xfrm>
          <a:prstGeom prst="rect">
            <a:avLst/>
          </a:prstGeom>
          <a:noFill/>
          <a:ln w="9525">
            <a:noFill/>
            <a:miter lim="800000"/>
          </a:ln>
        </p:spPr>
        <p:txBody>
          <a:bodyPr wrap="none" lIns="121905" tIns="60952" rIns="121905" bIns="60952">
            <a:spAutoFit/>
          </a:bodyPr>
          <a:lstStyle/>
          <a:p>
            <a:pPr>
              <a:defRPr/>
            </a:pPr>
            <a:r>
              <a:rPr lang="zh-CN" altLang="en-US" sz="1900" b="1"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人才与设施</a:t>
            </a:r>
          </a:p>
        </p:txBody>
      </p:sp>
      <p:sp>
        <p:nvSpPr>
          <p:cNvPr id="15" name="TextBox 24"/>
          <p:cNvSpPr txBox="1">
            <a:spLocks noChangeArrowheads="1"/>
          </p:cNvSpPr>
          <p:nvPr/>
        </p:nvSpPr>
        <p:spPr bwMode="auto">
          <a:xfrm>
            <a:off x="3841751" y="3615267"/>
            <a:ext cx="1210310" cy="412750"/>
          </a:xfrm>
          <a:prstGeom prst="rect">
            <a:avLst/>
          </a:prstGeom>
          <a:noFill/>
          <a:ln w="9525">
            <a:noFill/>
            <a:miter lim="800000"/>
          </a:ln>
        </p:spPr>
        <p:txBody>
          <a:bodyPr wrap="none" lIns="121905" tIns="60952" rIns="121905" bIns="60952">
            <a:spAutoFit/>
          </a:bodyPr>
          <a:lstStyle/>
          <a:p>
            <a:pPr>
              <a:defRPr/>
            </a:pPr>
            <a:r>
              <a:rPr lang="zh-CN" altLang="en-US" sz="1900" b="1"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荣誉资质</a:t>
            </a:r>
          </a:p>
        </p:txBody>
      </p:sp>
      <p:sp>
        <p:nvSpPr>
          <p:cNvPr id="16" name="矩形 15"/>
          <p:cNvSpPr/>
          <p:nvPr/>
        </p:nvSpPr>
        <p:spPr>
          <a:xfrm>
            <a:off x="527051" y="4216400"/>
            <a:ext cx="3168649" cy="2074545"/>
          </a:xfrm>
          <a:prstGeom prst="rect">
            <a:avLst/>
          </a:prstGeom>
        </p:spPr>
        <p:txBody>
          <a:bodyPr lIns="121905" tIns="60952" rIns="121905" bIns="60952">
            <a:spAutoFit/>
          </a:bodyPr>
          <a:lstStyle/>
          <a:p>
            <a:pPr>
              <a:buFont typeface="Arial" panose="020B0604020202020204" pitchFamily="34" charset="0"/>
              <a:buChar char="•"/>
              <a:defRPr/>
            </a:pPr>
            <a:r>
              <a:rPr lang="zh-CN" altLang="en-US" sz="1600" b="1"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 设施：</a:t>
            </a:r>
            <a:endParaRPr lang="en-US" altLang="zh-CN" sz="1600" b="1"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endParaRPr>
          </a:p>
          <a:p>
            <a:pPr>
              <a:defRPr/>
            </a:pPr>
            <a:r>
              <a:rPr lang="en-US" altLang="zh-CN" sz="19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  </a:t>
            </a:r>
            <a:r>
              <a:rPr lang="en-US" altLang="zh-CN"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a:t>
            </a:r>
            <a:r>
              <a:rPr lang="zh-CN" altLang="en-US"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超</a:t>
            </a:r>
            <a:r>
              <a:rPr lang="en-US" altLang="zh-CN"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2,0000</a:t>
            </a:r>
            <a:r>
              <a:rPr lang="zh-CN" altLang="en-US"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平米研发中心</a:t>
            </a:r>
            <a:endParaRPr lang="en-US" altLang="zh-CN"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endParaRPr>
          </a:p>
          <a:p>
            <a:pPr>
              <a:defRPr/>
            </a:pPr>
            <a:r>
              <a:rPr lang="en-US" altLang="zh-CN"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  ---</a:t>
            </a:r>
            <a:r>
              <a:rPr lang="zh-CN" altLang="en-US"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超</a:t>
            </a:r>
            <a:r>
              <a:rPr lang="en-US" altLang="zh-CN"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5,000</a:t>
            </a:r>
            <a:r>
              <a:rPr lang="zh-CN" altLang="en-US"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sym typeface="+mn-ea"/>
              </a:rPr>
              <a:t>平米洁净车间</a:t>
            </a:r>
            <a:endParaRPr lang="en-US" altLang="zh-CN"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endParaRPr>
          </a:p>
          <a:p>
            <a:pPr>
              <a:defRPr/>
            </a:pPr>
            <a:endParaRPr lang="zh-CN" altLang="en-US" sz="19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endParaRPr>
          </a:p>
          <a:p>
            <a:pPr>
              <a:buFont typeface="Arial" panose="020B0604020202020204" pitchFamily="34" charset="0"/>
              <a:buChar char="•"/>
              <a:defRPr/>
            </a:pPr>
            <a:r>
              <a:rPr lang="zh-CN" altLang="en-US" sz="19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 </a:t>
            </a:r>
            <a:r>
              <a:rPr lang="zh-CN" altLang="en-US" sz="1600" b="1"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团队：近</a:t>
            </a:r>
            <a:r>
              <a:rPr lang="en-US" altLang="zh-CN" sz="1600" b="1"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1000</a:t>
            </a:r>
            <a:r>
              <a:rPr lang="zh-CN" altLang="en-US" sz="1600" b="1"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人</a:t>
            </a:r>
            <a:endParaRPr lang="en-US" altLang="zh-CN" sz="1900" b="1"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endParaRPr>
          </a:p>
          <a:p>
            <a:pPr>
              <a:defRPr/>
            </a:pPr>
            <a:r>
              <a:rPr lang="en-US" altLang="zh-CN" sz="19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   --- </a:t>
            </a:r>
            <a:r>
              <a:rPr lang="zh-CN" altLang="en-US"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硕士以上学历占</a:t>
            </a:r>
            <a:r>
              <a:rPr lang="en-US" altLang="zh-CN"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1/3</a:t>
            </a:r>
          </a:p>
          <a:p>
            <a:pPr>
              <a:defRPr/>
            </a:pPr>
            <a:r>
              <a:rPr lang="en-US" altLang="zh-CN" sz="19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   --- </a:t>
            </a:r>
            <a:r>
              <a:rPr lang="en-US" altLang="zh-CN"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30+ </a:t>
            </a:r>
            <a:r>
              <a:rPr lang="zh-CN" altLang="en-US"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欧美深造经历</a:t>
            </a:r>
            <a:endParaRPr lang="en-US" altLang="zh-CN" sz="1600"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20" name="矩形 19"/>
          <p:cNvSpPr/>
          <p:nvPr/>
        </p:nvSpPr>
        <p:spPr>
          <a:xfrm>
            <a:off x="527051" y="4047068"/>
            <a:ext cx="2880783" cy="2351617"/>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5" tIns="60952" rIns="121905" bIns="60952" anchor="ctr"/>
          <a:lstStyle/>
          <a:p>
            <a:pPr algn="ctr">
              <a:defRPr/>
            </a:pPr>
            <a:endParaRPr lang="zh-CN" altLang="en-US" sz="135" dirty="0">
              <a:latin typeface="Poppins" panose="00000500000000000000" pitchFamily="2" charset="0"/>
              <a:ea typeface="思源黑体 CN Regular" panose="020B0500000000000000" pitchFamily="34" charset="-122"/>
              <a:cs typeface="Poppins" panose="00000500000000000000" pitchFamily="2" charset="0"/>
            </a:endParaRPr>
          </a:p>
        </p:txBody>
      </p:sp>
      <p:sp>
        <p:nvSpPr>
          <p:cNvPr id="22" name="矩形 21"/>
          <p:cNvSpPr/>
          <p:nvPr/>
        </p:nvSpPr>
        <p:spPr>
          <a:xfrm>
            <a:off x="3024717" y="2137835"/>
            <a:ext cx="2495549" cy="1257300"/>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5" tIns="60952" rIns="121905" bIns="60952" anchor="ctr"/>
          <a:lstStyle/>
          <a:p>
            <a:pPr>
              <a:defRPr/>
            </a:pPr>
            <a:r>
              <a:rPr lang="en-US" altLang="zh-CN" sz="1600" b="1" dirty="0">
                <a:solidFill>
                  <a:srgbClr val="377D6C"/>
                </a:solidFill>
                <a:latin typeface="Poppins" panose="00000500000000000000" pitchFamily="2" charset="0"/>
                <a:ea typeface="思源黑体 CN Regular" panose="020B0500000000000000" pitchFamily="34" charset="-122"/>
                <a:cs typeface="Poppins" panose="00000500000000000000" pitchFamily="2" charset="0"/>
              </a:rPr>
              <a:t>14,000 +</a:t>
            </a:r>
            <a:r>
              <a:rPr lang="en-US" altLang="zh-CN" sz="1600" dirty="0">
                <a:solidFill>
                  <a:srgbClr val="377D6C"/>
                </a:solidFill>
                <a:latin typeface="Poppins" panose="00000500000000000000" pitchFamily="2" charset="0"/>
                <a:ea typeface="思源黑体 CN Regular" panose="020B0500000000000000" pitchFamily="34" charset="-122"/>
                <a:cs typeface="Poppins" panose="00000500000000000000" pitchFamily="2" charset="0"/>
              </a:rPr>
              <a:t> </a:t>
            </a:r>
          </a:p>
          <a:p>
            <a:pPr>
              <a:defRPr/>
            </a:pPr>
            <a:r>
              <a:rPr lang="zh-CN" altLang="en-US" sz="1600" dirty="0">
                <a:solidFill>
                  <a:schemeClr val="tx1"/>
                </a:solidFill>
                <a:latin typeface="Poppins" panose="00000500000000000000" pitchFamily="2" charset="0"/>
                <a:ea typeface="思源黑体 CN Regular" panose="020B0500000000000000" pitchFamily="34" charset="-122"/>
                <a:cs typeface="Poppins" panose="00000500000000000000" pitchFamily="2" charset="0"/>
              </a:rPr>
              <a:t>精品抗体</a:t>
            </a:r>
          </a:p>
        </p:txBody>
      </p:sp>
      <p:sp>
        <p:nvSpPr>
          <p:cNvPr id="23" name="矩形 22"/>
          <p:cNvSpPr/>
          <p:nvPr/>
        </p:nvSpPr>
        <p:spPr>
          <a:xfrm>
            <a:off x="431800" y="2137835"/>
            <a:ext cx="2497667" cy="1257300"/>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5" tIns="60952" rIns="121905" bIns="60952" anchor="ctr"/>
          <a:lstStyle/>
          <a:p>
            <a:pPr>
              <a:defRPr/>
            </a:pPr>
            <a:r>
              <a:rPr lang="en-US" altLang="zh-CN" sz="1600" b="1" dirty="0">
                <a:solidFill>
                  <a:srgbClr val="377D6C"/>
                </a:solidFill>
                <a:latin typeface="Poppins" panose="00000500000000000000" pitchFamily="2" charset="0"/>
                <a:ea typeface="思源黑体 CN Regular" panose="020B0500000000000000" pitchFamily="34" charset="-122"/>
                <a:cs typeface="Poppins" panose="00000500000000000000" pitchFamily="2" charset="0"/>
              </a:rPr>
              <a:t>9,000 +</a:t>
            </a:r>
            <a:r>
              <a:rPr lang="en-US" altLang="zh-CN" sz="1600" dirty="0">
                <a:solidFill>
                  <a:schemeClr val="tx1"/>
                </a:solidFill>
                <a:latin typeface="Poppins" panose="00000500000000000000" pitchFamily="2" charset="0"/>
                <a:ea typeface="思源黑体 CN Regular" panose="020B0500000000000000" pitchFamily="34" charset="-122"/>
                <a:cs typeface="Poppins" panose="00000500000000000000" pitchFamily="2" charset="0"/>
              </a:rPr>
              <a:t> </a:t>
            </a:r>
          </a:p>
          <a:p>
            <a:pPr>
              <a:defRPr/>
            </a:pPr>
            <a:r>
              <a:rPr lang="zh-CN" altLang="en-US" sz="1600" dirty="0">
                <a:solidFill>
                  <a:schemeClr val="tx1"/>
                </a:solidFill>
                <a:latin typeface="Poppins" panose="00000500000000000000" pitchFamily="2" charset="0"/>
                <a:ea typeface="思源黑体 CN Regular" panose="020B0500000000000000" pitchFamily="34" charset="-122"/>
                <a:cs typeface="Poppins" panose="00000500000000000000" pitchFamily="2" charset="0"/>
              </a:rPr>
              <a:t>重组蛋白</a:t>
            </a:r>
          </a:p>
        </p:txBody>
      </p:sp>
      <p:sp>
        <p:nvSpPr>
          <p:cNvPr id="24" name="矩形 23"/>
          <p:cNvSpPr/>
          <p:nvPr/>
        </p:nvSpPr>
        <p:spPr>
          <a:xfrm>
            <a:off x="5617635" y="2137835"/>
            <a:ext cx="2495551" cy="1257300"/>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5" tIns="60952" rIns="121905" bIns="60952" anchor="ctr"/>
          <a:lstStyle/>
          <a:p>
            <a:pPr>
              <a:defRPr/>
            </a:pPr>
            <a:r>
              <a:rPr lang="en-US" altLang="zh-CN" sz="1600" b="1" dirty="0">
                <a:solidFill>
                  <a:srgbClr val="007E66"/>
                </a:solidFill>
                <a:latin typeface="Poppins" panose="00000500000000000000" pitchFamily="2" charset="0"/>
                <a:ea typeface="思源黑体 CN Regular" panose="020B0500000000000000" pitchFamily="34" charset="-122"/>
                <a:cs typeface="Poppins" panose="00000500000000000000" pitchFamily="2" charset="0"/>
              </a:rPr>
              <a:t>49,000+</a:t>
            </a:r>
          </a:p>
          <a:p>
            <a:pPr>
              <a:defRPr/>
            </a:pPr>
            <a:r>
              <a:rPr lang="zh-CN" altLang="en-US" sz="1600" dirty="0">
                <a:solidFill>
                  <a:schemeClr val="tx1"/>
                </a:solidFill>
                <a:latin typeface="Poppins" panose="00000500000000000000" pitchFamily="2" charset="0"/>
                <a:ea typeface="思源黑体 CN Regular" panose="020B0500000000000000" pitchFamily="34" charset="-122"/>
                <a:cs typeface="Poppins" panose="00000500000000000000" pitchFamily="2" charset="0"/>
              </a:rPr>
              <a:t>基因产品</a:t>
            </a:r>
          </a:p>
        </p:txBody>
      </p:sp>
      <p:pic>
        <p:nvPicPr>
          <p:cNvPr id="43022" name="Picture 3" descr="C:\Users\s\Documents\Tencent Files\2585936105\FileRecv\2(1).png"/>
          <p:cNvPicPr>
            <a:picLocks noChangeAspect="1" noChangeArrowheads="1"/>
          </p:cNvPicPr>
          <p:nvPr/>
        </p:nvPicPr>
        <p:blipFill>
          <a:blip r:embed="rId4" cstate="print"/>
          <a:srcRect/>
          <a:stretch>
            <a:fillRect/>
          </a:stretch>
        </p:blipFill>
        <p:spPr bwMode="auto">
          <a:xfrm>
            <a:off x="1871135" y="2313517"/>
            <a:ext cx="853017" cy="872067"/>
          </a:xfrm>
          <a:prstGeom prst="rect">
            <a:avLst/>
          </a:prstGeom>
          <a:noFill/>
          <a:ln w="9525">
            <a:noFill/>
            <a:miter lim="800000"/>
            <a:headEnd/>
            <a:tailEnd/>
          </a:ln>
        </p:spPr>
      </p:pic>
      <p:pic>
        <p:nvPicPr>
          <p:cNvPr id="43023" name="Picture 4" descr="C:\Users\s\Documents\Tencent Files\2585936105\FileRecv\3.png"/>
          <p:cNvPicPr>
            <a:picLocks noChangeAspect="1" noChangeArrowheads="1"/>
          </p:cNvPicPr>
          <p:nvPr/>
        </p:nvPicPr>
        <p:blipFill>
          <a:blip r:embed="rId5" cstate="print"/>
          <a:srcRect/>
          <a:stretch>
            <a:fillRect/>
          </a:stretch>
        </p:blipFill>
        <p:spPr bwMode="auto">
          <a:xfrm>
            <a:off x="4464052" y="2313517"/>
            <a:ext cx="994833" cy="1016000"/>
          </a:xfrm>
          <a:prstGeom prst="rect">
            <a:avLst/>
          </a:prstGeom>
          <a:noFill/>
          <a:ln w="9525">
            <a:noFill/>
            <a:miter lim="800000"/>
            <a:headEnd/>
            <a:tailEnd/>
          </a:ln>
        </p:spPr>
      </p:pic>
      <p:pic>
        <p:nvPicPr>
          <p:cNvPr id="43024" name="Picture 5" descr="C:\Users\s\Documents\Tencent Files\2585936105\FileRecv\1(3).png"/>
          <p:cNvPicPr>
            <a:picLocks noChangeAspect="1" noChangeArrowheads="1"/>
          </p:cNvPicPr>
          <p:nvPr/>
        </p:nvPicPr>
        <p:blipFill>
          <a:blip r:embed="rId6" cstate="print"/>
          <a:srcRect/>
          <a:stretch>
            <a:fillRect/>
          </a:stretch>
        </p:blipFill>
        <p:spPr bwMode="auto">
          <a:xfrm rot="2290080">
            <a:off x="7209367" y="2296585"/>
            <a:ext cx="609600" cy="1020233"/>
          </a:xfrm>
          <a:prstGeom prst="rect">
            <a:avLst/>
          </a:prstGeom>
          <a:noFill/>
          <a:ln w="9525">
            <a:noFill/>
            <a:miter lim="800000"/>
            <a:headEnd/>
            <a:tailEnd/>
          </a:ln>
        </p:spPr>
      </p:pic>
      <p:sp>
        <p:nvSpPr>
          <p:cNvPr id="28" name="矩形 27"/>
          <p:cNvSpPr/>
          <p:nvPr/>
        </p:nvSpPr>
        <p:spPr>
          <a:xfrm>
            <a:off x="8401051" y="2120901"/>
            <a:ext cx="3456516" cy="1259417"/>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5" tIns="60952" rIns="121905" bIns="60952" anchor="ctr"/>
          <a:lstStyle/>
          <a:p>
            <a:pPr>
              <a:defRPr/>
            </a:pPr>
            <a:r>
              <a:rPr lang="en-US" altLang="zh-CN" sz="1600" dirty="0">
                <a:solidFill>
                  <a:schemeClr val="tx1"/>
                </a:solidFill>
                <a:latin typeface="Poppins" panose="00000500000000000000" pitchFamily="2" charset="0"/>
                <a:ea typeface="思源黑体 CN Regular" panose="020B0500000000000000" pitchFamily="34" charset="-122"/>
                <a:cs typeface="Poppins" panose="00000500000000000000" pitchFamily="2" charset="0"/>
              </a:rPr>
              <a:t>ELISA </a:t>
            </a:r>
            <a:r>
              <a:rPr lang="zh-CN" altLang="en-US" sz="1600" dirty="0">
                <a:solidFill>
                  <a:schemeClr val="tx1"/>
                </a:solidFill>
                <a:latin typeface="Poppins" panose="00000500000000000000" pitchFamily="2" charset="0"/>
                <a:ea typeface="思源黑体 CN Regular" panose="020B0500000000000000" pitchFamily="34" charset="-122"/>
                <a:cs typeface="Poppins" panose="00000500000000000000" pitchFamily="2" charset="0"/>
              </a:rPr>
              <a:t>试剂盒、培养基、</a:t>
            </a:r>
            <a:endParaRPr lang="en-US" altLang="zh-CN" sz="1600" dirty="0">
              <a:solidFill>
                <a:schemeClr val="tx1"/>
              </a:solidFill>
              <a:latin typeface="Poppins" panose="00000500000000000000" pitchFamily="2" charset="0"/>
              <a:ea typeface="思源黑体 CN Regular" panose="020B0500000000000000" pitchFamily="34" charset="-122"/>
              <a:cs typeface="Poppins" panose="00000500000000000000" pitchFamily="2" charset="0"/>
            </a:endParaRPr>
          </a:p>
          <a:p>
            <a:pPr>
              <a:defRPr/>
            </a:pPr>
            <a:r>
              <a:rPr lang="en-US" altLang="zh-CN" sz="1600" dirty="0">
                <a:solidFill>
                  <a:schemeClr val="tx1"/>
                </a:solidFill>
                <a:latin typeface="Poppins" panose="00000500000000000000" pitchFamily="2" charset="0"/>
                <a:ea typeface="思源黑体 CN Regular" panose="020B0500000000000000" pitchFamily="34" charset="-122"/>
                <a:cs typeface="Poppins" panose="00000500000000000000" pitchFamily="2" charset="0"/>
              </a:rPr>
              <a:t>GMP</a:t>
            </a:r>
            <a:r>
              <a:rPr lang="zh-CN" altLang="en-US" sz="1600" dirty="0">
                <a:solidFill>
                  <a:schemeClr val="tx1"/>
                </a:solidFill>
                <a:latin typeface="Poppins" panose="00000500000000000000" pitchFamily="2" charset="0"/>
                <a:ea typeface="思源黑体 CN Regular" panose="020B0500000000000000" pitchFamily="34" charset="-122"/>
                <a:cs typeface="Poppins" panose="00000500000000000000" pitchFamily="2" charset="0"/>
              </a:rPr>
              <a:t>级核酸酶等特色产品</a:t>
            </a:r>
          </a:p>
        </p:txBody>
      </p:sp>
      <p:sp>
        <p:nvSpPr>
          <p:cNvPr id="32" name="TextBox 24"/>
          <p:cNvSpPr txBox="1">
            <a:spLocks noChangeArrowheads="1"/>
          </p:cNvSpPr>
          <p:nvPr/>
        </p:nvSpPr>
        <p:spPr bwMode="auto">
          <a:xfrm>
            <a:off x="410635" y="1701800"/>
            <a:ext cx="1210310" cy="412750"/>
          </a:xfrm>
          <a:prstGeom prst="rect">
            <a:avLst/>
          </a:prstGeom>
          <a:noFill/>
          <a:ln w="9525">
            <a:noFill/>
            <a:miter lim="800000"/>
          </a:ln>
        </p:spPr>
        <p:txBody>
          <a:bodyPr wrap="none" lIns="121905" tIns="60952" rIns="121905" bIns="60952">
            <a:spAutoFit/>
          </a:bodyPr>
          <a:lstStyle/>
          <a:p>
            <a:pPr>
              <a:defRPr/>
            </a:pPr>
            <a:r>
              <a:rPr lang="zh-CN" altLang="en-US" sz="1900" b="1" dirty="0">
                <a:solidFill>
                  <a:schemeClr val="tx1">
                    <a:lumMod val="65000"/>
                    <a:lumOff val="35000"/>
                  </a:schemeClr>
                </a:solidFill>
                <a:latin typeface="Poppins" panose="00000500000000000000" pitchFamily="2" charset="0"/>
                <a:ea typeface="思源黑体 CN Regular" panose="020B0500000000000000" pitchFamily="34" charset="-122"/>
                <a:cs typeface="Poppins" panose="00000500000000000000" pitchFamily="2" charset="0"/>
              </a:rPr>
              <a:t>现货供应</a:t>
            </a:r>
          </a:p>
        </p:txBody>
      </p:sp>
      <p:sp>
        <p:nvSpPr>
          <p:cNvPr id="33" name="任意多边形 32"/>
          <p:cNvSpPr/>
          <p:nvPr/>
        </p:nvSpPr>
        <p:spPr>
          <a:xfrm>
            <a:off x="1" y="1"/>
            <a:ext cx="5619751" cy="57150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defRPr/>
            </a:pPr>
            <a:endParaRPr lang="zh-CN" altLang="en-US" dirty="0">
              <a:latin typeface="Poppins" panose="00000500000000000000" pitchFamily="2" charset="0"/>
              <a:ea typeface="思源黑体 CN Regular" panose="020B0500000000000000" pitchFamily="34" charset="-122"/>
              <a:cs typeface="Poppins" panose="00000500000000000000" pitchFamily="2" charset="0"/>
            </a:endParaRPr>
          </a:p>
        </p:txBody>
      </p:sp>
      <p:pic>
        <p:nvPicPr>
          <p:cNvPr id="43028" name="Picture 2" descr="D:\桌面\新logo.png"/>
          <p:cNvPicPr>
            <a:picLocks noChangeAspect="1" noChangeArrowheads="1"/>
          </p:cNvPicPr>
          <p:nvPr/>
        </p:nvPicPr>
        <p:blipFill>
          <a:blip r:embed="rId7" cstate="print"/>
          <a:srcRect/>
          <a:stretch>
            <a:fillRect/>
          </a:stretch>
        </p:blipFill>
        <p:spPr bwMode="auto">
          <a:xfrm>
            <a:off x="167219" y="50800"/>
            <a:ext cx="1991783" cy="425451"/>
          </a:xfrm>
          <a:prstGeom prst="rect">
            <a:avLst/>
          </a:prstGeom>
          <a:noFill/>
          <a:ln w="9525">
            <a:noFill/>
            <a:miter lim="800000"/>
            <a:headEnd/>
            <a:tailEnd/>
          </a:ln>
        </p:spPr>
      </p:pic>
      <p:cxnSp>
        <p:nvCxnSpPr>
          <p:cNvPr id="35" name="直接连接符 34"/>
          <p:cNvCxnSpPr/>
          <p:nvPr/>
        </p:nvCxnSpPr>
        <p:spPr>
          <a:xfrm>
            <a:off x="5619751" y="285751"/>
            <a:ext cx="6572249" cy="2116"/>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flipH="1" flipV="1">
            <a:off x="5334003" y="285751"/>
            <a:ext cx="285749" cy="285751"/>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099560" y="4040505"/>
            <a:ext cx="7757795" cy="2425700"/>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a:defRPr/>
            </a:pPr>
            <a:endParaRPr lang="zh-CN" altLang="en-US" sz="135" dirty="0">
              <a:latin typeface="思源黑体 CN Normal" panose="020B0400000000000000" charset="-122"/>
              <a:ea typeface="思源黑体 CN Normal" panose="020B0400000000000000" charset="-122"/>
            </a:endParaRPr>
          </a:p>
        </p:txBody>
      </p:sp>
      <p:pic>
        <p:nvPicPr>
          <p:cNvPr id="31" name="Picture 2"/>
          <p:cNvPicPr>
            <a:picLocks noChangeAspect="1" noChangeArrowheads="1"/>
          </p:cNvPicPr>
          <p:nvPr/>
        </p:nvPicPr>
        <p:blipFill>
          <a:blip r:embed="rId8" cstate="print"/>
          <a:srcRect/>
          <a:stretch>
            <a:fillRect/>
          </a:stretch>
        </p:blipFill>
        <p:spPr bwMode="auto">
          <a:xfrm>
            <a:off x="4108451" y="4046855"/>
            <a:ext cx="2042795" cy="1337311"/>
          </a:xfrm>
          <a:prstGeom prst="rect">
            <a:avLst/>
          </a:prstGeom>
          <a:noFill/>
          <a:ln w="9525">
            <a:noFill/>
            <a:miter lim="800000"/>
            <a:headEnd/>
            <a:tailEnd/>
          </a:ln>
        </p:spPr>
      </p:pic>
      <p:pic>
        <p:nvPicPr>
          <p:cNvPr id="4" name="Picture 5"/>
          <p:cNvPicPr>
            <a:picLocks noChangeAspect="1" noChangeArrowheads="1"/>
          </p:cNvPicPr>
          <p:nvPr/>
        </p:nvPicPr>
        <p:blipFill>
          <a:blip r:embed="rId9" cstate="print"/>
          <a:srcRect/>
          <a:stretch>
            <a:fillRect/>
          </a:stretch>
        </p:blipFill>
        <p:spPr bwMode="auto">
          <a:xfrm>
            <a:off x="10405111" y="4109085"/>
            <a:ext cx="1376680" cy="2228215"/>
          </a:xfrm>
          <a:prstGeom prst="rect">
            <a:avLst/>
          </a:prstGeom>
          <a:noFill/>
          <a:ln w="9525">
            <a:noFill/>
            <a:miter lim="800000"/>
            <a:headEnd/>
            <a:tailEnd/>
          </a:ln>
        </p:spPr>
      </p:pic>
      <p:pic>
        <p:nvPicPr>
          <p:cNvPr id="5" name="Picture 2" descr="\\192.168.3.235\SE campaigns\@公司证件类\ISO9001-2024-2027-1.png"/>
          <p:cNvPicPr>
            <a:picLocks noChangeAspect="1" noChangeArrowheads="1"/>
          </p:cNvPicPr>
          <p:nvPr/>
        </p:nvPicPr>
        <p:blipFill>
          <a:blip r:embed="rId10" cstate="print"/>
          <a:srcRect/>
          <a:stretch>
            <a:fillRect/>
          </a:stretch>
        </p:blipFill>
        <p:spPr bwMode="auto">
          <a:xfrm>
            <a:off x="7525385" y="4109085"/>
            <a:ext cx="1447800" cy="2228215"/>
          </a:xfrm>
          <a:prstGeom prst="rect">
            <a:avLst/>
          </a:prstGeom>
          <a:noFill/>
        </p:spPr>
      </p:pic>
      <p:pic>
        <p:nvPicPr>
          <p:cNvPr id="6" name="Picture 3" descr="\\192.168.3.235\SE campaigns\@公司证件类\13485-中文.png"/>
          <p:cNvPicPr>
            <a:picLocks noChangeAspect="1" noChangeArrowheads="1"/>
          </p:cNvPicPr>
          <p:nvPr/>
        </p:nvPicPr>
        <p:blipFill>
          <a:blip r:embed="rId11" cstate="print"/>
          <a:srcRect/>
          <a:stretch>
            <a:fillRect/>
          </a:stretch>
        </p:blipFill>
        <p:spPr bwMode="auto">
          <a:xfrm>
            <a:off x="8973185" y="4109085"/>
            <a:ext cx="1431925" cy="2228215"/>
          </a:xfrm>
          <a:prstGeom prst="rect">
            <a:avLst/>
          </a:prstGeom>
          <a:noFill/>
        </p:spPr>
      </p:pic>
      <p:pic>
        <p:nvPicPr>
          <p:cNvPr id="34" name="图片 33" descr="专精特新中小企业-义翘神州"/>
          <p:cNvPicPr>
            <a:picLocks noChangeAspect="1"/>
          </p:cNvPicPr>
          <p:nvPr/>
        </p:nvPicPr>
        <p:blipFill>
          <a:blip r:embed="rId12" cstate="print"/>
          <a:srcRect l="7664" t="2371" r="1833" b="2782"/>
          <a:stretch>
            <a:fillRect/>
          </a:stretch>
        </p:blipFill>
        <p:spPr>
          <a:xfrm>
            <a:off x="5507355" y="5061585"/>
            <a:ext cx="1972311" cy="1337311"/>
          </a:xfrm>
          <a:prstGeom prst="rect">
            <a:avLst/>
          </a:prstGeom>
        </p:spPr>
      </p:pic>
      <p:sp>
        <p:nvSpPr>
          <p:cNvPr id="2" name="TextBox 30"/>
          <p:cNvSpPr txBox="1"/>
          <p:nvPr/>
        </p:nvSpPr>
        <p:spPr>
          <a:xfrm>
            <a:off x="8921539" y="6489701"/>
            <a:ext cx="3071284" cy="275590"/>
          </a:xfrm>
          <a:prstGeom prst="rect">
            <a:avLst/>
          </a:prstGeom>
          <a:noFill/>
        </p:spPr>
        <p:txBody>
          <a:bodyPr>
            <a:spAutoFit/>
          </a:bodyPr>
          <a:lstStyle/>
          <a:p>
            <a:pPr algn="r" defTabSz="1219200">
              <a:defRPr/>
            </a:pPr>
            <a:r>
              <a:rPr lang="zh-CN" altLang="en-US" sz="1200" dirty="0">
                <a:solidFill>
                  <a:prstClr val="black">
                    <a:lumMod val="50000"/>
                    <a:lumOff val="50000"/>
                  </a:prstClr>
                </a:solidFill>
                <a:latin typeface="思源黑体 CN Normal" panose="020B0400000000000000" charset="-122"/>
                <a:ea typeface="思源黑体 CN Normal" panose="020B0400000000000000" charset="-122"/>
                <a:cs typeface="Poppins" panose="00000500000000000000" pitchFamily="2" charset="0"/>
              </a:rPr>
              <a:t>义翘神州</a:t>
            </a:r>
          </a:p>
        </p:txBody>
      </p:sp>
    </p:spTree>
  </p:cSld>
  <p:clrMapOvr>
    <a:masterClrMapping/>
  </p:clrMapOvr>
  <p:transition advTm="72431"/>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D:\桌面\新logo-黑.png"/>
          <p:cNvPicPr>
            <a:picLocks noChangeAspect="1" noChangeArrowheads="1"/>
          </p:cNvPicPr>
          <p:nvPr/>
        </p:nvPicPr>
        <p:blipFill>
          <a:blip r:embed="rId3" cstate="print"/>
          <a:srcRect/>
          <a:stretch>
            <a:fillRect/>
          </a:stretch>
        </p:blipFill>
        <p:spPr bwMode="auto">
          <a:xfrm>
            <a:off x="167217" y="165100"/>
            <a:ext cx="1991783" cy="480484"/>
          </a:xfrm>
          <a:prstGeom prst="rect">
            <a:avLst/>
          </a:prstGeom>
          <a:noFill/>
          <a:ln w="9525">
            <a:noFill/>
            <a:miter lim="800000"/>
            <a:headEnd/>
            <a:tailEnd/>
          </a:ln>
        </p:spPr>
      </p:pic>
      <p:sp>
        <p:nvSpPr>
          <p:cNvPr id="4" name="副标题 2"/>
          <p:cNvSpPr txBox="1"/>
          <p:nvPr/>
        </p:nvSpPr>
        <p:spPr>
          <a:xfrm>
            <a:off x="719667" y="1720851"/>
            <a:ext cx="10560051" cy="1536700"/>
          </a:xfrm>
          <a:prstGeom prst="rect">
            <a:avLst/>
          </a:prstGeom>
        </p:spPr>
        <p:txBody>
          <a:bodyPr lIns="121912" tIns="60956" rIns="121912" bIns="60956">
            <a:normAutofit/>
          </a:bodyPr>
          <a:lstStyle/>
          <a:p>
            <a:pPr fontAlgn="auto">
              <a:lnSpc>
                <a:spcPct val="90000"/>
              </a:lnSpc>
              <a:buFont typeface="Arial" panose="020B0604020202020204" pitchFamily="34" charset="0"/>
              <a:buNone/>
              <a:defRPr/>
            </a:pPr>
            <a:r>
              <a:rPr lang="en-US" altLang="zh-CN" sz="5820" b="1" noProof="1">
                <a:solidFill>
                  <a:srgbClr val="007E66"/>
                </a:solidFill>
                <a:latin typeface="Poppins" panose="00000500000000000000" pitchFamily="2" charset="0"/>
                <a:ea typeface="思源黑体 CN Regular" panose="020B0500000000000000" pitchFamily="34" charset="-122"/>
                <a:cs typeface="Poppins" panose="00000500000000000000" pitchFamily="2" charset="0"/>
              </a:rPr>
              <a:t>THANK YOU</a:t>
            </a:r>
          </a:p>
        </p:txBody>
      </p:sp>
      <p:sp>
        <p:nvSpPr>
          <p:cNvPr id="14" name="圆角矩形 13"/>
          <p:cNvSpPr/>
          <p:nvPr/>
        </p:nvSpPr>
        <p:spPr>
          <a:xfrm>
            <a:off x="912284" y="2950633"/>
            <a:ext cx="575733" cy="5926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fontAlgn="auto">
              <a:defRPr/>
            </a:pPr>
            <a:endParaRPr lang="zh-CN" altLang="en-US" sz="1905" noProof="1"/>
          </a:p>
        </p:txBody>
      </p:sp>
      <p:sp>
        <p:nvSpPr>
          <p:cNvPr id="8" name="椭圆 7"/>
          <p:cNvSpPr/>
          <p:nvPr/>
        </p:nvSpPr>
        <p:spPr>
          <a:xfrm>
            <a:off x="6641075" y="-3674103"/>
            <a:ext cx="8095885" cy="8094645"/>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fontAlgn="auto">
              <a:defRPr/>
            </a:pPr>
            <a:endParaRPr lang="zh-CN" altLang="en-US" sz="1905" noProof="1"/>
          </a:p>
        </p:txBody>
      </p:sp>
      <p:sp>
        <p:nvSpPr>
          <p:cNvPr id="6" name="TextBox 11"/>
          <p:cNvSpPr txBox="1"/>
          <p:nvPr/>
        </p:nvSpPr>
        <p:spPr>
          <a:xfrm>
            <a:off x="719667" y="4565651"/>
            <a:ext cx="6144684" cy="2077085"/>
          </a:xfrm>
          <a:prstGeom prst="rect">
            <a:avLst/>
          </a:prstGeom>
          <a:noFill/>
        </p:spPr>
        <p:txBody>
          <a:bodyPr lIns="121912" tIns="60956" rIns="121912" bIns="60956">
            <a:spAutoFit/>
          </a:bodyPr>
          <a:lstStyle/>
          <a:p>
            <a:pPr fontAlgn="auto">
              <a:lnSpc>
                <a:spcPct val="150000"/>
              </a:lnSpc>
              <a:defRPr/>
            </a:pPr>
            <a:r>
              <a:rPr lang="zh-CN" altLang="zh-CN" sz="1585" noProof="1">
                <a:latin typeface="思源黑体 CN Regular" panose="020B0500000000000000" pitchFamily="34" charset="-122"/>
                <a:ea typeface="思源黑体 CN Regular" panose="020B0500000000000000" pitchFamily="34" charset="-122"/>
              </a:rPr>
              <a:t>北京义翘神州科技股份有限公司</a:t>
            </a:r>
            <a:r>
              <a:rPr lang="en-US" altLang="zh-CN" sz="1585" noProof="1">
                <a:latin typeface="思源黑体 CN Regular" panose="020B0500000000000000" pitchFamily="34" charset="-122"/>
                <a:ea typeface="思源黑体 CN Regular" panose="020B0500000000000000" pitchFamily="34" charset="-122"/>
              </a:rPr>
              <a:t> </a:t>
            </a:r>
            <a:r>
              <a:rPr lang="en-US" altLang="zh-CN" sz="1375" noProof="1">
                <a:latin typeface="思源黑体 CN Regular" panose="020B0500000000000000" pitchFamily="34" charset="-122"/>
                <a:ea typeface="思源黑体 CN Regular" panose="020B0500000000000000" pitchFamily="34" charset="-122"/>
              </a:rPr>
              <a:t> </a:t>
            </a:r>
            <a:endParaRPr lang="zh-CN" altLang="zh-CN" sz="1375"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zh-CN" sz="1375" noProof="1">
                <a:latin typeface="思源黑体 CN Regular" panose="020B0500000000000000" pitchFamily="34" charset="-122"/>
                <a:ea typeface="思源黑体 CN Regular" panose="020B0500000000000000" pitchFamily="34" charset="-122"/>
              </a:rPr>
              <a:t>地址：北京市经济技术开发区科创十街</a:t>
            </a:r>
            <a:r>
              <a:rPr lang="en-US" altLang="zh-CN" sz="1375" noProof="1">
                <a:latin typeface="思源黑体 CN Regular" panose="020B0500000000000000" pitchFamily="34" charset="-122"/>
                <a:ea typeface="思源黑体 CN Regular" panose="020B0500000000000000" pitchFamily="34" charset="-122"/>
              </a:rPr>
              <a:t>18</a:t>
            </a:r>
            <a:r>
              <a:rPr lang="zh-CN" altLang="zh-CN" sz="1375" noProof="1">
                <a:latin typeface="思源黑体 CN Regular" panose="020B0500000000000000" pitchFamily="34" charset="-122"/>
                <a:ea typeface="思源黑体 CN Regular" panose="020B0500000000000000" pitchFamily="34" charset="-122"/>
              </a:rPr>
              <a:t>号院</a:t>
            </a:r>
            <a:r>
              <a:rPr lang="en-US" altLang="zh-CN" sz="1375" noProof="1">
                <a:latin typeface="思源黑体 CN Regular" panose="020B0500000000000000" pitchFamily="34" charset="-122"/>
                <a:ea typeface="思源黑体 CN Regular" panose="020B0500000000000000" pitchFamily="34" charset="-122"/>
              </a:rPr>
              <a:t>9</a:t>
            </a:r>
            <a:r>
              <a:rPr lang="zh-CN" altLang="zh-CN" sz="1375" noProof="1">
                <a:latin typeface="思源黑体 CN Regular" panose="020B0500000000000000" pitchFamily="34" charset="-122"/>
                <a:ea typeface="思源黑体 CN Regular" panose="020B0500000000000000" pitchFamily="34" charset="-122"/>
              </a:rPr>
              <a:t>号楼</a:t>
            </a:r>
            <a:endParaRPr lang="en-US" altLang="zh-CN" sz="1375"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zh-CN" sz="1375" noProof="1">
                <a:latin typeface="思源黑体 CN Regular" panose="020B0500000000000000" pitchFamily="34" charset="-122"/>
                <a:ea typeface="思源黑体 CN Regular" panose="020B0500000000000000" pitchFamily="34" charset="-122"/>
              </a:rPr>
              <a:t>电话</a:t>
            </a:r>
            <a:r>
              <a:rPr lang="zh-CN" altLang="zh-CN" sz="1375" noProof="1" smtClean="0">
                <a:latin typeface="思源黑体 CN Regular" panose="020B0500000000000000" pitchFamily="34" charset="-122"/>
                <a:ea typeface="思源黑体 CN Regular" panose="020B0500000000000000" pitchFamily="34" charset="-122"/>
              </a:rPr>
              <a:t>：</a:t>
            </a:r>
            <a:r>
              <a:rPr lang="en-US" altLang="zh-CN" sz="1375" noProof="1" smtClean="0">
                <a:latin typeface="思源黑体 CN Regular" panose="020B0500000000000000" pitchFamily="34" charset="-122"/>
                <a:ea typeface="思源黑体 CN Regular" panose="020B0500000000000000" pitchFamily="34" charset="-122"/>
              </a:rPr>
              <a:t>400-890-9989</a:t>
            </a:r>
            <a:endParaRPr lang="en-US" altLang="zh-CN" sz="1375"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zh-CN" sz="1375" noProof="1">
                <a:latin typeface="思源黑体 CN Regular" panose="020B0500000000000000" pitchFamily="34" charset="-122"/>
                <a:ea typeface="思源黑体 CN Regular" panose="020B0500000000000000" pitchFamily="34" charset="-122"/>
              </a:rPr>
              <a:t>网址：</a:t>
            </a:r>
            <a:r>
              <a:rPr lang="en-US" altLang="zh-CN" sz="1375" noProof="1">
                <a:latin typeface="思源黑体 CN Regular" panose="020B0500000000000000" pitchFamily="34" charset="-122"/>
                <a:ea typeface="思源黑体 CN Regular" panose="020B0500000000000000" pitchFamily="34" charset="-122"/>
              </a:rPr>
              <a:t>cn.sinobiological.com  </a:t>
            </a:r>
            <a:endParaRPr lang="zh-CN" altLang="zh-CN" sz="1375"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en-US" sz="1375" noProof="1">
                <a:latin typeface="思源黑体 CN Regular" panose="020B0500000000000000" pitchFamily="34" charset="-122"/>
                <a:ea typeface="思源黑体 CN Regular" panose="020B0500000000000000" pitchFamily="34" charset="-122"/>
              </a:rPr>
              <a:t>邮箱：</a:t>
            </a:r>
            <a:r>
              <a:rPr lang="en-US" altLang="zh-CN" sz="1375" noProof="1">
                <a:latin typeface="思源黑体 CN Regular" panose="020B0500000000000000" pitchFamily="34" charset="-122"/>
                <a:ea typeface="思源黑体 CN Regular" panose="020B0500000000000000" pitchFamily="34" charset="-122"/>
              </a:rPr>
              <a:t>order@Sinobiological.com</a:t>
            </a:r>
            <a:endParaRPr lang="zh-CN" altLang="zh-CN" sz="1375"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en-US" altLang="zh-CN" sz="1375" noProof="1">
                <a:latin typeface="思源黑体 CN Regular" panose="020B0500000000000000" pitchFamily="34" charset="-122"/>
                <a:ea typeface="思源黑体 CN Regular" panose="020B0500000000000000" pitchFamily="34" charset="-122"/>
              </a:rPr>
              <a:t> </a:t>
            </a:r>
          </a:p>
        </p:txBody>
      </p:sp>
      <p:pic>
        <p:nvPicPr>
          <p:cNvPr id="39945" name="Picture 2" descr="D:\桌面\公众号新二维码\qrcode_for_gh_b65e4f6dadb6_1280.jpg"/>
          <p:cNvPicPr>
            <a:picLocks noChangeAspect="1" noChangeArrowheads="1"/>
          </p:cNvPicPr>
          <p:nvPr/>
        </p:nvPicPr>
        <p:blipFill>
          <a:blip r:embed="rId4" cstate="print"/>
          <a:srcRect/>
          <a:stretch>
            <a:fillRect/>
          </a:stretch>
        </p:blipFill>
        <p:spPr bwMode="auto">
          <a:xfrm>
            <a:off x="910167" y="3223684"/>
            <a:ext cx="1341967" cy="1341967"/>
          </a:xfrm>
          <a:prstGeom prst="rect">
            <a:avLst/>
          </a:prstGeom>
          <a:noFill/>
          <a:ln w="9525">
            <a:noFill/>
            <a:miter lim="800000"/>
            <a:headEnd/>
            <a:tailEnd/>
          </a:ln>
        </p:spPr>
      </p:pic>
      <p:sp>
        <p:nvSpPr>
          <p:cNvPr id="39946" name="TextBox 8"/>
          <p:cNvSpPr txBox="1">
            <a:spLocks noChangeArrowheads="1"/>
          </p:cNvSpPr>
          <p:nvPr/>
        </p:nvSpPr>
        <p:spPr bwMode="auto">
          <a:xfrm>
            <a:off x="9072033" y="6489700"/>
            <a:ext cx="3071284" cy="255270"/>
          </a:xfrm>
          <a:prstGeom prst="rect">
            <a:avLst/>
          </a:prstGeom>
          <a:noFill/>
          <a:ln w="9525">
            <a:noFill/>
            <a:miter lim="800000"/>
          </a:ln>
        </p:spPr>
        <p:txBody>
          <a:bodyPr>
            <a:spAutoFit/>
          </a:bodyPr>
          <a:lstStyle/>
          <a:p>
            <a:pPr algn="r">
              <a:buFont typeface="Arial" panose="020B0604020202020204" pitchFamily="34" charset="0"/>
              <a:buNone/>
            </a:pPr>
            <a:r>
              <a:rPr lang="zh-CN" altLang="en-US" sz="1065" dirty="0">
                <a:solidFill>
                  <a:srgbClr val="808080"/>
                </a:solidFill>
                <a:latin typeface="思源黑体 CN Normal" panose="020B0400000000000000" charset="-122"/>
                <a:ea typeface="思源黑体 CN Normal" panose="020B0400000000000000" charset="-122"/>
              </a:rPr>
              <a:t>义翘神州</a:t>
            </a:r>
            <a:endParaRPr lang="en-US" altLang="zh-CN" sz="1065" dirty="0">
              <a:solidFill>
                <a:srgbClr val="808080"/>
              </a:solidFill>
              <a:latin typeface="思源黑体 CN Normal" panose="020B0400000000000000" charset="-122"/>
              <a:ea typeface="思源黑体 CN Normal" panose="020B0400000000000000"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2000" advTm="16216"/>
    </mc:Choice>
    <mc:Fallback>
      <p:transition spd="slow" advTm="16216"/>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jQ4MTlhM2ExMjk1OGM3M2I4OWQ5NWYyMGQ2ZmNiZjYifQ=="/>
  <p:tag name="commondata" val="eyJoZGlkIjoiMmIzYWRlNTk0NjI2NjI0NzE2ZjBiYWZmNDI2OGVlMTEifQ=="/>
</p:tagLst>
</file>

<file path=ppt/tags/tag2.xml><?xml version="1.0" encoding="utf-8"?>
<p:tagLst xmlns:a="http://schemas.openxmlformats.org/drawingml/2006/main" xmlns:r="http://schemas.openxmlformats.org/officeDocument/2006/relationships" xmlns:p="http://schemas.openxmlformats.org/presentationml/2006/main">
  <p:tag name="TABLE_ENDDRAG_ORIGIN_RECT" val="419*417"/>
  <p:tag name="TABLE_ENDDRAG_RECT" val="525*74*419*417"/>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40.09763779527555,&quot;left&quot;:-0.009370078740175813,&quot;top&quot;:99.90236220472441,&quot;width&quot;:973.5580314960629}"/>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40.09763779527555,&quot;left&quot;:-0.009370078740175813,&quot;top&quot;:99.90236220472441,&quot;width&quot;:973.5580314960629}"/>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40.09763779527555,&quot;left&quot;:-0.009370078740175813,&quot;top&quot;:99.90236220472441,&quot;width&quot;:973.5580314960629}"/>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7e1676d0-5b05-41e6-ab2c-88e1a55152dd}"/>
  <p:tag name="TABLE_ENDDRAG_ORIGIN_RECT" val="461*307"/>
  <p:tag name="TABLE_ENDDRAG_RECT" val="-46*129*461*307"/>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33c9a651-4a7a-4ad3-8945-ed064c4682a2}"/>
  <p:tag name="TABLE_ENDDRAG_ORIGIN_RECT" val="461*307"/>
  <p:tag name="TABLE_ENDDRAG_RECT" val="-46*129*461*307"/>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36ea255c-971d-4d1b-a277-058cbc69b853}"/>
  <p:tag name="TABLE_ENDDRAG_ORIGIN_RECT" val="461*307"/>
  <p:tag name="TABLE_ENDDRAG_RECT" val="-46*129*461*307"/>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3f21ddff-9042-4775-9297-85e9d322c6f1}"/>
  <p:tag name="TABLE_ENDDRAG_ORIGIN_RECT" val="461*307"/>
  <p:tag name="TABLE_ENDDRAG_RECT" val="-46*129*461*307"/>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3f1a6f21-170a-4036-941b-6c3a235feff7}"/>
  <p:tag name="TABLE_ENDDRAG_ORIGIN_RECT" val="461*307"/>
  <p:tag name="TABLE_ENDDRAG_RECT" val="-46*129*461*307"/>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UNIT_TABLE_BEAUTIFY" val="smartTable{29edbbde-24d9-4bfc-8594-86a25ce7ae74}"/>
  <p:tag name="TABLE_ENDDRAG_ORIGIN_RECT" val="461*307"/>
  <p:tag name="TABLE_ENDDRAG_RECT" val="-46*129*461*307"/>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UNIT_TABLE_BEAUTIFY" val="smartTable{4d05894c-7785-4e91-af8f-5994d8ca24ca}"/>
  <p:tag name="TABLE_ENDDRAG_ORIGIN_RECT" val="461*307"/>
  <p:tag name="TABLE_ENDDRAG_RECT" val="-46*129*461*307"/>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TABLE_ENDDRAG_ORIGIN_RECT" val="177*24"/>
  <p:tag name="TABLE_ENDDRAG_RECT" val="369*166*177*24"/>
</p:tagLst>
</file>

<file path=ppt/tags/tag18.xml><?xml version="1.0" encoding="utf-8"?>
<p:tagLst xmlns:a="http://schemas.openxmlformats.org/drawingml/2006/main" xmlns:r="http://schemas.openxmlformats.org/officeDocument/2006/relationships" xmlns:p="http://schemas.openxmlformats.org/presentationml/2006/main">
  <p:tag name="TABLE_ENDDRAG_ORIGIN_RECT" val="163*24"/>
  <p:tag name="TABLE_ENDDRAG_RECT" val="542*166*163*24"/>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TABLE_ENDDRAG_ORIGIN_RECT" val="198*24"/>
  <p:tag name="TABLE_ENDDRAG_RECT" val="133*174*198*24"/>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UNIT_TABLE_BEAUTIFY" val="smartTable{dcdf24b6-2923-45e4-8b01-ea323d9fc9ac}"/>
  <p:tag name="TABLE_ENDDRAG_ORIGIN_RECT" val="289*51"/>
  <p:tag name="TABLE_ENDDRAG_RECT" val="409*286*289*51"/>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UNIT_TABLE_BEAUTIFY" val="smartTable{24186021-76cb-444c-9f2b-ab96a168815a}"/>
  <p:tag name="TABLE_ENDDRAG_ORIGIN_RECT" val="461*307"/>
  <p:tag name="TABLE_ENDDRAG_RECT" val="-46*129*461*307"/>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UNIT_TABLE_BEAUTIFY" val="smartTable{871e3147-a8a4-477b-b1fc-0d213690541f}"/>
  <p:tag name="TABLE_ENDDRAG_ORIGIN_RECT" val="461*307"/>
  <p:tag name="TABLE_ENDDRAG_RECT" val="-46*129*461*307"/>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UNIT_TABLE_BEAUTIFY" val="smartTable{96ee1ea7-9109-4966-bee8-eddbb8c1b84d}"/>
  <p:tag name="TABLE_ENDDRAG_ORIGIN_RECT" val="461*307"/>
  <p:tag name="TABLE_ENDDRAG_RECT" val="-46*129*461*307"/>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9319</Words>
  <Application>Microsoft Office PowerPoint</Application>
  <PresentationFormat>自定义</PresentationFormat>
  <Paragraphs>1059</Paragraphs>
  <Slides>53</Slides>
  <Notes>53</Notes>
  <HiddenSlides>0</HiddenSlides>
  <MMClips>0</MMClips>
  <ScaleCrop>false</ScaleCrop>
  <HeadingPairs>
    <vt:vector size="4" baseType="variant">
      <vt:variant>
        <vt:lpstr>主题</vt:lpstr>
      </vt:variant>
      <vt:variant>
        <vt:i4>1</vt:i4>
      </vt:variant>
      <vt:variant>
        <vt:lpstr>幻灯片标题</vt:lpstr>
      </vt:variant>
      <vt:variant>
        <vt:i4>53</vt:i4>
      </vt:variant>
    </vt:vector>
  </HeadingPairs>
  <TitlesOfParts>
    <vt:vector size="54"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dc:creator>
  <cp:lastModifiedBy>Digital marketing</cp:lastModifiedBy>
  <cp:revision>892</cp:revision>
  <dcterms:created xsi:type="dcterms:W3CDTF">2024-07-03T05:17:00Z</dcterms:created>
  <dcterms:modified xsi:type="dcterms:W3CDTF">2024-08-08T05:53:14Z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F89FAFBEC3404B98936ADA85BB223B9B_13</vt:lpwstr>
  </property>
  <property fmtid="{D5CDD505-2E9C-101B-9397-08002B2CF9AE}" pid="3" name="KSOProductBuildVer">
    <vt:lpwstr>2052-12.1.0.16417</vt:lpwstr>
  </property>
</Properties>
</file>