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652" r:id="rId1"/>
    <p:sldMasterId id="2147486689" r:id="rId2"/>
  </p:sldMasterIdLst>
  <p:notesMasterIdLst>
    <p:notesMasterId r:id="rId3"/>
  </p:notesMasterIdLst>
  <p:sldIdLst>
    <p:sldId id="1703" r:id="rId4"/>
    <p:sldId id="1706" r:id="rId5"/>
    <p:sldId id="1709" r:id="rId6"/>
    <p:sldId id="1712" r:id="rId7"/>
    <p:sldId id="1718" r:id="rId9"/>
    <p:sldId id="1721" r:id="rId10"/>
    <p:sldId id="1724" r:id="rId11"/>
    <p:sldId id="1727" r:id="rId12"/>
    <p:sldId id="1733" r:id="rId14"/>
    <p:sldId id="1736" r:id="rId15"/>
    <p:sldId id="1739" r:id="rId16"/>
    <p:sldId id="1742" r:id="rId17"/>
    <p:sldId id="1748" r:id="rId19"/>
    <p:sldId id="1751" r:id="rId20"/>
    <p:sldId id="1754" r:id="rId21"/>
    <p:sldId id="1757" r:id="rId22"/>
    <p:sldId id="1763" r:id="rId24"/>
    <p:sldId id="1766" r:id="rId25"/>
    <p:sldId id="1769" r:id="rId26"/>
    <p:sldId id="1772" r:id="rId27"/>
    <p:sldId id="1778" r:id="rId29"/>
    <p:sldId id="1781" r:id="rId30"/>
    <p:sldId id="1784" r:id="rId31"/>
    <p:sldId id="1787" r:id="rId32"/>
    <p:sldId id="1793" r:id="rId34"/>
    <p:sldId id="1796" r:id="rId35"/>
    <p:sldId id="1799" r:id="rId36"/>
    <p:sldId id="1802"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653" r:id="rId1"/>
    <p:sldLayoutId id="2147486654" r:id="rId2"/>
    <p:sldLayoutId id="2147486655" r:id="rId3"/>
    <p:sldLayoutId id="2147486656" r:id="rId4"/>
    <p:sldLayoutId id="2147486657" r:id="rId5"/>
    <p:sldLayoutId id="2147486658" r:id="rId6"/>
    <p:sldLayoutId id="2147486659" r:id="rId7"/>
    <p:sldLayoutId id="2147486660" r:id="rId8"/>
    <p:sldLayoutId id="2147486661" r:id="rId9"/>
    <p:sldLayoutId id="2147486662" r:id="rId10"/>
    <p:sldLayoutId id="214748666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690" r:id="rId1"/>
    <p:sldLayoutId id="2147486691" r:id="rId2"/>
    <p:sldLayoutId id="2147486692" r:id="rId3"/>
    <p:sldLayoutId id="2147486693" r:id="rId4"/>
    <p:sldLayoutId id="2147486694" r:id="rId5"/>
    <p:sldLayoutId id="2147486695" r:id="rId6"/>
    <p:sldLayoutId id="2147486696" r:id="rId7"/>
    <p:sldLayoutId id="2147486697" r:id="rId8"/>
    <p:sldLayoutId id="2147486698" r:id="rId9"/>
    <p:sldLayoutId id="2147486699" r:id="rId10"/>
    <p:sldLayoutId id="214748670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48650" name="文本占位符 13"/>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2024玩具与游戏行业工作总结与展望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行业概述</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工作总结</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市场分析</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技术趋势</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政策环境</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p>
            <a:r>
              <a:rPr altLang="en-US" lang="zh-CN"/>
              <a:t>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玩具与游戏行业的定义和范围</a:t>
            </a:r>
            <a:endParaRPr altLang="en-US" lang="zh-CN"/>
          </a:p>
        </p:txBody>
      </p:sp>
      <p:sp>
        <p:nvSpPr>
          <p:cNvPr id="1049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产业链：玩具与游戏行业的产业链包括研发、生产、销售、运营等多个环节</a:t>
            </a:r>
            <a:endParaRPr altLang="zh-CN" dirty="0" sz="1600" lang="en-US">
              <a:solidFill>
                <a:schemeClr val="dk1">
                  <a:lumMod val="80000"/>
                  <a:lumOff val="20000"/>
                </a:schemeClr>
              </a:solidFill>
              <a:latin typeface="+mn-ea"/>
              <a:sym typeface="+mn-ea"/>
            </a:endParaRPr>
          </a:p>
        </p:txBody>
      </p:sp>
      <p:sp>
        <p:nvSpPr>
          <p:cNvPr id="1049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定义：玩具与游戏行业是指生产和销售玩具、游戏设备、游戏软件等相关产品的行业</a:t>
            </a:r>
            <a:endParaRPr altLang="en-US" dirty="0" lang="zh-CN">
              <a:solidFill>
                <a:schemeClr val="dk1">
                  <a:lumMod val="80000"/>
                  <a:lumOff val="20000"/>
                </a:schemeClr>
              </a:solidFill>
              <a:latin typeface="+mn-ea"/>
              <a:sym typeface="+mn-ea"/>
            </a:endParaRPr>
          </a:p>
        </p:txBody>
      </p:sp>
      <p:sp>
        <p:nvSpPr>
          <p:cNvPr id="1049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范围：包括玩具制造、游戏设备制造、游戏软件开发、在线游戏运营等多个领域</a:t>
            </a:r>
            <a:endParaRPr altLang="en-US" dirty="0" sz="1600" lang="zh-CN">
              <a:solidFill>
                <a:schemeClr val="dk1">
                  <a:lumMod val="80000"/>
                  <a:lumOff val="20000"/>
                </a:schemeClr>
              </a:solidFill>
              <a:latin typeface="+mn-ea"/>
              <a:sym typeface="+mn-ea"/>
            </a:endParaRPr>
          </a:p>
        </p:txBody>
      </p:sp>
      <p:sp>
        <p:nvSpPr>
          <p:cNvPr id="1049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市场规模：全球玩具与游戏市场规模庞大，其中中国是最大的玩具生产国和消费国之一</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1667"/>
          </a:bodyPr>
          <a:p>
            <a:r>
              <a:rPr altLang="en-US" lang="zh-CN"/>
              <a:t>行业的发展历程和现状</a:t>
            </a:r>
            <a:endParaRPr altLang="en-US" lang="zh-CN"/>
          </a:p>
        </p:txBody>
      </p:sp>
      <p:sp>
        <p:nvSpPr>
          <p:cNvPr id="104923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玩具与游戏行业的起源和发展</a:t>
            </a:r>
            <a:endParaRPr altLang="en-US" dirty="0" sz="1200" lang="zh-CN" spc="150">
              <a:solidFill>
                <a:schemeClr val="tx1">
                  <a:lumMod val="65000"/>
                  <a:lumOff val="35000"/>
                </a:schemeClr>
              </a:solidFill>
              <a:latin typeface="+mn-ea"/>
              <a:sym typeface="+mn-ea"/>
            </a:endParaRPr>
          </a:p>
        </p:txBody>
      </p:sp>
      <p:sp>
        <p:nvSpPr>
          <p:cNvPr id="104923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当前玩具与游戏行业的市场规模和主要产品类型</a:t>
            </a:r>
            <a:endParaRPr altLang="en-US" dirty="0" sz="1200" lang="zh-CN" spc="150">
              <a:solidFill>
                <a:schemeClr val="tx1">
                  <a:lumMod val="65000"/>
                  <a:lumOff val="35000"/>
                </a:schemeClr>
              </a:solidFill>
              <a:latin typeface="+mn-ea"/>
              <a:sym typeface="+mn-ea"/>
            </a:endParaRPr>
          </a:p>
        </p:txBody>
      </p:sp>
      <p:sp>
        <p:nvSpPr>
          <p:cNvPr id="104923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行业的发展趋势和未来预测</a:t>
            </a:r>
            <a:endParaRPr altLang="en-US" dirty="0" sz="1200" lang="zh-CN" spc="150">
              <a:solidFill>
                <a:schemeClr val="tx1">
                  <a:lumMod val="65000"/>
                  <a:lumOff val="35000"/>
                </a:schemeClr>
              </a:solidFill>
              <a:latin typeface="+mn-ea"/>
              <a:sym typeface="+mn-ea"/>
            </a:endParaRPr>
          </a:p>
        </p:txBody>
      </p:sp>
      <p:sp>
        <p:nvSpPr>
          <p:cNvPr id="104923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行业的主要竞争者和市场格局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0" name="标题 2"/>
          <p:cNvSpPr>
            <a:spLocks noGrp="1"/>
          </p:cNvSpPr>
          <p:nvPr>
            <p:ph type="title" idx="5"/>
          </p:nvPr>
        </p:nvSpPr>
        <p:spPr/>
        <p:txBody>
          <a:bodyPr>
            <a:normAutofit fontScale="91667"/>
          </a:bodyPr>
          <a:p>
            <a:r>
              <a:rPr altLang="en-US" lang="zh-CN"/>
              <a:t>行业的重要性和影响</a:t>
            </a:r>
            <a:endParaRPr altLang="en-US" lang="zh-CN"/>
          </a:p>
        </p:txBody>
      </p:sp>
      <p:sp>
        <p:nvSpPr>
          <p:cNvPr id="104929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玩具与游戏行业对科技创新的影响</a:t>
            </a:r>
            <a:endParaRPr altLang="en-US" dirty="0" sz="1200" lang="zh-CN" spc="150">
              <a:solidFill>
                <a:srgbClr val="FFFFFF"/>
              </a:solidFill>
              <a:latin typeface="+mn-ea"/>
              <a:sym typeface="+mn-ea"/>
            </a:endParaRPr>
          </a:p>
        </p:txBody>
      </p:sp>
      <p:sp>
        <p:nvSpPr>
          <p:cNvPr id="104930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玩具与游戏行业对文化传播的影响</a:t>
            </a:r>
            <a:endParaRPr altLang="en-US" dirty="0" sz="1200" lang="zh-CN" spc="150">
              <a:solidFill>
                <a:schemeClr val="tx1">
                  <a:lumMod val="65000"/>
                  <a:lumOff val="35000"/>
                </a:schemeClr>
              </a:solidFill>
              <a:latin typeface="+mn-ea"/>
              <a:sym typeface="+mn-ea"/>
            </a:endParaRPr>
          </a:p>
        </p:txBody>
      </p:sp>
      <p:sp>
        <p:nvSpPr>
          <p:cNvPr id="104930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玩具与游戏行业对儿童成长的影响</a:t>
            </a:r>
            <a:endParaRPr altLang="en-US" dirty="0" sz="1200" lang="zh-CN" spc="150">
              <a:solidFill>
                <a:srgbClr val="FFFFFF"/>
              </a:solidFill>
              <a:latin typeface="+mn-ea"/>
              <a:sym typeface="+mn-ea"/>
            </a:endParaRPr>
          </a:p>
        </p:txBody>
      </p:sp>
      <p:sp>
        <p:nvSpPr>
          <p:cNvPr id="104931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玩具与游戏行业对社会经济的影响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0"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72" name="标题 6"/>
          <p:cNvSpPr>
            <a:spLocks noGrp="1"/>
          </p:cNvSpPr>
          <p:nvPr>
            <p:ph type="title" idx="1"/>
            <p:custDataLst>
              <p:tags r:id="rId2"/>
            </p:custDataLst>
          </p:nvPr>
        </p:nvSpPr>
        <p:spPr/>
        <p:txBody>
          <a:bodyPr/>
          <a:p>
            <a:r>
              <a:rPr altLang="en-US" lang="zh-CN"/>
              <a:t>工作总结</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6" name="内容占位符 1"/>
          <p:cNvSpPr>
            <a:spLocks noGrp="1"/>
          </p:cNvSpPr>
          <p:nvPr>
            <p:ph idx="6"/>
          </p:nvPr>
        </p:nvSpPr>
        <p:spPr/>
        <p:txBody>
          <a:bodyPr>
            <a:normAutofit fontScale="31250"/>
          </a:bodyPr>
          <a:p>
            <a:r>
              <a:rPr altLang="en-US" lang="zh-CN"/>
              <a:t>工作重点：推动创新、拓展市场、提升品质、加强合作</a:t>
            </a:r>
            <a:endParaRPr altLang="en-US" lang="zh-CN"/>
          </a:p>
          <a:p>
            <a:r>
              <a:rPr altLang="en-US" lang="zh-CN"/>
              <a:t>成果：推出多款受欢迎的新产品、拓展国内外市场、提升产品质量和安全性、加强与国内外企业的合作与交流  我正在写一份主题为“2024玩具与游戏行业工作总结与展望”的PPT,现在准备介绍“工作展望”,请帮我生成“2025年玩具与游戏行业的发展趋势和挑战”为标题的内容 2025年玩具与游戏行业的发展趋势和挑战</a:t>
            </a:r>
            <a:endParaRPr altLang="en-US" lang="zh-CN"/>
          </a:p>
          <a:p>
            <a:pPr lvl="1"/>
            <a:r>
              <a:rPr altLang="en-US" lang="zh-CN"/>
              <a:t>我正在写一份主题为“2024玩具与游戏行业工作总结与展望”的PPT,现在准备介绍“工作展望”,请帮我生成“2025年玩具与游戏行业的发展趋势和挑战”为标题的内容</a:t>
            </a:r>
            <a:endParaRPr altLang="en-US" lang="zh-CN"/>
          </a:p>
          <a:p>
            <a:pPr lvl="1"/>
            <a:r>
              <a:rPr altLang="en-US" lang="zh-CN"/>
              <a:t>2025年玩具与游戏行业的发展趋势和挑战</a:t>
            </a:r>
            <a:endParaRPr altLang="en-US" lang="zh-CN"/>
          </a:p>
          <a:p>
            <a:r>
              <a:rPr altLang="en-US" lang="zh-CN"/>
              <a:t>发展趋势：智能化、个性化、多元化、绿色环保</a:t>
            </a:r>
            <a:endParaRPr altLang="en-US" lang="zh-CN"/>
          </a:p>
          <a:p>
            <a:r>
              <a:rPr altLang="en-US" lang="zh-CN"/>
              <a:t>挑战：市场竞争激烈、技术更新迅速、消费者需求多样化、环保要求提高  以下是用户提供的信息和标题： 我正在写一份主题为“2024玩具与游戏行业工作总结与展望”的PPT,现在准备介绍“工作展望”,请帮我生成“2025年玩具与游戏行业的创新方向”为标题的内容 2025年玩具与游戏行业的创新方向</a:t>
            </a:r>
            <a:endParaRPr altLang="en-US" lang="zh-CN"/>
          </a:p>
          <a:p>
            <a:pPr lvl="1"/>
            <a:r>
              <a:rPr altLang="en-US" lang="zh-CN"/>
              <a:t>以下是用户提供的信息和标题：</a:t>
            </a:r>
            <a:endParaRPr altLang="en-US" lang="zh-CN"/>
          </a:p>
          <a:p>
            <a:pPr lvl="1"/>
            <a:r>
              <a:rPr altLang="en-US" lang="zh-CN"/>
              <a:t>我正在写一份主题为“2024玩具与游戏行业工作总结与展望”的PPT,现在准备介绍“工作展望”,请帮我生成“2025年玩具与游戏行业的创新方向”为标题的内容</a:t>
            </a:r>
            <a:endParaRPr altLang="en-US" lang="zh-CN"/>
          </a:p>
          <a:p>
            <a:pPr lvl="1"/>
            <a:r>
              <a:rPr altLang="en-US" lang="zh-CN"/>
              <a:t>2025年玩具与游戏行业的创新方向</a:t>
            </a:r>
            <a:endParaRPr altLang="en-US" lang="zh-CN"/>
          </a:p>
          <a:p>
            <a:r>
              <a:rPr altLang="en-US" lang="zh-CN"/>
              <a:t>智能化技术应用：利用人工智能、大数据等技术提升产品智能化水平</a:t>
            </a:r>
            <a:endParaRPr altLang="en-US" lang="zh-CN"/>
          </a:p>
          <a:p>
            <a:r>
              <a:rPr altLang="en-US" lang="zh-CN"/>
              <a:t>个性化定制服务：满足消费者个性化需求，提供定制化产品和服务</a:t>
            </a:r>
            <a:endParaRPr altLang="en-US" lang="zh-CN"/>
          </a:p>
          <a:p>
            <a:r>
              <a:rPr altLang="en-US" lang="zh-CN"/>
              <a:t>多元化产品创新：推出更多元化、跨界融合的产品，拓展市场份额</a:t>
            </a:r>
            <a:endParaRPr altLang="en-US" lang="zh-CN"/>
          </a:p>
          <a:p>
            <a:r>
              <a:rPr altLang="en-US" lang="zh-CN"/>
              <a:t>绿色环保理念：注重环保理念，推广环保材料和可持续生产方式  以下是用户提供的信息和标题： 我正在写一份主题为“2024玩具与游戏行业工作总结与展望”的PPT,现在准备介绍“工作总结”,请帮我生成“2024年玩具与游戏行业的工作亮点”为标题的内容 2024年玩具与游戏行业的工作亮点</a:t>
            </a:r>
            <a:endParaRPr altLang="en-US" lang="zh-CN"/>
          </a:p>
          <a:p>
            <a:pPr lvl="1"/>
            <a:r>
              <a:rPr altLang="en-US" lang="zh-CN"/>
              <a:t>以下是用户提供的信息和标题：</a:t>
            </a:r>
            <a:endParaRPr altLang="en-US" lang="zh-CN"/>
          </a:p>
          <a:p>
            <a:pPr lvl="1"/>
            <a:r>
              <a:rPr altLang="en-US" lang="zh-CN"/>
              <a:t>我正在写一份主题为“2024玩具与游戏行业工作总结与展望”的PPT,现在准备介绍“工作总结”,请帮我生成“2024年玩具与游戏行业的工作亮点”为标题的内容</a:t>
            </a:r>
            <a:endParaRPr altLang="en-US" lang="zh-CN"/>
          </a:p>
          <a:p>
            <a:pPr lvl="1"/>
            <a:r>
              <a:rPr altLang="en-US" lang="zh-CN"/>
              <a:t>2024年玩具与游戏行业的工作亮点</a:t>
            </a:r>
            <a:endParaRPr altLang="en-US" lang="zh-CN"/>
          </a:p>
          <a:p>
            <a:r>
              <a:rPr altLang="en-US" lang="zh-CN"/>
              <a:t>创新驱动：加强研发力度，推出多款具有创新性的产品</a:t>
            </a:r>
            <a:endParaRPr altLang="en-US" lang="zh-CN"/>
          </a:p>
          <a:p>
            <a:r>
              <a:rPr altLang="en-US" lang="zh-CN"/>
              <a:t>品质提升：注重产品质量和安全性，提升消费者满意度</a:t>
            </a:r>
            <a:endParaRPr altLang="en-US" lang="zh-CN"/>
          </a:p>
          <a:p>
            <a:r>
              <a:rPr altLang="en-US" lang="zh-CN"/>
              <a:t>市场拓展：积极拓展国内外市场，扩大品牌影响力</a:t>
            </a:r>
            <a:endParaRPr altLang="en-US" lang="zh-CN"/>
          </a:p>
          <a:p>
            <a:r>
              <a:rPr altLang="en-US" lang="zh-CN"/>
              <a:t>合作共赢：加强与国内外企业的合作与交流，实现互利共赢</a:t>
            </a:r>
            <a:endParaRPr altLang="en-US" lang="zh-CN"/>
          </a:p>
        </p:txBody>
      </p:sp>
      <p:sp>
        <p:nvSpPr>
          <p:cNvPr id="1049488" name="标题 2"/>
          <p:cNvSpPr>
            <a:spLocks noGrp="1"/>
          </p:cNvSpPr>
          <p:nvPr>
            <p:ph type="title" idx="5"/>
          </p:nvPr>
        </p:nvSpPr>
        <p:spPr/>
        <p:txBody>
          <a:bodyPr>
            <a:normAutofit fontScale="91667"/>
          </a:bodyPr>
          <a:p>
            <a:r>
              <a:rPr altLang="en-US" lang="zh-CN"/>
              <a:t>2024年玩具与游戏行业的工作重点和成果</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40" name="标题 2"/>
          <p:cNvSpPr>
            <a:spLocks noGrp="1"/>
          </p:cNvSpPr>
          <p:nvPr>
            <p:ph type="title" idx="5"/>
          </p:nvPr>
        </p:nvSpPr>
        <p:spPr/>
        <p:txBody>
          <a:bodyPr>
            <a:normAutofit fontScale="90000"/>
          </a:bodyPr>
          <a:p>
            <a:r>
              <a:rPr altLang="en-US" lang="zh-CN"/>
              <a:t>行业在产品创新、技术研发、市场拓展等方面的表现</a:t>
            </a:r>
            <a:endParaRPr altLang="en-US" lang="zh-CN"/>
          </a:p>
        </p:txBody>
      </p:sp>
      <p:sp>
        <p:nvSpPr>
          <p:cNvPr id="1049542" name="任意多边形 20"/>
          <p:cNvSpPr/>
          <p:nvPr>
            <p:custDataLst>
              <p:tags r:id="rId1"/>
            </p:custDataLst>
          </p:nvPr>
        </p:nvSpPr>
        <p:spPr>
          <a:xfrm rot="2700000">
            <a:off x="2965656"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24"/>
          <p:cNvSpPr txBox="1"/>
          <p:nvPr>
            <p:custDataLst>
              <p:tags r:id="rId2"/>
            </p:custDataLst>
          </p:nvPr>
        </p:nvSpPr>
        <p:spPr bwMode="auto">
          <a:xfrm>
            <a:off x="2611102"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产品创新：玩具与游戏行业不断推出新产品，满足消费者需求</a:t>
            </a:r>
            <a:endParaRPr altLang="en-US" dirty="0" sz="2000" lang="zh-CN" spc="150">
              <a:solidFill>
                <a:schemeClr val="tx1">
                  <a:lumMod val="75000"/>
                  <a:lumOff val="25000"/>
                </a:schemeClr>
              </a:solidFill>
              <a:latin typeface="+mn-ea"/>
              <a:sym typeface="+mn-ea"/>
            </a:endParaRPr>
          </a:p>
        </p:txBody>
      </p:sp>
      <p:sp>
        <p:nvSpPr>
          <p:cNvPr id="1049546" name="矩形 42"/>
          <p:cNvSpPr/>
          <p:nvPr>
            <p:custDataLst>
              <p:tags r:id="rId3"/>
            </p:custDataLst>
          </p:nvPr>
        </p:nvSpPr>
        <p:spPr>
          <a:xfrm>
            <a:off x="2742923" y="2843678"/>
            <a:ext cx="1723609" cy="122058"/>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8" name="任意多边形 18"/>
          <p:cNvSpPr/>
          <p:nvPr>
            <p:custDataLst>
              <p:tags r:id="rId4"/>
            </p:custDataLst>
          </p:nvPr>
        </p:nvSpPr>
        <p:spPr>
          <a:xfrm rot="5400000">
            <a:off x="5454674"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0" name="文本框 27"/>
          <p:cNvSpPr txBox="1"/>
          <p:nvPr>
            <p:custDataLst>
              <p:tags r:id="rId5"/>
            </p:custDataLst>
          </p:nvPr>
        </p:nvSpPr>
        <p:spPr bwMode="auto">
          <a:xfrm>
            <a:off x="5099471"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技术研发：行业在技术研发方面取得显著进展，提升产品品质和竞争力</a:t>
            </a:r>
            <a:endParaRPr altLang="en-US" dirty="0" sz="2000" lang="zh-CN" spc="150">
              <a:solidFill>
                <a:schemeClr val="tx1">
                  <a:lumMod val="75000"/>
                  <a:lumOff val="25000"/>
                </a:schemeClr>
              </a:solidFill>
              <a:latin typeface="+mn-ea"/>
              <a:sym typeface="+mn-ea"/>
            </a:endParaRPr>
          </a:p>
        </p:txBody>
      </p:sp>
      <p:sp>
        <p:nvSpPr>
          <p:cNvPr id="1049552" name="矩形 43"/>
          <p:cNvSpPr/>
          <p:nvPr>
            <p:custDataLst>
              <p:tags r:id="rId6"/>
            </p:custDataLst>
          </p:nvPr>
        </p:nvSpPr>
        <p:spPr>
          <a:xfrm>
            <a:off x="5231292" y="2843678"/>
            <a:ext cx="1723609" cy="122058"/>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4" name="任意多边形 21"/>
          <p:cNvSpPr/>
          <p:nvPr>
            <p:custDataLst>
              <p:tags r:id="rId7"/>
            </p:custDataLst>
          </p:nvPr>
        </p:nvSpPr>
        <p:spPr>
          <a:xfrm rot="18900000" flipH="1">
            <a:off x="7942393" y="1490400"/>
            <a:ext cx="1277542" cy="127976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6" name="文本框 30"/>
          <p:cNvSpPr txBox="1"/>
          <p:nvPr>
            <p:custDataLst>
              <p:tags r:id="rId8"/>
            </p:custDataLst>
          </p:nvPr>
        </p:nvSpPr>
        <p:spPr bwMode="auto">
          <a:xfrm>
            <a:off x="7587839" y="3219660"/>
            <a:ext cx="1987108" cy="30307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市场拓展：玩具与游戏行业积极拓展国内外市场，扩大市场份额</a:t>
            </a:r>
            <a:endParaRPr altLang="en-US" dirty="0" sz="2000" lang="zh-CN" spc="150">
              <a:solidFill>
                <a:schemeClr val="tx1">
                  <a:lumMod val="75000"/>
                  <a:lumOff val="25000"/>
                </a:schemeClr>
              </a:solidFill>
              <a:latin typeface="+mn-ea"/>
              <a:sym typeface="+mn-ea"/>
            </a:endParaRPr>
          </a:p>
        </p:txBody>
      </p:sp>
      <p:sp>
        <p:nvSpPr>
          <p:cNvPr id="1049558" name="矩形 44"/>
          <p:cNvSpPr/>
          <p:nvPr>
            <p:custDataLst>
              <p:tags r:id="rId9"/>
            </p:custDataLst>
          </p:nvPr>
        </p:nvSpPr>
        <p:spPr>
          <a:xfrm>
            <a:off x="7719011" y="2843678"/>
            <a:ext cx="1723609" cy="122058"/>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10" name="标题 2"/>
          <p:cNvSpPr>
            <a:spLocks noGrp="1"/>
          </p:cNvSpPr>
          <p:nvPr>
            <p:ph type="title" idx="5"/>
          </p:nvPr>
        </p:nvSpPr>
        <p:spPr/>
        <p:txBody>
          <a:bodyPr>
            <a:normAutofit fontScale="91667"/>
          </a:bodyPr>
          <a:p>
            <a:r>
              <a:rPr altLang="en-US" lang="zh-CN"/>
              <a:t>行业在社会责任和可持续发展方面的贡献</a:t>
            </a:r>
            <a:endParaRPr altLang="en-US" lang="zh-CN"/>
          </a:p>
        </p:txBody>
      </p:sp>
      <p:sp>
        <p:nvSpPr>
          <p:cNvPr id="10496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玩具与游戏行业在可持续发展方面的贡献</a:t>
            </a:r>
            <a:endParaRPr altLang="en-US" sz="1400" lang="zh-CN" spc="150">
              <a:solidFill>
                <a:schemeClr val="tx1"/>
              </a:solidFill>
              <a:effectLst/>
              <a:latin typeface="+mn-ea"/>
              <a:sym typeface="+mn-ea"/>
            </a:endParaRPr>
          </a:p>
        </p:txBody>
      </p:sp>
      <p:sp>
        <p:nvSpPr>
          <p:cNvPr id="10496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玩具与游戏行业在社会责任方面的贡献</a:t>
            </a:r>
            <a:endParaRPr altLang="en-US" dirty="0" sz="1400" lang="zh-CN" spc="150">
              <a:solidFill>
                <a:schemeClr val="tx1"/>
              </a:solidFill>
              <a:effectLst/>
              <a:latin typeface="+mn-ea"/>
              <a:sym typeface="+mn-ea"/>
            </a:endParaRPr>
          </a:p>
        </p:txBody>
      </p:sp>
      <p:sp>
        <p:nvSpPr>
          <p:cNvPr id="10496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行业在社会责任和可持续发展方面的挑战与机遇</a:t>
            </a:r>
            <a:endParaRPr altLang="en-US" sz="1400" lang="zh-CN" spc="150">
              <a:solidFill>
                <a:schemeClr val="tx1"/>
              </a:solidFill>
              <a:effectLst/>
              <a:latin typeface="+mn-ea"/>
              <a:sym typeface="+mn-ea"/>
            </a:endParaRPr>
          </a:p>
        </p:txBody>
      </p:sp>
      <p:sp>
        <p:nvSpPr>
          <p:cNvPr id="10496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未来玩具与游戏行业在社会责任和可持续发展方面的展望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78"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680" name="标题 6"/>
          <p:cNvSpPr>
            <a:spLocks noGrp="1"/>
          </p:cNvSpPr>
          <p:nvPr>
            <p:ph type="title" idx="1"/>
            <p:custDataLst>
              <p:tags r:id="rId2"/>
            </p:custDataLst>
          </p:nvPr>
        </p:nvSpPr>
        <p:spPr/>
        <p:txBody>
          <a:bodyPr/>
          <a:p>
            <a:r>
              <a:rPr altLang="en-US" lang="zh-CN"/>
              <a:t>市场分析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94" name="标题 2"/>
          <p:cNvSpPr>
            <a:spLocks noGrp="1"/>
          </p:cNvSpPr>
          <p:nvPr>
            <p:ph type="title" idx="5"/>
          </p:nvPr>
        </p:nvSpPr>
        <p:spPr/>
        <p:txBody>
          <a:bodyPr>
            <a:normAutofit fontScale="91667"/>
          </a:bodyPr>
          <a:p>
            <a:r>
              <a:rPr altLang="en-US" lang="zh-CN"/>
              <a:t>玩具与游戏行业的市场规模和增长趋势</a:t>
            </a:r>
            <a:endParaRPr altLang="en-US" lang="zh-CN"/>
          </a:p>
        </p:txBody>
      </p:sp>
      <p:sp>
        <p:nvSpPr>
          <p:cNvPr id="10497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市场规模：全球玩具与游戏行业市场规模逐年增长，其中亚洲市场占据最大份额</a:t>
            </a:r>
            <a:endParaRPr altLang="en-US" dirty="0" sz="2000" lang="zh-CN" spc="150">
              <a:solidFill>
                <a:schemeClr val="tx1">
                  <a:lumMod val="85000"/>
                  <a:lumOff val="15000"/>
                </a:schemeClr>
              </a:solidFill>
              <a:latin typeface="+mn-ea"/>
              <a:sym typeface="+mn-ea"/>
            </a:endParaRPr>
          </a:p>
        </p:txBody>
      </p:sp>
      <p:sp>
        <p:nvSpPr>
          <p:cNvPr id="10498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增长趋势：随着消费者对娱乐方式的多样化需求增加，玩具与游戏行业呈现出快速增长的趋势</a:t>
            </a:r>
            <a:endParaRPr altLang="en-US" dirty="0" sz="2000" lang="zh-CN" spc="150">
              <a:solidFill>
                <a:schemeClr val="tx1">
                  <a:lumMod val="85000"/>
                  <a:lumOff val="15000"/>
                </a:schemeClr>
              </a:solidFill>
              <a:latin typeface="+mn-ea"/>
              <a:sym typeface="+mn-ea"/>
            </a:endParaRPr>
          </a:p>
        </p:txBody>
      </p:sp>
      <p:sp>
        <p:nvSpPr>
          <p:cNvPr id="10498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热门产品：玩具与游戏行业热门产品包括电子游戏、智能玩具、动漫模型等</a:t>
            </a:r>
            <a:endParaRPr altLang="en-US" dirty="0" sz="2000" lang="zh-CN" spc="150">
              <a:solidFill>
                <a:schemeClr val="tx1">
                  <a:lumMod val="85000"/>
                  <a:lumOff val="15000"/>
                </a:schemeClr>
              </a:solidFill>
              <a:latin typeface="+mn-ea"/>
              <a:sym typeface="+mn-ea"/>
            </a:endParaRPr>
          </a:p>
        </p:txBody>
      </p:sp>
      <p:sp>
        <p:nvSpPr>
          <p:cNvPr id="10498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市场竞争：市场上存在众多知名品牌，竞争激烈，企业需要不断创新以保持市场地位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70" name="标题 2"/>
          <p:cNvSpPr>
            <a:spLocks noGrp="1"/>
          </p:cNvSpPr>
          <p:nvPr>
            <p:ph type="title" idx="5"/>
          </p:nvPr>
        </p:nvSpPr>
        <p:spPr/>
        <p:txBody>
          <a:bodyPr>
            <a:normAutofit fontScale="91667"/>
          </a:bodyPr>
          <a:p>
            <a:r>
              <a:rPr altLang="en-US" lang="zh-CN"/>
              <a:t>行业的主要竞争者和市场份额</a:t>
            </a:r>
            <a:endParaRPr altLang="en-US" lang="zh-CN"/>
          </a:p>
        </p:txBody>
      </p:sp>
      <p:sp>
        <p:nvSpPr>
          <p:cNvPr id="104987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7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主要竞争者：迪士尼、乐高、孩之宝等</a:t>
            </a:r>
            <a:endParaRPr altLang="en-US" dirty="0" sz="2000" lang="zh-CN" spc="200">
              <a:solidFill>
                <a:schemeClr val="tx1">
                  <a:lumMod val="85000"/>
                  <a:lumOff val="15000"/>
                </a:schemeClr>
              </a:solidFill>
              <a:latin typeface="+mn-ea"/>
              <a:sym typeface="+mn-ea"/>
            </a:endParaRPr>
          </a:p>
        </p:txBody>
      </p:sp>
      <p:sp>
        <p:nvSpPr>
          <p:cNvPr id="104987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市场份额：迪士尼占据较大份额，乐高和孩之宝也有一定市场份额</a:t>
            </a:r>
            <a:endParaRPr altLang="en-US" dirty="0" sz="2000" lang="zh-CN" spc="200">
              <a:solidFill>
                <a:schemeClr val="tx1">
                  <a:lumMod val="85000"/>
                  <a:lumOff val="15000"/>
                </a:schemeClr>
              </a:solidFill>
              <a:latin typeface="+mn-ea"/>
              <a:sym typeface="+mn-ea"/>
            </a:endParaRPr>
          </a:p>
        </p:txBody>
      </p:sp>
      <p:sp>
        <p:nvSpPr>
          <p:cNvPr id="104988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8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8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竞争格局：市场竞争激烈，各大品牌都在努力拓展市场份额</a:t>
            </a:r>
            <a:endParaRPr altLang="en-US" dirty="0" sz="2000" lang="zh-CN" spc="200">
              <a:solidFill>
                <a:schemeClr val="tx1">
                  <a:lumMod val="85000"/>
                  <a:lumOff val="15000"/>
                </a:schemeClr>
              </a:solidFill>
              <a:latin typeface="+mn-ea"/>
              <a:sym typeface="+mn-ea"/>
            </a:endParaRPr>
          </a:p>
        </p:txBody>
      </p:sp>
      <p:sp>
        <p:nvSpPr>
          <p:cNvPr id="104989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9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行业趋势：随着科技的发展，玩具与游戏行业也在不断变革和创新</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46" name="标题 2"/>
          <p:cNvSpPr>
            <a:spLocks noGrp="1"/>
          </p:cNvSpPr>
          <p:nvPr>
            <p:ph type="title" idx="5"/>
          </p:nvPr>
        </p:nvSpPr>
        <p:spPr/>
        <p:txBody>
          <a:bodyPr>
            <a:normAutofit fontScale="90000"/>
          </a:bodyPr>
          <a:p>
            <a:r>
              <a:rPr altLang="en-US" lang="zh-CN"/>
              <a:t>行业的产品结构和消费者需求</a:t>
            </a:r>
            <a:endParaRPr altLang="en-US" lang="zh-CN"/>
          </a:p>
        </p:txBody>
      </p:sp>
      <p:sp>
        <p:nvSpPr>
          <p:cNvPr id="104994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玩具与游戏行业的产品结构：分析不同类型的产品在市场中的占比和趋势</a:t>
            </a:r>
            <a:endParaRPr altLang="en-US" dirty="0" sz="1200" lang="zh-CN" spc="150">
              <a:solidFill>
                <a:schemeClr val="tx1">
                  <a:lumMod val="85000"/>
                  <a:lumOff val="15000"/>
                </a:schemeClr>
              </a:solidFill>
              <a:latin typeface="+mn-ea"/>
              <a:sym typeface="+mn-ea"/>
            </a:endParaRPr>
          </a:p>
        </p:txBody>
      </p:sp>
      <p:sp>
        <p:nvSpPr>
          <p:cNvPr id="104995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消费者需求：研究消费者的购买偏好、消费习惯和需求变化</a:t>
            </a:r>
            <a:endParaRPr altLang="en-US" dirty="0" sz="1200" lang="zh-CN" spc="150">
              <a:solidFill>
                <a:schemeClr val="tx1">
                  <a:lumMod val="85000"/>
                  <a:lumOff val="15000"/>
                </a:schemeClr>
              </a:solidFill>
              <a:latin typeface="+mn-ea"/>
              <a:sym typeface="+mn-ea"/>
            </a:endParaRPr>
          </a:p>
        </p:txBody>
      </p:sp>
      <p:sp>
        <p:nvSpPr>
          <p:cNvPr id="104995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市场竞争：分析竞争对手的产品特点和市场份额</a:t>
            </a:r>
            <a:endParaRPr altLang="en-US" dirty="0" sz="1200" lang="zh-CN" spc="150">
              <a:solidFill>
                <a:schemeClr val="tx1">
                  <a:lumMod val="85000"/>
                  <a:lumOff val="15000"/>
                </a:schemeClr>
              </a:solidFill>
              <a:latin typeface="+mn-ea"/>
              <a:sym typeface="+mn-ea"/>
            </a:endParaRPr>
          </a:p>
        </p:txBody>
      </p:sp>
      <p:sp>
        <p:nvSpPr>
          <p:cNvPr id="104996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未来趋势：预测未来几年玩具与游戏行业的产品结构和消费者需求的变化趋势</a:t>
            </a:r>
            <a:endParaRPr altLang="en-US" dirty="0" sz="1200" lang="zh-CN" spc="150">
              <a:solidFill>
                <a:schemeClr val="tx1">
                  <a:lumMod val="85000"/>
                  <a:lumOff val="15000"/>
                </a:schemeClr>
              </a:solidFill>
              <a:latin typeface="+mn-ea"/>
              <a:sym typeface="+mn-ea"/>
            </a:endParaRPr>
          </a:p>
        </p:txBody>
      </p:sp>
      <p:sp>
        <p:nvSpPr>
          <p:cNvPr id="104996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2"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024" name="标题 6"/>
          <p:cNvSpPr>
            <a:spLocks noGrp="1"/>
          </p:cNvSpPr>
          <p:nvPr>
            <p:ph type="title" idx="1"/>
            <p:custDataLst>
              <p:tags r:id="rId2"/>
            </p:custDataLst>
          </p:nvPr>
        </p:nvSpPr>
        <p:spPr/>
        <p:txBody>
          <a:bodyPr/>
          <a:p>
            <a:r>
              <a:rPr altLang="en-US" lang="zh-CN"/>
              <a:t>技术趋势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38" name="标题 2"/>
          <p:cNvSpPr>
            <a:spLocks noGrp="1"/>
          </p:cNvSpPr>
          <p:nvPr>
            <p:ph type="title" idx="5"/>
          </p:nvPr>
        </p:nvSpPr>
        <p:spPr/>
        <p:txBody>
          <a:bodyPr>
            <a:normAutofit fontScale="90000"/>
          </a:bodyPr>
          <a:p>
            <a:r>
              <a:rPr altLang="en-US" lang="zh-CN"/>
              <a:t>玩具与游戏行业的技术发展趋势和创新方向</a:t>
            </a:r>
            <a:endParaRPr altLang="en-US" lang="zh-CN"/>
          </a:p>
        </p:txBody>
      </p:sp>
      <p:sp>
        <p:nvSpPr>
          <p:cNvPr id="10501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人工智能与机器学习：玩具与游戏行业将更加注重人工智能和机器学习技术的应用，提高产品的智能化水平和用户体验。</a:t>
            </a:r>
            <a:endParaRPr altLang="en-US" dirty="0" sz="2000" lang="zh-CN" spc="150">
              <a:solidFill>
                <a:schemeClr val="tx1">
                  <a:lumMod val="75000"/>
                  <a:lumOff val="25000"/>
                </a:schemeClr>
              </a:solidFill>
              <a:latin typeface="+mn-ea"/>
              <a:sym typeface="+mn-ea"/>
            </a:endParaRPr>
          </a:p>
        </p:txBody>
      </p:sp>
      <p:sp>
        <p:nvSpPr>
          <p:cNvPr id="10501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增强现实与虚拟现实：增强现实和虚拟现实技术将为玩具与游戏行业带来更多的创新和突破，提供更加沉浸式的游戏体验。</a:t>
            </a:r>
            <a:endParaRPr altLang="en-US" dirty="0" sz="2000" lang="zh-CN" spc="150">
              <a:solidFill>
                <a:schemeClr val="tx1">
                  <a:lumMod val="75000"/>
                  <a:lumOff val="25000"/>
                </a:schemeClr>
              </a:solidFill>
              <a:latin typeface="+mn-ea"/>
              <a:sym typeface="+mn-ea"/>
            </a:endParaRPr>
          </a:p>
        </p:txBody>
      </p:sp>
      <p:sp>
        <p:nvSpPr>
          <p:cNvPr id="10501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5G与物联网：5G和物联网技术的普及将为玩具与游戏行业提供更快速、更稳定的数据传输和更智能化的产品体验。</a:t>
            </a:r>
            <a:endParaRPr altLang="en-US" dirty="0" lang="zh-CN" spc="150">
              <a:solidFill>
                <a:schemeClr val="tx1">
                  <a:lumMod val="75000"/>
                  <a:lumOff val="25000"/>
                </a:schemeClr>
              </a:solidFill>
              <a:latin typeface="+mn-ea"/>
              <a:sym typeface="+mn-ea"/>
            </a:endParaRPr>
          </a:p>
        </p:txBody>
      </p:sp>
      <p:sp>
        <p:nvSpPr>
          <p:cNvPr id="10501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区块链技术：区块链技术将为玩具与游戏行业提供更加安全、透明和可追溯的产品和服务，保障消费者的权益。</a:t>
            </a:r>
            <a:endParaRPr altLang="en-US" dirty="0" lang="zh-CN" spc="150">
              <a:solidFill>
                <a:schemeClr val="tx1">
                  <a:lumMod val="75000"/>
                  <a:lumOff val="25000"/>
                </a:schemeClr>
              </a:solidFill>
              <a:latin typeface="+mn-ea"/>
              <a:sym typeface="+mn-ea"/>
            </a:endParaRPr>
          </a:p>
        </p:txBody>
      </p:sp>
      <p:sp>
        <p:nvSpPr>
          <p:cNvPr id="10501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14" name="标题 2"/>
          <p:cNvSpPr>
            <a:spLocks noGrp="1"/>
          </p:cNvSpPr>
          <p:nvPr>
            <p:ph type="title" idx="5"/>
          </p:nvPr>
        </p:nvSpPr>
        <p:spPr/>
        <p:txBody>
          <a:bodyPr>
            <a:normAutofit fontScale="90000"/>
          </a:bodyPr>
          <a:p>
            <a:r>
              <a:rPr altLang="en-US" lang="zh-CN"/>
              <a:t>行业在智能制造、大数据、人工智能等方面的应用</a:t>
            </a:r>
            <a:endParaRPr altLang="en-US" lang="zh-CN"/>
          </a:p>
        </p:txBody>
      </p:sp>
      <p:sp>
        <p:nvSpPr>
          <p:cNvPr id="1050216" name="圆角矩形 3"/>
          <p:cNvSpPr/>
          <p:nvPr>
            <p:custDataLst>
              <p:tags r:id="rId1"/>
            </p:custDataLst>
          </p:nvPr>
        </p:nvSpPr>
        <p:spPr>
          <a:xfrm rot="16200000">
            <a:off x="2710325" y="1210849"/>
            <a:ext cx="1122562" cy="532536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8" name="圆角矩形 4"/>
          <p:cNvSpPr/>
          <p:nvPr>
            <p:custDataLst>
              <p:tags r:id="rId2"/>
            </p:custDataLst>
          </p:nvPr>
        </p:nvSpPr>
        <p:spPr>
          <a:xfrm rot="16200000">
            <a:off x="2710325" y="-193658"/>
            <a:ext cx="1122562" cy="532497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0" name="圆角矩形 11"/>
          <p:cNvSpPr/>
          <p:nvPr>
            <p:custDataLst>
              <p:tags r:id="rId3"/>
            </p:custDataLst>
          </p:nvPr>
        </p:nvSpPr>
        <p:spPr>
          <a:xfrm rot="16200000">
            <a:off x="8353488" y="-196880"/>
            <a:ext cx="1122562" cy="532536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2" name="圆角矩形 10"/>
          <p:cNvSpPr/>
          <p:nvPr>
            <p:custDataLst>
              <p:tags r:id="rId4"/>
            </p:custDataLst>
          </p:nvPr>
        </p:nvSpPr>
        <p:spPr>
          <a:xfrm rot="16200000">
            <a:off x="2710325" y="2611488"/>
            <a:ext cx="1122562" cy="532497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4" name="圆角矩形 31"/>
          <p:cNvSpPr/>
          <p:nvPr>
            <p:custDataLst>
              <p:tags r:id="rId5"/>
            </p:custDataLst>
          </p:nvPr>
        </p:nvSpPr>
        <p:spPr>
          <a:xfrm rot="16200000">
            <a:off x="8353488" y="1206337"/>
            <a:ext cx="1122562" cy="532536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6" name="圆角矩形 34"/>
          <p:cNvSpPr/>
          <p:nvPr>
            <p:custDataLst>
              <p:tags r:id="rId6"/>
            </p:custDataLst>
          </p:nvPr>
        </p:nvSpPr>
        <p:spPr>
          <a:xfrm rot="16200000">
            <a:off x="8353488" y="2609554"/>
            <a:ext cx="1122562" cy="532536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8" name="文本框 5"/>
          <p:cNvSpPr txBox="1"/>
          <p:nvPr>
            <p:custDataLst>
              <p:tags r:id="rId7"/>
            </p:custDataLst>
          </p:nvPr>
        </p:nvSpPr>
        <p:spPr>
          <a:xfrm>
            <a:off x="6446221" y="4712124"/>
            <a:ext cx="5101380" cy="1121638"/>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区块链技术：通过区块链技术实现更加安全、可靠的数据存储和交易记录，保障消费者的权益。</a:t>
            </a:r>
            <a:endParaRPr altLang="en-US" dirty="0" sz="2000" lang="zh-CN">
              <a:latin typeface="+mn-ea"/>
              <a:ea typeface="+mn-ea"/>
            </a:endParaRPr>
          </a:p>
        </p:txBody>
      </p:sp>
      <p:sp>
        <p:nvSpPr>
          <p:cNvPr id="1050230" name="文本框 6"/>
          <p:cNvSpPr txBox="1"/>
          <p:nvPr>
            <p:custDataLst>
              <p:tags r:id="rId8"/>
            </p:custDataLst>
          </p:nvPr>
        </p:nvSpPr>
        <p:spPr>
          <a:xfrm>
            <a:off x="6446221" y="3308906"/>
            <a:ext cx="5101380" cy="1121638"/>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虚拟现实技术：在玩具与游戏行业中应用虚拟现实技术，为用户提供更加沉浸式的游戏体验。</a:t>
            </a:r>
            <a:endParaRPr altLang="en-US" dirty="0" sz="2000" lang="zh-CN">
              <a:latin typeface="+mn-ea"/>
              <a:ea typeface="+mn-ea"/>
            </a:endParaRPr>
          </a:p>
        </p:txBody>
      </p:sp>
      <p:sp>
        <p:nvSpPr>
          <p:cNvPr id="1050232" name="文本框 13"/>
          <p:cNvSpPr txBox="1"/>
          <p:nvPr>
            <p:custDataLst>
              <p:tags r:id="rId9"/>
            </p:custDataLst>
          </p:nvPr>
        </p:nvSpPr>
        <p:spPr>
          <a:xfrm>
            <a:off x="803058" y="4712768"/>
            <a:ext cx="5101380" cy="1122562"/>
          </a:xfrm>
          <a:prstGeom prst="rect"/>
        </p:spPr>
        <p:txBody>
          <a:bodyPr anchor="ctr" anchorCtr="0" bIns="46800" lIns="90000" rIns="0" rtlCol="0" tIns="46800" vert="horz" wrap="square">
            <a:normAutofit fontScale="9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人工智能：在玩具与游戏行业中应用人工智能技术，提高产品的智能化水平和用户体验。</a:t>
            </a:r>
            <a:endParaRPr altLang="en-US" dirty="0" sz="2000" lang="zh-CN">
              <a:latin typeface="+mn-ea"/>
              <a:ea typeface="+mn-ea"/>
            </a:endParaRPr>
          </a:p>
        </p:txBody>
      </p:sp>
      <p:sp>
        <p:nvSpPr>
          <p:cNvPr id="1050234" name="文本框 14"/>
          <p:cNvSpPr txBox="1"/>
          <p:nvPr>
            <p:custDataLst>
              <p:tags r:id="rId10"/>
            </p:custDataLst>
          </p:nvPr>
        </p:nvSpPr>
        <p:spPr>
          <a:xfrm>
            <a:off x="6446221" y="1905689"/>
            <a:ext cx="5101380" cy="1121638"/>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5G技术：通过5G技术实现更快速、更稳定的数据传输和网络连接，为玩具与游戏行业提供更好的技术支持。</a:t>
            </a:r>
            <a:endParaRPr altLang="en-US" dirty="0" sz="2000" lang="zh-CN">
              <a:latin typeface="+mn-ea"/>
              <a:ea typeface="+mn-ea"/>
            </a:endParaRPr>
          </a:p>
        </p:txBody>
      </p:sp>
      <p:sp>
        <p:nvSpPr>
          <p:cNvPr id="1050236" name="文本框 15"/>
          <p:cNvSpPr txBox="1"/>
          <p:nvPr>
            <p:custDataLst>
              <p:tags r:id="rId11"/>
            </p:custDataLst>
          </p:nvPr>
        </p:nvSpPr>
        <p:spPr>
          <a:xfrm>
            <a:off x="803058" y="1907623"/>
            <a:ext cx="5101380" cy="1122562"/>
          </a:xfrm>
          <a:prstGeom prst="rect"/>
        </p:spPr>
        <p:txBody>
          <a:bodyPr anchor="ctr" anchorCtr="0" bIns="46800" lIns="90000" rIns="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智能制造：通过引入先进的自动化技术和智能制造系统，提高生产效率和产品质量。</a:t>
            </a:r>
            <a:endParaRPr altLang="en-US" dirty="0" sz="2000" lang="zh-CN">
              <a:latin typeface="+mn-ea"/>
              <a:ea typeface="+mn-ea"/>
            </a:endParaRPr>
          </a:p>
        </p:txBody>
      </p:sp>
      <p:sp>
        <p:nvSpPr>
          <p:cNvPr id="1050238" name="文本框 16"/>
          <p:cNvSpPr txBox="1"/>
          <p:nvPr>
            <p:custDataLst>
              <p:tags r:id="rId12"/>
            </p:custDataLst>
          </p:nvPr>
        </p:nvSpPr>
        <p:spPr>
          <a:xfrm>
            <a:off x="803058" y="3313418"/>
            <a:ext cx="5101380" cy="1121638"/>
          </a:xfrm>
          <a:prstGeom prst="rect"/>
        </p:spPr>
        <p:txBody>
          <a:bodyPr anchor="ctr" anchorCtr="0" bIns="46800" lIns="90000" rIns="9000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大数据：利用大数据技术对市场趋势、消费者行为等进行分析，为决策提供支持。</a:t>
            </a:r>
            <a:endParaRPr altLang="en-US" dirty="0" sz="2000" lang="zh-CN">
              <a:latin typeface="+mn-ea"/>
              <a:ea typeface="+mn-ea"/>
            </a:endParaRPr>
          </a:p>
        </p:txBody>
      </p:sp>
      <p:sp>
        <p:nvSpPr>
          <p:cNvPr id="1050240" name="圆角矩形 7"/>
          <p:cNvSpPr/>
          <p:nvPr>
            <p:custDataLst>
              <p:tags r:id="rId13"/>
            </p:custDataLst>
          </p:nvPr>
        </p:nvSpPr>
        <p:spPr>
          <a:xfrm rot="16200000">
            <a:off x="106929" y="3814245"/>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2" name="圆角矩形 8"/>
          <p:cNvSpPr/>
          <p:nvPr>
            <p:custDataLst>
              <p:tags r:id="rId14"/>
            </p:custDataLst>
          </p:nvPr>
        </p:nvSpPr>
        <p:spPr>
          <a:xfrm rot="16200000">
            <a:off x="106929" y="2409739"/>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4" name="圆角矩形 12"/>
          <p:cNvSpPr/>
          <p:nvPr>
            <p:custDataLst>
              <p:tags r:id="rId15"/>
            </p:custDataLst>
          </p:nvPr>
        </p:nvSpPr>
        <p:spPr>
          <a:xfrm rot="16200000">
            <a:off x="5750092" y="2407161"/>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46" name="圆角矩形 27"/>
          <p:cNvSpPr/>
          <p:nvPr>
            <p:custDataLst>
              <p:tags r:id="rId16"/>
            </p:custDataLst>
          </p:nvPr>
        </p:nvSpPr>
        <p:spPr>
          <a:xfrm rot="16200000">
            <a:off x="106929" y="5214239"/>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8" name="圆角矩形 32"/>
          <p:cNvSpPr/>
          <p:nvPr>
            <p:custDataLst>
              <p:tags r:id="rId17"/>
            </p:custDataLst>
          </p:nvPr>
        </p:nvSpPr>
        <p:spPr>
          <a:xfrm rot="16200000">
            <a:off x="5750092" y="3810378"/>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0" name="圆角矩形 35"/>
          <p:cNvSpPr/>
          <p:nvPr>
            <p:custDataLst>
              <p:tags r:id="rId18"/>
            </p:custDataLst>
          </p:nvPr>
        </p:nvSpPr>
        <p:spPr>
          <a:xfrm rot="16200000">
            <a:off x="5750092" y="5213595"/>
            <a:ext cx="1120714" cy="11731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02" name="标题 2"/>
          <p:cNvSpPr>
            <a:spLocks noGrp="1"/>
          </p:cNvSpPr>
          <p:nvPr>
            <p:ph type="title" idx="5"/>
          </p:nvPr>
        </p:nvSpPr>
        <p:spPr/>
        <p:txBody>
          <a:bodyPr>
            <a:normAutofit fontScale="90000"/>
          </a:bodyPr>
          <a:p>
            <a:r>
              <a:rPr altLang="en-US" lang="zh-CN"/>
              <a:t>行业在技术研发和知识产权保护方面的挑战和机遇</a:t>
            </a:r>
            <a:endParaRPr altLang="en-US" lang="zh-CN"/>
          </a:p>
        </p:txBody>
      </p:sp>
      <p:sp>
        <p:nvSpPr>
          <p:cNvPr id="10503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技术研发挑战：玩具与游戏行业需要不断进行技术研发和创新，以满足消费者不断变化的需求。同时，也需要面对技术研发过程中的知识产权保护问题，确保技术成果不被盗用或侵权。</a:t>
            </a:r>
            <a:endParaRPr altLang="en-US" dirty="0" sz="1200" lang="zh-CN" spc="150">
              <a:solidFill>
                <a:schemeClr val="tx1">
                  <a:lumMod val="85000"/>
                  <a:lumOff val="15000"/>
                </a:schemeClr>
              </a:solidFill>
              <a:latin typeface="+mn-ea"/>
              <a:sym typeface="+mn-ea"/>
            </a:endParaRPr>
          </a:p>
        </p:txBody>
      </p:sp>
      <p:sp>
        <p:nvSpPr>
          <p:cNvPr id="10503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5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随着技术的不断发展，玩具与游戏行业将迎来更多的机遇。例如，虚拟现实、增强现实等技术的普及将为玩具与游戏行业带来更多的创新和突破。同时，随着消费者对个性化、智能化等需求的不断提高，行业将有更多的机会推出更加符合消费者需求的产品和服务。</a:t>
            </a:r>
            <a:endParaRPr altLang="en-US" dirty="0" sz="2000" lang="zh-CN" spc="150">
              <a:solidFill>
                <a:schemeClr val="tx1">
                  <a:lumMod val="85000"/>
                  <a:lumOff val="15000"/>
                </a:schemeClr>
              </a:solidFill>
              <a:latin typeface="+mn-ea"/>
              <a:sym typeface="+mn-ea"/>
            </a:endParaRPr>
          </a:p>
        </p:txBody>
      </p:sp>
      <p:sp>
        <p:nvSpPr>
          <p:cNvPr id="10503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知识产权保护措施：为了应对技术研发过程中的知识产权保护问题，玩具与游戏行业需要采取一系列措施，如加强知识产权保护意识、建立完善的知识产权管理制度、加强技术研发过程中的保密工作等。</a:t>
            </a:r>
            <a:endParaRPr altLang="en-US" dirty="0" sz="1200" lang="zh-CN" spc="150">
              <a:solidFill>
                <a:schemeClr val="tx1">
                  <a:lumMod val="85000"/>
                  <a:lumOff val="15000"/>
                </a:schemeClr>
              </a:solidFill>
              <a:latin typeface="+mn-ea"/>
              <a:sym typeface="+mn-ea"/>
            </a:endParaRPr>
          </a:p>
        </p:txBody>
      </p:sp>
      <p:sp>
        <p:nvSpPr>
          <p:cNvPr id="10503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6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随着技术的不断发展和消费者需求的不断变化，玩具与游戏行业将继续面临更多的挑战和机遇。未来，行业需要更加注重技术研发和知识产权保护，不断创新和突破，为消费者带来更加优质的产品和服务。</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78"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380" name="标题 6"/>
          <p:cNvSpPr>
            <a:spLocks noGrp="1"/>
          </p:cNvSpPr>
          <p:nvPr>
            <p:ph type="title" idx="1"/>
            <p:custDataLst>
              <p:tags r:id="rId2"/>
            </p:custDataLst>
          </p:nvPr>
        </p:nvSpPr>
        <p:spPr/>
        <p:txBody>
          <a:bodyPr/>
          <a:p>
            <a:r>
              <a:rPr altLang="en-US" lang="zh-CN"/>
              <a:t>政策环境</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94" name="标题 2"/>
          <p:cNvSpPr>
            <a:spLocks noGrp="1"/>
          </p:cNvSpPr>
          <p:nvPr>
            <p:ph type="title" idx="5"/>
          </p:nvPr>
        </p:nvSpPr>
        <p:spPr/>
        <p:txBody>
          <a:bodyPr>
            <a:normAutofit fontScale="91667"/>
          </a:bodyPr>
          <a:p>
            <a:r>
              <a:rPr altLang="en-US" lang="zh-CN"/>
              <a:t>玩具与游戏行业的政策环境和监管要求</a:t>
            </a:r>
            <a:endParaRPr altLang="en-US" lang="zh-CN"/>
          </a:p>
        </p:txBody>
      </p:sp>
      <p:sp>
        <p:nvSpPr>
          <p:cNvPr id="10504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政策环境概述：介绍当前玩具与游戏行业的政策环境，包括国家政策、行业法规等方面。</a:t>
            </a:r>
            <a:endParaRPr altLang="en-US" dirty="0" sz="1200" lang="zh-CN" spc="150">
              <a:solidFill>
                <a:schemeClr val="tx1">
                  <a:lumMod val="85000"/>
                  <a:lumOff val="15000"/>
                </a:schemeClr>
              </a:solidFill>
              <a:latin typeface="+mn-ea"/>
              <a:sym typeface="+mn-ea"/>
            </a:endParaRPr>
          </a:p>
        </p:txBody>
      </p:sp>
      <p:sp>
        <p:nvSpPr>
          <p:cNvPr id="10504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监管要求：详细阐述玩具与游戏行业的监管要求，包括产品质量、安全标准、市场准入等方面的规定。</a:t>
            </a:r>
            <a:endParaRPr altLang="en-US" dirty="0" sz="1200" lang="zh-CN" spc="150">
              <a:solidFill>
                <a:schemeClr val="tx1">
                  <a:lumMod val="85000"/>
                  <a:lumOff val="15000"/>
                </a:schemeClr>
              </a:solidFill>
              <a:latin typeface="+mn-ea"/>
              <a:sym typeface="+mn-ea"/>
            </a:endParaRPr>
          </a:p>
        </p:txBody>
      </p:sp>
      <p:sp>
        <p:nvSpPr>
          <p:cNvPr id="10505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政策环境对行业的影响：分析政策环境对玩具与游戏行业的影响，包括促进创新、推动行业发展、规范市场秩序等方面。</a:t>
            </a:r>
            <a:endParaRPr altLang="en-US" dirty="0" sz="1200" lang="zh-CN" spc="150">
              <a:solidFill>
                <a:schemeClr val="tx1">
                  <a:lumMod val="85000"/>
                  <a:lumOff val="15000"/>
                </a:schemeClr>
              </a:solidFill>
              <a:latin typeface="+mn-ea"/>
              <a:sym typeface="+mn-ea"/>
            </a:endParaRPr>
          </a:p>
        </p:txBody>
      </p:sp>
      <p:sp>
        <p:nvSpPr>
          <p:cNvPr id="10505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未来政策环境展望：预测未来玩具与游戏行业的政策环境变化，包括政策调整、法规完善等方面，为行业发展提供参考。</a:t>
            </a:r>
            <a:endParaRPr altLang="en-US" dirty="0" sz="1200" lang="zh-CN" spc="150">
              <a:solidFill>
                <a:schemeClr val="tx1">
                  <a:lumMod val="85000"/>
                  <a:lumOff val="15000"/>
                </a:schemeClr>
              </a:solidFill>
              <a:latin typeface="+mn-ea"/>
              <a:sym typeface="+mn-ea"/>
            </a:endParaRPr>
          </a:p>
        </p:txBody>
      </p:sp>
      <p:sp>
        <p:nvSpPr>
          <p:cNvPr id="10505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70" name="标题 2"/>
          <p:cNvSpPr>
            <a:spLocks noGrp="1"/>
          </p:cNvSpPr>
          <p:nvPr>
            <p:ph type="title" idx="5"/>
          </p:nvPr>
        </p:nvSpPr>
        <p:spPr/>
        <p:txBody>
          <a:bodyPr>
            <a:normAutofit fontScale="91667"/>
          </a:bodyPr>
          <a:p>
            <a:r>
              <a:rPr altLang="en-US" lang="zh-CN"/>
              <a:t>行业在政策支持和税收优惠方面的待遇</a:t>
            </a:r>
            <a:endParaRPr altLang="en-US" lang="zh-CN"/>
          </a:p>
        </p:txBody>
      </p:sp>
      <p:sp>
        <p:nvSpPr>
          <p:cNvPr id="105057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政策支持：政府出台了一系列政策，鼓励玩具与游戏行业的发展，如减税、补贴等</a:t>
            </a:r>
            <a:endParaRPr altLang="en-US" dirty="0" sz="1200" lang="zh-CN" spc="150">
              <a:solidFill>
                <a:schemeClr val="tx1">
                  <a:lumMod val="85000"/>
                  <a:lumOff val="15000"/>
                </a:schemeClr>
              </a:solidFill>
              <a:latin typeface="+mn-ea"/>
              <a:sym typeface="+mn-ea"/>
            </a:endParaRPr>
          </a:p>
        </p:txBody>
      </p:sp>
      <p:sp>
        <p:nvSpPr>
          <p:cNvPr id="105057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税收优惠：针对玩具与游戏行业，政府提供了税收优惠政策，如减免企业所得税、增值税等</a:t>
            </a:r>
            <a:endParaRPr altLang="en-US" dirty="0" sz="1200" lang="zh-CN" spc="150">
              <a:solidFill>
                <a:schemeClr val="tx1">
                  <a:lumMod val="85000"/>
                  <a:lumOff val="15000"/>
                </a:schemeClr>
              </a:solidFill>
              <a:latin typeface="+mn-ea"/>
              <a:sym typeface="+mn-ea"/>
            </a:endParaRPr>
          </a:p>
        </p:txBody>
      </p:sp>
      <p:sp>
        <p:nvSpPr>
          <p:cNvPr id="105058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行业地位：玩具与游戏行业在政策支持和税收优惠方面得到了政府的认可和支持，提高了行业的地位和影响力</a:t>
            </a:r>
            <a:endParaRPr altLang="en-US" dirty="0" sz="1200" lang="zh-CN" spc="150">
              <a:solidFill>
                <a:schemeClr val="tx1">
                  <a:lumMod val="85000"/>
                  <a:lumOff val="15000"/>
                </a:schemeClr>
              </a:solidFill>
              <a:latin typeface="+mn-ea"/>
              <a:sym typeface="+mn-ea"/>
            </a:endParaRPr>
          </a:p>
        </p:txBody>
      </p:sp>
      <p:sp>
        <p:nvSpPr>
          <p:cNvPr id="105058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行业前景：政策支持和税收优惠为玩具与游戏行业的发展提供了有力保障，未来行业前景广阔</a:t>
            </a:r>
            <a:endParaRPr altLang="en-US" dirty="0" sz="1200" lang="zh-CN" spc="150">
              <a:solidFill>
                <a:schemeClr val="tx1">
                  <a:lumMod val="85000"/>
                  <a:lumOff val="15000"/>
                </a:schemeClr>
              </a:solidFill>
              <a:latin typeface="+mn-ea"/>
              <a:sym typeface="+mn-ea"/>
            </a:endParaRPr>
          </a:p>
        </p:txBody>
      </p:sp>
      <p:sp>
        <p:nvSpPr>
          <p:cNvPr id="105059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46" name="标题 2"/>
          <p:cNvSpPr>
            <a:spLocks noGrp="1"/>
          </p:cNvSpPr>
          <p:nvPr>
            <p:ph type="title" idx="5"/>
          </p:nvPr>
        </p:nvSpPr>
        <p:spPr/>
        <p:txBody>
          <a:bodyPr>
            <a:normAutofit fontScale="91667"/>
          </a:bodyPr>
          <a:p>
            <a:r>
              <a:rPr altLang="en-US" lang="zh-CN"/>
              <a:t>行业在应对贸易壁垒和国际竞争方面的策略</a:t>
            </a:r>
            <a:endParaRPr altLang="en-US" lang="zh-CN"/>
          </a:p>
        </p:txBody>
      </p:sp>
      <p:sp>
        <p:nvSpPr>
          <p:cNvPr id="10506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了解并遵守国际贸易规则和标准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加强自主创新和技术研发</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建立多元化的销售渠道和合作伙伴关系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提高产品质量和品牌影响力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22" name="文本占位符 2"/>
          <p:cNvSpPr>
            <a:spLocks noGrp="1"/>
          </p:cNvSpPr>
          <p:nvPr>
            <p:ph type="body" idx="2"/>
            <p:custDataLst>
              <p:tags r:id="rId1"/>
            </p:custDataLst>
          </p:nvPr>
        </p:nvSpPr>
        <p:spPr/>
        <p:txBody>
          <a:bodyPr>
            <a:normAutofit fontScale="96875"/>
          </a:bodyPr>
          <a:p>
            <a:r>
              <a:rPr altLang="en-US" lang="zh-CN"/>
              <a:t>PART SEVEN</a:t>
            </a:r>
            <a:endParaRPr altLang="en-US" lang="zh-CN"/>
          </a:p>
        </p:txBody>
      </p:sp>
      <p:sp>
        <p:nvSpPr>
          <p:cNvPr id="1050724" name="标题 6"/>
          <p:cNvSpPr>
            <a:spLocks noGrp="1"/>
          </p:cNvSpPr>
          <p:nvPr>
            <p:ph type="title" idx="1"/>
            <p:custDataLst>
              <p:tags r:id="rId2"/>
            </p:custDataLst>
          </p:nvPr>
        </p:nvSpPr>
        <p:spPr/>
        <p:txBody>
          <a:bodyPr/>
          <a:p>
            <a:r>
              <a:rPr altLang="en-US" lang="zh-CN"/>
              <a:t>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838" name="标题 2"/>
          <p:cNvSpPr>
            <a:spLocks noGrp="1"/>
          </p:cNvSpPr>
          <p:nvPr>
            <p:ph type="title" idx="5"/>
          </p:nvPr>
        </p:nvSpPr>
        <p:spPr/>
        <p:txBody>
          <a:bodyPr>
            <a:normAutofit fontScale="91667"/>
          </a:bodyPr>
          <a:p>
            <a:r>
              <a:rPr altLang="en-US" lang="zh-CN"/>
              <a:t>玩具与游戏行业的未来发展趋势和预测</a:t>
            </a:r>
            <a:endParaRPr altLang="en-US" lang="zh-CN"/>
          </a:p>
        </p:txBody>
      </p:sp>
      <p:sp>
        <p:nvSpPr>
          <p:cNvPr id="1050840"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842"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844"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846"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fontScale="85714" lnSpcReduction="20000"/>
          </a:bodyPr>
          <a:p>
            <a:pPr>
              <a:lnSpc>
                <a:spcPct val="150000"/>
              </a:lnSpc>
              <a:spcAft>
                <a:spcPts val="1000"/>
              </a:spcAft>
            </a:pPr>
            <a:r>
              <a:rPr altLang="en-US" dirty="0" sz="1400" lang="zh-CN" spc="150">
                <a:solidFill>
                  <a:schemeClr val="dk1">
                    <a:lumMod val="80000"/>
                    <a:lumOff val="20000"/>
                  </a:schemeClr>
                </a:solidFill>
                <a:latin typeface="+mn-ea"/>
              </a:rPr>
              <a:t>智能化和数字化趋势：随着科技的不断发展，玩具与游戏行业将更加注重智能化和数字化技术的应用，如AR、VR、AI等，为消费者提供更加沉浸式的体验。</a:t>
            </a:r>
            <a:endParaRPr altLang="en-US" dirty="0" sz="1400" lang="zh-CN" spc="150">
              <a:solidFill>
                <a:schemeClr val="dk1">
                  <a:lumMod val="80000"/>
                  <a:lumOff val="20000"/>
                </a:schemeClr>
              </a:solidFill>
              <a:latin typeface="+mn-ea"/>
            </a:endParaRPr>
          </a:p>
        </p:txBody>
      </p:sp>
      <p:sp>
        <p:nvSpPr>
          <p:cNvPr id="1050848"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850"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852"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854"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个性化和定制化趋势：消费者对于玩具和游戏的需求将更加个性化和定制化，企业需要不断创新，满足消费者的多样化需求。</a:t>
            </a:r>
            <a:endParaRPr altLang="en-US" dirty="0" sz="1400" lang="zh-CN" spc="150">
              <a:solidFill>
                <a:schemeClr val="dk1">
                  <a:lumMod val="80000"/>
                  <a:lumOff val="20000"/>
                </a:schemeClr>
              </a:solidFill>
              <a:latin typeface="+mn-ea"/>
            </a:endParaRPr>
          </a:p>
        </p:txBody>
      </p:sp>
      <p:sp>
        <p:nvSpPr>
          <p:cNvPr id="1050856"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858"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860"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862"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fontScale="85714" lnSpcReduction="10000"/>
          </a:bodyPr>
          <a:p>
            <a:pPr>
              <a:lnSpc>
                <a:spcPct val="150000"/>
              </a:lnSpc>
              <a:spcAft>
                <a:spcPts val="1000"/>
              </a:spcAft>
            </a:pPr>
            <a:r>
              <a:rPr altLang="en-US" dirty="0" sz="1400" lang="zh-CN" spc="150">
                <a:solidFill>
                  <a:schemeClr val="dk1">
                    <a:lumMod val="80000"/>
                    <a:lumOff val="20000"/>
                  </a:schemeClr>
                </a:solidFill>
                <a:latin typeface="+mn-ea"/>
              </a:rPr>
              <a:t>环保和可持续发展趋势：随着环保意识的提高，玩具和游戏行业将更加注重环保和可持续发展，采用环保材料和节能技术，推动行业的绿色发展。</a:t>
            </a:r>
            <a:endParaRPr altLang="en-US" dirty="0" sz="1400" lang="zh-CN" spc="150">
              <a:solidFill>
                <a:schemeClr val="dk1">
                  <a:lumMod val="80000"/>
                  <a:lumOff val="20000"/>
                </a:schemeClr>
              </a:solidFill>
              <a:latin typeface="+mn-ea"/>
            </a:endParaRPr>
          </a:p>
        </p:txBody>
      </p:sp>
      <p:sp>
        <p:nvSpPr>
          <p:cNvPr id="1050864"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866"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868"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870"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fontScale="85714" lnSpcReduction="20000"/>
          </a:bodyPr>
          <a:p>
            <a:pPr>
              <a:lnSpc>
                <a:spcPct val="150000"/>
              </a:lnSpc>
              <a:spcAft>
                <a:spcPts val="1000"/>
              </a:spcAft>
            </a:pPr>
            <a:r>
              <a:rPr altLang="en-US" dirty="0" sz="1400" lang="zh-CN" spc="150">
                <a:solidFill>
                  <a:schemeClr val="dk1">
                    <a:lumMod val="80000"/>
                    <a:lumOff val="20000"/>
                  </a:schemeClr>
                </a:solidFill>
                <a:latin typeface="+mn-ea"/>
              </a:rPr>
              <a:t>跨界合作和品牌联合趋势：玩具和游戏行业将与其他领域进行跨界合作和品牌联合，如电影、动漫、文化等，为消费者提供更加丰富多样的产品和服务。</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22" name="标题 2"/>
          <p:cNvSpPr>
            <a:spLocks noGrp="1"/>
          </p:cNvSpPr>
          <p:nvPr>
            <p:ph type="title" idx="5"/>
          </p:nvPr>
        </p:nvSpPr>
        <p:spPr/>
        <p:txBody>
          <a:bodyPr>
            <a:normAutofit fontScale="90000"/>
          </a:bodyPr>
          <a:p>
            <a:r>
              <a:rPr altLang="en-US" lang="zh-CN"/>
              <a:t>行业在产品创新、技术研发、市场拓展等方面的规划和目标</a:t>
            </a:r>
            <a:endParaRPr altLang="en-US" lang="zh-CN"/>
          </a:p>
        </p:txBody>
      </p:sp>
      <p:sp>
        <p:nvSpPr>
          <p:cNvPr id="105092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产品创新：加强与国际玩具和游戏行业的合作，推动产品创新和技术升级，提高产品质量和竞争力。</a:t>
            </a:r>
            <a:endParaRPr altLang="en-US" dirty="0" sz="1200" lang="zh-CN" spc="150">
              <a:solidFill>
                <a:schemeClr val="tx1">
                  <a:lumMod val="65000"/>
                  <a:lumOff val="35000"/>
                </a:schemeClr>
              </a:solidFill>
              <a:latin typeface="+mn-ea"/>
              <a:sym typeface="+mn-ea"/>
            </a:endParaRPr>
          </a:p>
        </p:txBody>
      </p:sp>
      <p:sp>
        <p:nvSpPr>
          <p:cNvPr id="105092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技术研发：加大技术研发力度，推动玩具和游戏行业的数字化、智能化、绿色化发展，提高生产效率和产品质量。</a:t>
            </a:r>
            <a:endParaRPr altLang="en-US" dirty="0" sz="1200" lang="zh-CN" spc="150">
              <a:solidFill>
                <a:schemeClr val="tx1">
                  <a:lumMod val="65000"/>
                  <a:lumOff val="35000"/>
                </a:schemeClr>
              </a:solidFill>
              <a:latin typeface="+mn-ea"/>
              <a:sym typeface="+mn-ea"/>
            </a:endParaRPr>
          </a:p>
        </p:txBody>
      </p:sp>
      <p:sp>
        <p:nvSpPr>
          <p:cNvPr id="105092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市场拓展：加强品牌建设和市场营销，拓展国内外市场，提高品牌知名度和市场份额。</a:t>
            </a:r>
            <a:endParaRPr altLang="en-US" dirty="0" sz="1200" lang="zh-CN" spc="150">
              <a:solidFill>
                <a:schemeClr val="tx1">
                  <a:lumMod val="65000"/>
                  <a:lumOff val="35000"/>
                </a:schemeClr>
              </a:solidFill>
              <a:latin typeface="+mn-ea"/>
              <a:sym typeface="+mn-ea"/>
            </a:endParaRPr>
          </a:p>
        </p:txBody>
      </p:sp>
      <p:sp>
        <p:nvSpPr>
          <p:cNvPr id="105093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产业链协同：加强产业链上下游企业的合作，推动产业链协同发展，提高整个行业的效率和竞争力。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982" name="标题 2"/>
          <p:cNvSpPr>
            <a:spLocks noGrp="1"/>
          </p:cNvSpPr>
          <p:nvPr>
            <p:ph type="title" idx="5"/>
          </p:nvPr>
        </p:nvSpPr>
        <p:spPr/>
        <p:txBody>
          <a:bodyPr>
            <a:normAutofit fontScale="91667"/>
          </a:bodyPr>
          <a:p>
            <a:r>
              <a:rPr altLang="en-US" lang="zh-CN"/>
              <a:t>行业在社会责任和可持续发展方面的期望和承诺</a:t>
            </a:r>
            <a:endParaRPr altLang="en-US" lang="zh-CN"/>
          </a:p>
        </p:txBody>
      </p:sp>
      <p:sp>
        <p:nvSpPr>
          <p:cNvPr id="10509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行业期望：加强监管，提高产品质量，推动创新，满足消费者需求</a:t>
            </a:r>
            <a:endParaRPr altLang="zh-CN" dirty="0" sz="1600" lang="en-US">
              <a:solidFill>
                <a:schemeClr val="dk1">
                  <a:lumMod val="80000"/>
                  <a:lumOff val="20000"/>
                </a:schemeClr>
              </a:solidFill>
              <a:latin typeface="+mn-ea"/>
              <a:sym typeface="+mn-ea"/>
            </a:endParaRPr>
          </a:p>
        </p:txBody>
      </p:sp>
      <p:sp>
        <p:nvSpPr>
          <p:cNvPr id="10509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玩具与游戏行业的社会责任：关注儿童成长，提供安全、健康、有益的产品和服务</a:t>
            </a:r>
            <a:endParaRPr altLang="en-US" dirty="0" lang="zh-CN">
              <a:solidFill>
                <a:schemeClr val="dk1">
                  <a:lumMod val="80000"/>
                  <a:lumOff val="20000"/>
                </a:schemeClr>
              </a:solidFill>
              <a:latin typeface="+mn-ea"/>
              <a:sym typeface="+mn-ea"/>
            </a:endParaRPr>
          </a:p>
        </p:txBody>
      </p:sp>
      <p:sp>
        <p:nvSpPr>
          <p:cNvPr id="10510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可持续发展目标：减少资源消耗，降低环境影响，推动绿色生产</a:t>
            </a:r>
            <a:endParaRPr altLang="en-US" dirty="0" sz="1600" lang="zh-CN">
              <a:solidFill>
                <a:schemeClr val="dk1">
                  <a:lumMod val="80000"/>
                  <a:lumOff val="20000"/>
                </a:schemeClr>
              </a:solidFill>
              <a:latin typeface="+mn-ea"/>
              <a:sym typeface="+mn-ea"/>
            </a:endParaRPr>
          </a:p>
        </p:txBody>
      </p:sp>
      <p:sp>
        <p:nvSpPr>
          <p:cNvPr id="10510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行业承诺：积极履行社会责任，推动可持续发展，为儿童和家庭创造更美好的未来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066"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51068"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2*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4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8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EVEN"/>
</p:tagLst>
</file>

<file path=ppt/tags/tag3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2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66.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2023-12-17T12:34:21Z</dcterms:created>
  <dcterms:modified xsi:type="dcterms:W3CDTF">2023-12-17T12:34:21Z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0f3160b5c067467eaa79bac31b1a1a22_21</vt:lpwstr>
  </property>
</Properties>
</file>