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78" r:id="rId8"/>
    <p:sldId id="281" r:id="rId9"/>
    <p:sldId id="284" r:id="rId10"/>
    <p:sldId id="287" r:id="rId11"/>
    <p:sldId id="290" r:id="rId12"/>
    <p:sldId id="293" r:id="rId13"/>
    <p:sldId id="296" r:id="rId14"/>
    <p:sldId id="299" r:id="rId15"/>
    <p:sldId id="302" r:id="rId16"/>
    <p:sldId id="305" r:id="rId17"/>
    <p:sldId id="308" r:id="rId18"/>
    <p:sldId id="311" r:id="rId19"/>
    <p:sldId id="314" r:id="rId20"/>
    <p:sldId id="317" r:id="rId21"/>
    <p:sldId id="320" r:id="rId22"/>
    <p:sldId id="323" r:id="rId23"/>
    <p:sldId id="326" r:id="rId24"/>
    <p:sldId id="329" r:id="rId25"/>
    <p:sldId id="332" r:id="rId26"/>
    <p:sldId id="335" r:id="rId27"/>
    <p:sldId id="338" r:id="rId28"/>
    <p:sldId id="341" r:id="rId29"/>
    <p:sldId id="344"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tags" Target="../tags/tag215.xml"/><Relationship Id="rId10" Type="http://schemas.openxmlformats.org/officeDocument/2006/relationships/tags" Target="../tags/tag216.xml"/><Relationship Id="rId11" Type="http://schemas.openxmlformats.org/officeDocument/2006/relationships/tags" Target="../tags/tag217.xml"/><Relationship Id="rId12" Type="http://schemas.openxmlformats.org/officeDocument/2006/relationships/tags" Target="../tags/tag21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tags" Target="../tags/tag243.xml"/><Relationship Id="rId14" Type="http://schemas.openxmlformats.org/officeDocument/2006/relationships/tags" Target="../tags/tag244.xml"/><Relationship Id="rId15" Type="http://schemas.openxmlformats.org/officeDocument/2006/relationships/tags" Target="../tags/tag245.xml"/><Relationship Id="rId16" Type="http://schemas.openxmlformats.org/officeDocument/2006/relationships/tags" Target="../tags/tag246.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tags" Target="../tags/tag279.xml"/><Relationship Id="rId18" Type="http://schemas.openxmlformats.org/officeDocument/2006/relationships/tags" Target="../tags/tag280.xml"/><Relationship Id="rId19" Type="http://schemas.openxmlformats.org/officeDocument/2006/relationships/tags" Target="../tags/tag281.xml"/><Relationship Id="rId20" Type="http://schemas.openxmlformats.org/officeDocument/2006/relationships/tags" Target="../tags/tag282.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tags" Target="../tags/tag311.xml"/><Relationship Id="rId18" Type="http://schemas.openxmlformats.org/officeDocument/2006/relationships/tags" Target="../tags/tag312.xml"/><Relationship Id="rId19" Type="http://schemas.openxmlformats.org/officeDocument/2006/relationships/tags" Target="../tags/tag313.xml"/><Relationship Id="rId20" Type="http://schemas.openxmlformats.org/officeDocument/2006/relationships/tags" Target="../tags/tag314.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tags" Target="../tags/tag363.xml"/><Relationship Id="rId14" Type="http://schemas.openxmlformats.org/officeDocument/2006/relationships/tags" Target="../tags/tag364.xml"/><Relationship Id="rId1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1515"/>
          </a:bodyPr>
          <a:p>
            <a:r>
              <a:rPr altLang="en-US" lang="zh-CN"/>
              <a:t>初中教育中的实验教学教育模式</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实验教学在初中教育中的重要性</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实验教学在初中教育中的实施方式</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初中教育中实验教学的挑战与对策</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初中教育中实验教学的发展趋势</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初中教育中实验教学的案例分析与实践经验分享</a:t>
            </a:r>
            <a:endParaRPr altLang="en-US" dirty="0" sz="28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实验教学在初中教育中的重要性</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提高学生实践能力和创新思维</a:t>
            </a:r>
            <a:endParaRPr altLang="en-US" lang="zh-CN"/>
          </a:p>
        </p:txBody>
      </p:sp>
      <p:sp>
        <p:nvSpPr>
          <p:cNvPr id="104896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实验教学能够帮助学生将理论知识与实践相结合，提高动手能力和实践能力。</a:t>
            </a:r>
            <a:endParaRPr altLang="en-US" dirty="0" sz="2000" lang="zh-CN" spc="150">
              <a:solidFill>
                <a:schemeClr val="tx1">
                  <a:lumMod val="85000"/>
                  <a:lumOff val="15000"/>
                </a:schemeClr>
              </a:solidFill>
              <a:latin typeface="+mn-ea"/>
              <a:sym typeface="+mn-ea"/>
            </a:endParaRPr>
          </a:p>
        </p:txBody>
      </p:sp>
      <p:sp>
        <p:nvSpPr>
          <p:cNvPr id="104897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通过实验操作，学生可以发现问题、分析问题和解决问题，培养创新思维和创新能力。</a:t>
            </a:r>
            <a:endParaRPr altLang="en-US" dirty="0" sz="2000" lang="zh-CN" spc="150">
              <a:solidFill>
                <a:schemeClr val="tx1">
                  <a:lumMod val="85000"/>
                  <a:lumOff val="15000"/>
                </a:schemeClr>
              </a:solidFill>
              <a:latin typeface="+mn-ea"/>
              <a:sym typeface="+mn-ea"/>
            </a:endParaRPr>
          </a:p>
        </p:txBody>
      </p:sp>
      <p:sp>
        <p:nvSpPr>
          <p:cNvPr id="104898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实验教学能够激发学生的学习兴趣和好奇心，促进自主学习和探究学习。</a:t>
            </a:r>
            <a:endParaRPr altLang="en-US" dirty="0" sz="2000" lang="zh-CN" spc="150">
              <a:solidFill>
                <a:schemeClr val="tx1">
                  <a:lumMod val="85000"/>
                  <a:lumOff val="15000"/>
                </a:schemeClr>
              </a:solidFill>
              <a:latin typeface="+mn-ea"/>
              <a:sym typeface="+mn-ea"/>
            </a:endParaRPr>
          </a:p>
        </p:txBody>
      </p:sp>
      <p:sp>
        <p:nvSpPr>
          <p:cNvPr id="104898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实验教学中学生需要与他人合作、交流和分享，培养团队协作和沟通能力。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4" name="标题 1"/>
          <p:cNvSpPr>
            <a:spLocks noGrp="1"/>
          </p:cNvSpPr>
          <p:nvPr>
            <p:ph type="title" idx="3"/>
          </p:nvPr>
        </p:nvSpPr>
        <p:spPr/>
        <p:txBody>
          <a:bodyPr/>
          <a:p>
            <a:r>
              <a:rPr altLang="en-US" lang="zh-CN"/>
              <a:t>促进理论与实践相结合的教学理念</a:t>
            </a:r>
            <a:endParaRPr altLang="en-US" lang="zh-CN"/>
          </a:p>
        </p:txBody>
      </p:sp>
      <p:sp>
        <p:nvSpPr>
          <p:cNvPr id="104902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实验教学能够促进教师与学生之间的互动和交流，提高教学质量。</a:t>
            </a:r>
            <a:endParaRPr altLang="zh-CN" dirty="0" lang="en-US">
              <a:solidFill>
                <a:schemeClr val="dk1">
                  <a:lumMod val="80000"/>
                  <a:lumOff val="20000"/>
                </a:schemeClr>
              </a:solidFill>
              <a:latin typeface="+mn-ea"/>
              <a:sym typeface="+mn-ea"/>
            </a:endParaRPr>
          </a:p>
        </p:txBody>
      </p:sp>
      <p:sp>
        <p:nvSpPr>
          <p:cNvPr id="104903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实验教学能够帮助学生更好地理解理论知识，提高学习效果。</a:t>
            </a:r>
            <a:endParaRPr altLang="en-US" dirty="0" lang="zh-CN">
              <a:solidFill>
                <a:schemeClr val="dk1">
                  <a:lumMod val="80000"/>
                  <a:lumOff val="20000"/>
                </a:schemeClr>
              </a:solidFill>
              <a:latin typeface="+mn-ea"/>
              <a:sym typeface="+mn-ea"/>
            </a:endParaRPr>
          </a:p>
        </p:txBody>
      </p:sp>
      <p:sp>
        <p:nvSpPr>
          <p:cNvPr id="104904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实验教学能够培养学生的动手能力和实践能力，增强综合素质。</a:t>
            </a:r>
            <a:endParaRPr altLang="en-US" dirty="0" lang="zh-CN">
              <a:solidFill>
                <a:schemeClr val="dk1">
                  <a:lumMod val="80000"/>
                  <a:lumOff val="20000"/>
                </a:schemeClr>
              </a:solidFill>
              <a:latin typeface="+mn-ea"/>
              <a:sym typeface="+mn-ea"/>
            </a:endParaRPr>
          </a:p>
        </p:txBody>
      </p:sp>
      <p:sp>
        <p:nvSpPr>
          <p:cNvPr id="104905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实验教学能够激发学生的学习兴趣和创造力，培养创新精神。</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90" name="标题 1"/>
          <p:cNvSpPr>
            <a:spLocks noGrp="1"/>
          </p:cNvSpPr>
          <p:nvPr>
            <p:ph type="title" idx="3"/>
          </p:nvPr>
        </p:nvSpPr>
        <p:spPr/>
        <p:txBody>
          <a:bodyPr/>
          <a:p>
            <a:r>
              <a:rPr altLang="en-US" lang="zh-CN"/>
              <a:t>培养学生科学素养和探究精神</a:t>
            </a:r>
            <a:endParaRPr altLang="en-US" lang="zh-CN"/>
          </a:p>
        </p:txBody>
      </p:sp>
      <p:sp>
        <p:nvSpPr>
          <p:cNvPr id="104909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9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实验教学能够培养学生的观察能力、实验操作能力和数据处理能力，提高学生的科学素养。</a:t>
            </a:r>
            <a:endParaRPr altLang="en-US" dirty="0" sz="2000" lang="zh-CN" spc="200">
              <a:solidFill>
                <a:schemeClr val="tx1">
                  <a:lumMod val="85000"/>
                  <a:lumOff val="15000"/>
                </a:schemeClr>
              </a:solidFill>
              <a:latin typeface="+mn-ea"/>
              <a:sym typeface="+mn-ea"/>
            </a:endParaRPr>
          </a:p>
        </p:txBody>
      </p:sp>
      <p:sp>
        <p:nvSpPr>
          <p:cNvPr id="104909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实验教学能够引导学生主动探究、发现问题和解决问题，培养学生的探究精神和创新思维。</a:t>
            </a:r>
            <a:endParaRPr altLang="en-US" dirty="0" sz="2000" lang="zh-CN" spc="200">
              <a:solidFill>
                <a:schemeClr val="tx1">
                  <a:lumMod val="85000"/>
                  <a:lumOff val="15000"/>
                </a:schemeClr>
              </a:solidFill>
              <a:latin typeface="+mn-ea"/>
              <a:sym typeface="+mn-ea"/>
            </a:endParaRPr>
          </a:p>
        </p:txBody>
      </p:sp>
      <p:sp>
        <p:nvSpPr>
          <p:cNvPr id="104910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通过实验教学的实践操作，学生能够更好地理解和掌握科学知识，增强对科学研究的兴趣和热爱。</a:t>
            </a:r>
            <a:endParaRPr altLang="en-US" dirty="0" sz="2000" lang="zh-CN" spc="200">
              <a:solidFill>
                <a:schemeClr val="tx1">
                  <a:lumMod val="85000"/>
                  <a:lumOff val="15000"/>
                </a:schemeClr>
              </a:solidFill>
              <a:latin typeface="+mn-ea"/>
              <a:sym typeface="+mn-ea"/>
            </a:endParaRPr>
          </a:p>
        </p:txBody>
      </p:sp>
      <p:sp>
        <p:nvSpPr>
          <p:cNvPr id="104911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1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实验教学能够培养学生的团队协作精神和交流沟通能力，提高学生的综合素质和社会适应能力。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8" name="标题 1"/>
          <p:cNvSpPr>
            <a:spLocks noGrp="1"/>
          </p:cNvSpPr>
          <p:nvPr>
            <p:ph type="title" idx="4"/>
            <p:custDataLst>
              <p:tags r:id="rId1"/>
            </p:custDataLst>
          </p:nvPr>
        </p:nvSpPr>
        <p:spPr/>
        <p:txBody>
          <a:bodyPr>
            <a:normAutofit fontScale="90000"/>
          </a:bodyPr>
          <a:p>
            <a:r>
              <a:rPr altLang="en-US" lang="zh-CN"/>
              <a:t>实验教学在初中教育中的实施方式</a:t>
            </a:r>
            <a:endParaRPr altLang="en-US" lang="zh-CN"/>
          </a:p>
        </p:txBody>
      </p:sp>
      <p:sp>
        <p:nvSpPr>
          <p:cNvPr id="104915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52"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94" name="标题 1"/>
          <p:cNvSpPr>
            <a:spLocks noGrp="1"/>
          </p:cNvSpPr>
          <p:nvPr>
            <p:ph type="title" idx="3"/>
          </p:nvPr>
        </p:nvSpPr>
        <p:spPr/>
        <p:txBody>
          <a:bodyPr/>
          <a:p>
            <a:r>
              <a:rPr altLang="en-US" lang="zh-CN"/>
              <a:t>实验课程设置与教材编写</a:t>
            </a:r>
            <a:endParaRPr altLang="en-US" lang="zh-CN"/>
          </a:p>
        </p:txBody>
      </p:sp>
      <p:sp>
        <p:nvSpPr>
          <p:cNvPr id="104919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0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教材编写：组织专业教师编写实验教材，注重教材的实用性和可操作性，确保实验教学的质量。</a:t>
            </a:r>
            <a:endParaRPr altLang="en-US" sz="1400" lang="zh-CN" spc="150">
              <a:solidFill>
                <a:schemeClr val="tx1"/>
              </a:solidFill>
              <a:effectLst/>
              <a:latin typeface="+mn-ea"/>
              <a:sym typeface="+mn-ea"/>
            </a:endParaRPr>
          </a:p>
        </p:txBody>
      </p:sp>
      <p:sp>
        <p:nvSpPr>
          <p:cNvPr id="104920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实验课程设置：根据学科特点和教学需求，设置合理的实验课程，注重理论与实践相结合。</a:t>
            </a:r>
            <a:endParaRPr altLang="en-US" dirty="0" sz="1400" lang="zh-CN" spc="150">
              <a:solidFill>
                <a:schemeClr val="tx1"/>
              </a:solidFill>
              <a:effectLst/>
              <a:latin typeface="+mn-ea"/>
              <a:sym typeface="+mn-ea"/>
            </a:endParaRPr>
          </a:p>
        </p:txBody>
      </p:sp>
      <p:sp>
        <p:nvSpPr>
          <p:cNvPr id="1049208"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实验内容选择：选择具有代表性的实验内容，注重实验的探究性和创新性，培养学生的实践能力和创新思维。</a:t>
            </a:r>
            <a:endParaRPr altLang="en-US" sz="1400" lang="zh-CN" spc="150">
              <a:solidFill>
                <a:schemeClr val="tx1"/>
              </a:solidFill>
              <a:effectLst/>
              <a:latin typeface="+mn-ea"/>
              <a:sym typeface="+mn-ea"/>
            </a:endParaRPr>
          </a:p>
        </p:txBody>
      </p:sp>
      <p:sp>
        <p:nvSpPr>
          <p:cNvPr id="1049210"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实验教学方法：采用多种教学方法，如探究式、启发式、案例分析等，注重培养学生的自主学习和合作学习能力。</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4" name="标题 1"/>
          <p:cNvSpPr>
            <a:spLocks noGrp="1"/>
          </p:cNvSpPr>
          <p:nvPr>
            <p:ph type="title" idx="3"/>
          </p:nvPr>
        </p:nvSpPr>
        <p:spPr/>
        <p:txBody>
          <a:bodyPr/>
          <a:p>
            <a:r>
              <a:rPr altLang="en-US" lang="zh-CN"/>
              <a:t>实验教学方法与手段</a:t>
            </a:r>
            <a:endParaRPr altLang="en-US" lang="zh-CN"/>
          </a:p>
        </p:txBody>
      </p:sp>
      <p:sp>
        <p:nvSpPr>
          <p:cNvPr id="104924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实验演示法：教师通过演示实验，使学生观察实验现象，理解科学原理。</a:t>
            </a:r>
            <a:endParaRPr altLang="en-US" dirty="0" sz="1200" lang="zh-CN" spc="150">
              <a:solidFill>
                <a:schemeClr val="tx1">
                  <a:lumMod val="85000"/>
                  <a:lumOff val="15000"/>
                </a:schemeClr>
              </a:solidFill>
              <a:latin typeface="+mn-ea"/>
              <a:sym typeface="+mn-ea"/>
            </a:endParaRPr>
          </a:p>
        </p:txBody>
      </p:sp>
      <p:sp>
        <p:nvSpPr>
          <p:cNvPr id="104924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探究式实验法：学生自主设计实验，通过观察、分析、总结，培养科学探究能力。</a:t>
            </a:r>
            <a:endParaRPr altLang="en-US" dirty="0" sz="1200" lang="zh-CN" spc="150">
              <a:solidFill>
                <a:schemeClr val="tx1">
                  <a:lumMod val="85000"/>
                  <a:lumOff val="15000"/>
                </a:schemeClr>
              </a:solidFill>
              <a:latin typeface="+mn-ea"/>
              <a:sym typeface="+mn-ea"/>
            </a:endParaRPr>
          </a:p>
        </p:txBody>
      </p:sp>
      <p:sp>
        <p:nvSpPr>
          <p:cNvPr id="104925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小组合作实验法：学生分组进行实验，通过协作完成实验任务，培养团队合作精神。</a:t>
            </a:r>
            <a:endParaRPr altLang="en-US" dirty="0" sz="1200" lang="zh-CN" spc="150">
              <a:solidFill>
                <a:schemeClr val="tx1">
                  <a:lumMod val="85000"/>
                  <a:lumOff val="15000"/>
                </a:schemeClr>
              </a:solidFill>
              <a:latin typeface="+mn-ea"/>
              <a:sym typeface="+mn-ea"/>
            </a:endParaRPr>
          </a:p>
        </p:txBody>
      </p:sp>
      <p:sp>
        <p:nvSpPr>
          <p:cNvPr id="104926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虚拟实验法：利用计算机技术模拟实验环境，进行虚拟实验操作，解决实验条件限制问题。</a:t>
            </a:r>
            <a:endParaRPr altLang="en-US" dirty="0" sz="1200" lang="zh-CN" spc="150">
              <a:solidFill>
                <a:schemeClr val="tx1">
                  <a:lumMod val="85000"/>
                  <a:lumOff val="15000"/>
                </a:schemeClr>
              </a:solidFill>
              <a:latin typeface="+mn-ea"/>
              <a:sym typeface="+mn-ea"/>
            </a:endParaRPr>
          </a:p>
        </p:txBody>
      </p:sp>
      <p:sp>
        <p:nvSpPr>
          <p:cNvPr id="104926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02" name="标题 1"/>
          <p:cNvSpPr>
            <a:spLocks noGrp="1"/>
          </p:cNvSpPr>
          <p:nvPr>
            <p:ph type="title" idx="3"/>
          </p:nvPr>
        </p:nvSpPr>
        <p:spPr/>
        <p:txBody>
          <a:bodyPr/>
          <a:p>
            <a:r>
              <a:rPr altLang="en-US" lang="zh-CN"/>
              <a:t>实验教师队伍建设与培训</a:t>
            </a:r>
            <a:endParaRPr altLang="en-US" lang="zh-CN"/>
          </a:p>
        </p:txBody>
      </p:sp>
      <p:sp>
        <p:nvSpPr>
          <p:cNvPr id="104930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培训目标：提高实验教师的专业素养和实践能力</a:t>
            </a:r>
            <a:endParaRPr altLang="en-US" dirty="0" sz="1200" lang="zh-CN" spc="150">
              <a:solidFill>
                <a:schemeClr val="tx1">
                  <a:lumMod val="65000"/>
                  <a:lumOff val="35000"/>
                </a:schemeClr>
              </a:solidFill>
              <a:latin typeface="+mn-ea"/>
              <a:sym typeface="+mn-ea"/>
            </a:endParaRPr>
          </a:p>
        </p:txBody>
      </p:sp>
      <p:sp>
        <p:nvSpPr>
          <p:cNvPr id="104930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培训内容：涵盖实验教学理念、实验教学方法、实验操作技能等方面</a:t>
            </a:r>
            <a:endParaRPr altLang="en-US" dirty="0" sz="1200" lang="zh-CN" spc="150">
              <a:solidFill>
                <a:schemeClr val="tx1">
                  <a:lumMod val="65000"/>
                  <a:lumOff val="35000"/>
                </a:schemeClr>
              </a:solidFill>
              <a:latin typeface="+mn-ea"/>
              <a:sym typeface="+mn-ea"/>
            </a:endParaRPr>
          </a:p>
        </p:txBody>
      </p:sp>
      <p:sp>
        <p:nvSpPr>
          <p:cNvPr id="104930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培训方式：采用线上和线下相结合的方式，包括理论学习、实践操作和交流研讨等环节</a:t>
            </a:r>
            <a:endParaRPr altLang="en-US" dirty="0" sz="1200" lang="zh-CN" spc="150">
              <a:solidFill>
                <a:schemeClr val="tx1">
                  <a:lumMod val="65000"/>
                  <a:lumOff val="35000"/>
                </a:schemeClr>
              </a:solidFill>
              <a:latin typeface="+mn-ea"/>
              <a:sym typeface="+mn-ea"/>
            </a:endParaRPr>
          </a:p>
        </p:txBody>
      </p:sp>
      <p:sp>
        <p:nvSpPr>
          <p:cNvPr id="104931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培训周期：定期开展，确保实验教师能够持续更新知识和提高教学水平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44" name="标题 1"/>
          <p:cNvSpPr>
            <a:spLocks noGrp="1"/>
          </p:cNvSpPr>
          <p:nvPr>
            <p:ph type="title" idx="3"/>
          </p:nvPr>
        </p:nvSpPr>
        <p:spPr/>
        <p:txBody>
          <a:bodyPr/>
          <a:p>
            <a:r>
              <a:rPr altLang="en-US" lang="zh-CN"/>
              <a:t>实验设施配置与维护</a:t>
            </a:r>
            <a:endParaRPr altLang="en-US" lang="zh-CN"/>
          </a:p>
        </p:txBody>
      </p:sp>
      <p:sp>
        <p:nvSpPr>
          <p:cNvPr id="104934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实验室建设：提供完善的实验设施和环境，确保实验教学的顺利进行</a:t>
            </a:r>
            <a:endParaRPr altLang="en-US" dirty="0" sz="1200" lang="zh-CN" spc="150">
              <a:solidFill>
                <a:schemeClr val="tx1">
                  <a:lumMod val="65000"/>
                  <a:lumOff val="35000"/>
                </a:schemeClr>
              </a:solidFill>
              <a:latin typeface="+mn-ea"/>
              <a:sym typeface="+mn-ea"/>
            </a:endParaRPr>
          </a:p>
        </p:txBody>
      </p:sp>
      <p:sp>
        <p:nvSpPr>
          <p:cNvPr id="104934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设备采购：根据教学需要，采购先进的实验设备和器材</a:t>
            </a:r>
            <a:endParaRPr altLang="en-US" dirty="0" sz="1200" lang="zh-CN" spc="150">
              <a:solidFill>
                <a:schemeClr val="tx1">
                  <a:lumMod val="65000"/>
                  <a:lumOff val="35000"/>
                </a:schemeClr>
              </a:solidFill>
              <a:latin typeface="+mn-ea"/>
              <a:sym typeface="+mn-ea"/>
            </a:endParaRPr>
          </a:p>
        </p:txBody>
      </p:sp>
      <p:sp>
        <p:nvSpPr>
          <p:cNvPr id="104935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设施管理：建立完善的设施管理制度，确保设施的正常运转和维护</a:t>
            </a:r>
            <a:endParaRPr altLang="en-US" dirty="0" sz="1200" lang="zh-CN" spc="150">
              <a:solidFill>
                <a:schemeClr val="tx1">
                  <a:lumMod val="65000"/>
                  <a:lumOff val="35000"/>
                </a:schemeClr>
              </a:solidFill>
              <a:latin typeface="+mn-ea"/>
              <a:sym typeface="+mn-ea"/>
            </a:endParaRPr>
          </a:p>
        </p:txBody>
      </p:sp>
      <p:sp>
        <p:nvSpPr>
          <p:cNvPr id="104935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设备维护：定期对实验设备进行检查和维护，确保设备的长期使用和安全性能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6" name="标题 1"/>
          <p:cNvSpPr>
            <a:spLocks noGrp="1"/>
          </p:cNvSpPr>
          <p:nvPr>
            <p:ph type="title" idx="4"/>
            <p:custDataLst>
              <p:tags r:id="rId1"/>
            </p:custDataLst>
          </p:nvPr>
        </p:nvSpPr>
        <p:spPr/>
        <p:txBody>
          <a:bodyPr>
            <a:normAutofit fontScale="90000"/>
          </a:bodyPr>
          <a:p>
            <a:r>
              <a:rPr altLang="en-US" lang="zh-CN"/>
              <a:t>初中教育中实验教学的挑战与对策</a:t>
            </a:r>
            <a:endParaRPr altLang="en-US" lang="zh-CN"/>
          </a:p>
        </p:txBody>
      </p:sp>
      <p:sp>
        <p:nvSpPr>
          <p:cNvPr id="104938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90"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32" name="标题 1"/>
          <p:cNvSpPr>
            <a:spLocks noGrp="1"/>
          </p:cNvSpPr>
          <p:nvPr>
            <p:ph type="title" idx="3"/>
          </p:nvPr>
        </p:nvSpPr>
        <p:spPr/>
        <p:txBody>
          <a:bodyPr/>
          <a:p>
            <a:r>
              <a:rPr altLang="en-US" lang="zh-CN"/>
              <a:t>实验教学中的安全问题与防范措施</a:t>
            </a:r>
            <a:endParaRPr altLang="en-US" lang="zh-CN"/>
          </a:p>
        </p:txBody>
      </p:sp>
      <p:sp>
        <p:nvSpPr>
          <p:cNvPr id="104943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3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常见安全问题：设备故障、操作失误、学生误触等</a:t>
            </a:r>
            <a:endParaRPr altLang="en-US" dirty="0" sz="2000" lang="zh-CN" spc="150">
              <a:solidFill>
                <a:schemeClr val="tx1">
                  <a:lumMod val="75000"/>
                  <a:lumOff val="25000"/>
                </a:schemeClr>
              </a:solidFill>
              <a:latin typeface="+mn-ea"/>
              <a:sym typeface="+mn-ea"/>
            </a:endParaRPr>
          </a:p>
        </p:txBody>
      </p:sp>
      <p:sp>
        <p:nvSpPr>
          <p:cNvPr id="104943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防范措施：严格遵守操作规程、定期检查设备、对学生进行安全教育等</a:t>
            </a:r>
            <a:endParaRPr altLang="en-US" dirty="0" sz="2000" lang="zh-CN" spc="150">
              <a:solidFill>
                <a:schemeClr val="tx1">
                  <a:lumMod val="75000"/>
                  <a:lumOff val="25000"/>
                </a:schemeClr>
              </a:solidFill>
              <a:latin typeface="+mn-ea"/>
              <a:sym typeface="+mn-ea"/>
            </a:endParaRPr>
          </a:p>
        </p:txBody>
      </p:sp>
      <p:sp>
        <p:nvSpPr>
          <p:cNvPr id="104944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应对策略：建立应急预案、配备安全防护用品、提高教师安全意识等</a:t>
            </a:r>
            <a:endParaRPr altLang="en-US" dirty="0" sz="2000" lang="zh-CN" spc="150">
              <a:solidFill>
                <a:schemeClr val="tx1">
                  <a:lumMod val="75000"/>
                  <a:lumOff val="25000"/>
                </a:schemeClr>
              </a:solidFill>
              <a:latin typeface="+mn-ea"/>
              <a:sym typeface="+mn-ea"/>
            </a:endParaRPr>
          </a:p>
        </p:txBody>
      </p:sp>
      <p:sp>
        <p:nvSpPr>
          <p:cNvPr id="104945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案例分析：某初中实验教学中发生的安全事故及处理方式</a:t>
            </a:r>
            <a:endParaRPr altLang="en-US" dirty="0" sz="2000" lang="zh-CN" spc="150">
              <a:solidFill>
                <a:schemeClr val="tx1">
                  <a:lumMod val="75000"/>
                  <a:lumOff val="25000"/>
                </a:schemeClr>
              </a:solidFill>
              <a:latin typeface="+mn-ea"/>
              <a:sym typeface="+mn-ea"/>
            </a:endParaRPr>
          </a:p>
        </p:txBody>
      </p:sp>
      <p:sp>
        <p:nvSpPr>
          <p:cNvPr id="104945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0" name="标题 1"/>
          <p:cNvSpPr>
            <a:spLocks noGrp="1"/>
          </p:cNvSpPr>
          <p:nvPr>
            <p:ph type="title" idx="3"/>
          </p:nvPr>
        </p:nvSpPr>
        <p:spPr/>
        <p:txBody>
          <a:bodyPr/>
          <a:p>
            <a:r>
              <a:rPr altLang="en-US" lang="zh-CN"/>
              <a:t>实验教学中的教学资源不足与优化配置</a:t>
            </a:r>
            <a:endParaRPr altLang="en-US" lang="zh-CN"/>
          </a:p>
        </p:txBody>
      </p:sp>
      <p:sp>
        <p:nvSpPr>
          <p:cNvPr id="104949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实验教学资源不足：由于教育经费有限，部分初中学校缺乏足够的实验器材和设备，导致实验课程难以开展。</a:t>
            </a:r>
            <a:endParaRPr altLang="en-US" dirty="0" sz="1200" lang="zh-CN" spc="150">
              <a:solidFill>
                <a:schemeClr val="tx1">
                  <a:lumMod val="85000"/>
                  <a:lumOff val="15000"/>
                </a:schemeClr>
              </a:solidFill>
              <a:latin typeface="+mn-ea"/>
              <a:sym typeface="+mn-ea"/>
            </a:endParaRPr>
          </a:p>
        </p:txBody>
      </p:sp>
      <p:sp>
        <p:nvSpPr>
          <p:cNvPr id="104949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9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优化资源配置：通过合理分配教育经费，购买适合学校需求的实验器材和设备，提高实验教学的质量和效果。</a:t>
            </a:r>
            <a:endParaRPr altLang="en-US" dirty="0" sz="1200" lang="zh-CN" spc="150">
              <a:solidFill>
                <a:schemeClr val="tx1">
                  <a:lumMod val="85000"/>
                  <a:lumOff val="15000"/>
                </a:schemeClr>
              </a:solidFill>
              <a:latin typeface="+mn-ea"/>
              <a:sym typeface="+mn-ea"/>
            </a:endParaRPr>
          </a:p>
        </p:txBody>
      </p:sp>
      <p:sp>
        <p:nvSpPr>
          <p:cNvPr id="104950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共享资源：学校之间可以共享实验教学资源，互相借用实验器材和设备，以缓解资源不足的问题。</a:t>
            </a:r>
            <a:endParaRPr altLang="en-US" dirty="0" sz="1200" lang="zh-CN" spc="150">
              <a:solidFill>
                <a:schemeClr val="tx1">
                  <a:lumMod val="85000"/>
                  <a:lumOff val="15000"/>
                </a:schemeClr>
              </a:solidFill>
              <a:latin typeface="+mn-ea"/>
              <a:sym typeface="+mn-ea"/>
            </a:endParaRPr>
          </a:p>
        </p:txBody>
      </p:sp>
      <p:sp>
        <p:nvSpPr>
          <p:cNvPr id="104950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创新教学方式：采用虚拟实验教学等新型教学方式，减少对实物实验器材的依赖，提高实验教学的效率和质量。</a:t>
            </a:r>
            <a:endParaRPr altLang="en-US" dirty="0" sz="1200" lang="zh-CN" spc="150">
              <a:solidFill>
                <a:schemeClr val="tx1">
                  <a:lumMod val="85000"/>
                  <a:lumOff val="15000"/>
                </a:schemeClr>
              </a:solidFill>
              <a:latin typeface="+mn-ea"/>
              <a:sym typeface="+mn-ea"/>
            </a:endParaRPr>
          </a:p>
        </p:txBody>
      </p:sp>
      <p:sp>
        <p:nvSpPr>
          <p:cNvPr id="104951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8" name="标题 1"/>
          <p:cNvSpPr>
            <a:spLocks noGrp="1"/>
          </p:cNvSpPr>
          <p:nvPr>
            <p:ph type="title" idx="3"/>
          </p:nvPr>
        </p:nvSpPr>
        <p:spPr/>
        <p:txBody>
          <a:bodyPr/>
          <a:p>
            <a:r>
              <a:rPr altLang="en-US" lang="zh-CN"/>
              <a:t>实验教学中的教学评价与质量监控</a:t>
            </a:r>
            <a:endParaRPr altLang="en-US" lang="zh-CN"/>
          </a:p>
        </p:txBody>
      </p:sp>
      <p:sp>
        <p:nvSpPr>
          <p:cNvPr id="104955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评价与监控的意义：及时发现问题、改进实验教学，提高实验教学的质量和效果，促进学生的学习和发展。</a:t>
            </a:r>
            <a:endParaRPr altLang="zh-CN" dirty="0" lang="en-US">
              <a:solidFill>
                <a:schemeClr val="dk1">
                  <a:lumMod val="80000"/>
                  <a:lumOff val="20000"/>
                </a:schemeClr>
              </a:solidFill>
              <a:latin typeface="+mn-ea"/>
              <a:sym typeface="+mn-ea"/>
            </a:endParaRPr>
          </a:p>
        </p:txBody>
      </p:sp>
      <p:sp>
        <p:nvSpPr>
          <p:cNvPr id="104955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实验教学评价：评价实验教学的效果和学生的实验能力，包括实验设计、实验操作、实验结果分析等方面。</a:t>
            </a:r>
            <a:endParaRPr altLang="en-US" dirty="0" lang="zh-CN">
              <a:solidFill>
                <a:schemeClr val="dk1">
                  <a:lumMod val="80000"/>
                  <a:lumOff val="20000"/>
                </a:schemeClr>
              </a:solidFill>
              <a:latin typeface="+mn-ea"/>
              <a:sym typeface="+mn-ea"/>
            </a:endParaRPr>
          </a:p>
        </p:txBody>
      </p:sp>
      <p:sp>
        <p:nvSpPr>
          <p:cNvPr id="104956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质量监控：对实验教学的过程和结果进行监控，确保实验教学的质量，包括实验设备、实验材料、实验方法等方面的监控。</a:t>
            </a:r>
            <a:endParaRPr altLang="en-US" dirty="0" lang="zh-CN">
              <a:solidFill>
                <a:schemeClr val="dk1">
                  <a:lumMod val="80000"/>
                  <a:lumOff val="20000"/>
                </a:schemeClr>
              </a:solidFill>
              <a:latin typeface="+mn-ea"/>
              <a:sym typeface="+mn-ea"/>
            </a:endParaRPr>
          </a:p>
        </p:txBody>
      </p:sp>
      <p:sp>
        <p:nvSpPr>
          <p:cNvPr id="104957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评价与监控的实施：制定科学合理的评价标准和质量监控机制，采用多种评价方式和方法，加强与学科教师的合作与交流，确保评价与监控的有效实施。</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14" name="标题 1"/>
          <p:cNvSpPr>
            <a:spLocks noGrp="1"/>
          </p:cNvSpPr>
          <p:nvPr>
            <p:ph type="title" idx="3"/>
          </p:nvPr>
        </p:nvSpPr>
        <p:spPr/>
        <p:txBody>
          <a:bodyPr/>
          <a:p>
            <a:r>
              <a:rPr altLang="en-US" lang="zh-CN"/>
              <a:t>实验教学中的教师与学生互动与沟通</a:t>
            </a:r>
            <a:endParaRPr altLang="en-US" lang="zh-CN"/>
          </a:p>
        </p:txBody>
      </p:sp>
      <p:sp>
        <p:nvSpPr>
          <p:cNvPr id="10496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及时反馈和调整：教师与学生之间的互动与沟通有助于教师及时了解学生的学习状况和问题，从而针对性地给予指导和帮助。</a:t>
            </a:r>
            <a:endParaRPr altLang="en-US" dirty="0" sz="2400" lang="zh-CN">
              <a:latin typeface="+mn-ea"/>
              <a:ea typeface="+mn-ea"/>
            </a:endParaRPr>
          </a:p>
        </p:txBody>
      </p:sp>
      <p:sp>
        <p:nvSpPr>
          <p:cNvPr id="10496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促进实验教学的发展：通过教师与学生之间的互动与沟通，可以不断总结经验，改进实验教学的方法和手段，提高实验教学的质量和效果。</a:t>
            </a:r>
            <a:endParaRPr altLang="en-US" dirty="0" sz="2400" lang="zh-CN">
              <a:latin typeface="+mn-ea"/>
              <a:ea typeface="+mn-ea"/>
            </a:endParaRPr>
          </a:p>
        </p:txBody>
      </p:sp>
      <p:sp>
        <p:nvSpPr>
          <p:cNvPr id="10496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建立良好的师生关系：教师与学生之间的互动与沟通是实验教学成功的关键因素之一。</a:t>
            </a:r>
            <a:endParaRPr altLang="en-US" dirty="0" sz="2400" lang="zh-CN">
              <a:latin typeface="+mn-ea"/>
              <a:ea typeface="+mn-ea"/>
            </a:endParaRPr>
          </a:p>
        </p:txBody>
      </p:sp>
      <p:sp>
        <p:nvSpPr>
          <p:cNvPr id="10496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增强学生的参与感：通过有效的互动与沟通，教师可以更好地引导学生参与到实验教学中，提高他们的学习积极性和参与度。</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72" name="标题 1"/>
          <p:cNvSpPr>
            <a:spLocks noGrp="1"/>
          </p:cNvSpPr>
          <p:nvPr>
            <p:ph type="title" idx="4"/>
            <p:custDataLst>
              <p:tags r:id="rId1"/>
            </p:custDataLst>
          </p:nvPr>
        </p:nvSpPr>
        <p:spPr/>
        <p:txBody>
          <a:bodyPr>
            <a:normAutofit fontScale="90000"/>
          </a:bodyPr>
          <a:p>
            <a:r>
              <a:rPr altLang="en-US" lang="zh-CN"/>
              <a:t>初中教育中实验教学的发展趋势</a:t>
            </a:r>
            <a:endParaRPr altLang="en-US" lang="zh-CN"/>
          </a:p>
        </p:txBody>
      </p:sp>
      <p:sp>
        <p:nvSpPr>
          <p:cNvPr id="104967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676"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18" name="标题 1"/>
          <p:cNvSpPr>
            <a:spLocks noGrp="1"/>
          </p:cNvSpPr>
          <p:nvPr>
            <p:ph type="title" idx="3"/>
          </p:nvPr>
        </p:nvSpPr>
        <p:spPr/>
        <p:txBody>
          <a:bodyPr/>
          <a:p>
            <a:r>
              <a:rPr altLang="en-US" lang="zh-CN"/>
              <a:t>实验教学与信息化技术的融合</a:t>
            </a:r>
            <a:endParaRPr altLang="en-US" lang="zh-CN"/>
          </a:p>
        </p:txBody>
      </p:sp>
      <p:sp>
        <p:nvSpPr>
          <p:cNvPr id="1049720"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22"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24"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实验教学与信息化技术融合的意义：提高实验教学的效率和质量，培养学生的创新能力和实践能力。</a:t>
            </a:r>
            <a:endParaRPr altLang="en-US" dirty="0" lang="zh-CN">
              <a:solidFill>
                <a:schemeClr val="tx1">
                  <a:lumMod val="65000"/>
                  <a:lumOff val="35000"/>
                </a:schemeClr>
              </a:solidFill>
              <a:latin typeface="+中文正文" charset="0"/>
            </a:endParaRPr>
          </a:p>
        </p:txBody>
      </p:sp>
      <p:sp>
        <p:nvSpPr>
          <p:cNvPr id="1049726"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28"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30"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32"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实验教学与信息化技术融合的实践：利用信息技术手段，如虚拟仿真实验、在线实验教学平台等，实现实验教学的数字化、网络化和智能化。</a:t>
            </a:r>
            <a:endParaRPr altLang="en-US" dirty="0" lang="zh-CN">
              <a:solidFill>
                <a:schemeClr val="tx1">
                  <a:lumMod val="65000"/>
                  <a:lumOff val="35000"/>
                </a:schemeClr>
              </a:solidFill>
              <a:latin typeface="+中文正文" charset="0"/>
            </a:endParaRPr>
          </a:p>
        </p:txBody>
      </p:sp>
      <p:sp>
        <p:nvSpPr>
          <p:cNvPr id="1049734"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36"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38"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40"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实验教学与信息化技术融合的挑战：需要解决技术难题、提高教师信息素养、加强学生信息素养教育等问题。</a:t>
            </a:r>
            <a:endParaRPr altLang="en-US" dirty="0" lang="zh-CN">
              <a:solidFill>
                <a:schemeClr val="tx1">
                  <a:lumMod val="65000"/>
                  <a:lumOff val="35000"/>
                </a:schemeClr>
              </a:solidFill>
              <a:latin typeface="+中文正文" charset="0"/>
            </a:endParaRPr>
          </a:p>
        </p:txBody>
      </p:sp>
      <p:sp>
        <p:nvSpPr>
          <p:cNvPr id="1049742"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44"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46"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48"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实验教学与信息化技术融合的发展趋势：随着信息技术的不断发展，实验教学与信息化技术的融合将更加深入，实现更加智能化、个性化和高效化的实验教学。</a:t>
            </a:r>
            <a:endParaRPr altLang="en-US" dirty="0" lang="zh-CN">
              <a:solidFill>
                <a:schemeClr val="tx1">
                  <a:lumMod val="65000"/>
                  <a:lumOff val="35000"/>
                </a:schemeClr>
              </a:solidFill>
              <a:latin typeface="+中文正文" charset="0"/>
            </a:endParaRPr>
          </a:p>
        </p:txBody>
      </p:sp>
      <p:sp>
        <p:nvSpPr>
          <p:cNvPr id="1049750"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4" name="标题 1"/>
          <p:cNvSpPr>
            <a:spLocks noGrp="1"/>
          </p:cNvSpPr>
          <p:nvPr>
            <p:ph type="title" idx="3"/>
          </p:nvPr>
        </p:nvSpPr>
        <p:spPr/>
        <p:txBody>
          <a:bodyPr/>
          <a:p>
            <a:r>
              <a:rPr altLang="en-US" lang="zh-CN"/>
              <a:t>实验教学在初中教育中的多元化发展</a:t>
            </a:r>
            <a:endParaRPr altLang="en-US" lang="zh-CN"/>
          </a:p>
        </p:txBody>
      </p:sp>
      <p:sp>
        <p:nvSpPr>
          <p:cNvPr id="104978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8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实验教学内容的多元化：不仅局限于课本知识，还拓展到生活实践、科技前沿等领域。</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9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9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实验教学方式的多元化：采用探究式、开放式、项目式等多种教学方式，培养学生的实践能力和创新思维。</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9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0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实验教学方法的多元化：运用虚拟仿真、多媒体等现代技术手段，提高实验教学的趣味性和互动性。</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0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0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实验教学评价的多元化：综合运用过程评价、结果评价、自我评价等多种评价方式，全面反映学生的实验能力和素质。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42" name="标题 1"/>
          <p:cNvSpPr>
            <a:spLocks noGrp="1"/>
          </p:cNvSpPr>
          <p:nvPr>
            <p:ph type="title" idx="3"/>
          </p:nvPr>
        </p:nvSpPr>
        <p:spPr/>
        <p:txBody>
          <a:bodyPr/>
          <a:p>
            <a:r>
              <a:rPr altLang="en-US" lang="zh-CN"/>
              <a:t>实验教学在初中教育中的国际交流与合作</a:t>
            </a:r>
            <a:endParaRPr altLang="en-US" lang="zh-CN"/>
          </a:p>
        </p:txBody>
      </p:sp>
      <p:sp>
        <p:nvSpPr>
          <p:cNvPr id="104984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实验教学在初中教育中的国际交流与合作的意义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国内初中实验教学中存在的问题和改进方向</a:t>
            </a:r>
            <a:endParaRPr dirty="0" sz="2000" err="1">
              <a:solidFill>
                <a:schemeClr val="tx1">
                  <a:lumMod val="75000"/>
                  <a:lumOff val="25000"/>
                </a:schemeClr>
              </a:solidFill>
              <a:latin typeface="+mn-ea"/>
              <a:ea typeface="+mn-ea"/>
              <a:cs typeface="+mn-ea"/>
              <a:sym typeface="+mn-lt"/>
            </a:endParaRPr>
          </a:p>
        </p:txBody>
      </p:sp>
      <p:sp>
        <p:nvSpPr>
          <p:cNvPr id="104986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7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未来初中实验教学中国际交流与合作的展望</a:t>
            </a:r>
            <a:endParaRPr dirty="0" sz="2000" err="1">
              <a:solidFill>
                <a:schemeClr val="tx1">
                  <a:lumMod val="75000"/>
                  <a:lumOff val="25000"/>
                </a:schemeClr>
              </a:solidFill>
              <a:latin typeface="+mn-ea"/>
              <a:ea typeface="+mn-ea"/>
              <a:cs typeface="+mn-ea"/>
              <a:sym typeface="+mn-lt"/>
            </a:endParaRPr>
          </a:p>
        </p:txBody>
      </p:sp>
      <p:sp>
        <p:nvSpPr>
          <p:cNvPr id="10498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国际上初中实验教学的成功案例和经验</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16" name="标题 1"/>
          <p:cNvSpPr>
            <a:spLocks noGrp="1"/>
          </p:cNvSpPr>
          <p:nvPr>
            <p:ph type="title" idx="3"/>
          </p:nvPr>
        </p:nvSpPr>
        <p:spPr/>
        <p:txBody>
          <a:bodyPr/>
          <a:p>
            <a:r>
              <a:rPr altLang="en-US" lang="zh-CN"/>
              <a:t>实验教学在初中教育中的政策支持与推动</a:t>
            </a:r>
            <a:endParaRPr altLang="en-US" lang="zh-CN"/>
          </a:p>
        </p:txBody>
      </p:sp>
      <p:sp>
        <p:nvSpPr>
          <p:cNvPr id="104991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政策支持：国家出台相关政策，强调实验教学在初中教育中的重要地位，推动实验教学的普及和发展。</a:t>
            </a:r>
            <a:endParaRPr altLang="en-US" dirty="0" sz="2000" lang="zh-CN" spc="150">
              <a:solidFill>
                <a:schemeClr val="tx1">
                  <a:lumMod val="85000"/>
                  <a:lumOff val="15000"/>
                </a:schemeClr>
              </a:solidFill>
              <a:latin typeface="+mn-ea"/>
              <a:sym typeface="+mn-ea"/>
            </a:endParaRPr>
          </a:p>
        </p:txBody>
      </p:sp>
      <p:sp>
        <p:nvSpPr>
          <p:cNvPr id="104992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资金投入：政府增加对初中实验教学的资金投入，提升实验教学的硬件设施和软件资源。</a:t>
            </a:r>
            <a:endParaRPr altLang="en-US" dirty="0" sz="2000" lang="zh-CN" spc="150">
              <a:solidFill>
                <a:schemeClr val="tx1">
                  <a:lumMod val="85000"/>
                  <a:lumOff val="15000"/>
                </a:schemeClr>
              </a:solidFill>
              <a:latin typeface="+mn-ea"/>
              <a:sym typeface="+mn-ea"/>
            </a:endParaRPr>
          </a:p>
        </p:txBody>
      </p:sp>
      <p:sp>
        <p:nvSpPr>
          <p:cNvPr id="104993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教师培训：开展针对初中教师的实验教学培训，提高教师的实验教学能力和实验操作技能。</a:t>
            </a:r>
            <a:endParaRPr altLang="en-US" dirty="0" sz="2000" lang="zh-CN" spc="150">
              <a:solidFill>
                <a:schemeClr val="tx1">
                  <a:lumMod val="85000"/>
                  <a:lumOff val="15000"/>
                </a:schemeClr>
              </a:solidFill>
              <a:latin typeface="+mn-ea"/>
              <a:sym typeface="+mn-ea"/>
            </a:endParaRPr>
          </a:p>
        </p:txBody>
      </p:sp>
      <p:sp>
        <p:nvSpPr>
          <p:cNvPr id="104993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课程设置：优化初中课程设置，增加实验教学的课时比例，注重培养学生的实践能力和创新精神。</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4" name="标题 1"/>
          <p:cNvSpPr>
            <a:spLocks noGrp="1"/>
          </p:cNvSpPr>
          <p:nvPr>
            <p:ph type="title" idx="4"/>
            <p:custDataLst>
              <p:tags r:id="rId1"/>
            </p:custDataLst>
          </p:nvPr>
        </p:nvSpPr>
        <p:spPr/>
        <p:txBody>
          <a:bodyPr>
            <a:normAutofit fontScale="90000"/>
          </a:bodyPr>
          <a:p>
            <a:r>
              <a:rPr altLang="en-US" lang="zh-CN"/>
              <a:t>初中教育中实验教学的案例分析与实践经验分享</a:t>
            </a:r>
            <a:endParaRPr altLang="en-US" lang="zh-CN"/>
          </a:p>
        </p:txBody>
      </p:sp>
      <p:sp>
        <p:nvSpPr>
          <p:cNvPr id="104997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978"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20" name="标题 1"/>
          <p:cNvSpPr>
            <a:spLocks noGrp="1"/>
          </p:cNvSpPr>
          <p:nvPr>
            <p:ph type="title" idx="3"/>
          </p:nvPr>
        </p:nvSpPr>
        <p:spPr/>
        <p:txBody>
          <a:bodyPr/>
          <a:p>
            <a:r>
              <a:rPr altLang="en-US" lang="zh-CN"/>
              <a:t>优秀实验教学案例的介绍与剖析</a:t>
            </a:r>
            <a:endParaRPr altLang="en-US" lang="zh-CN"/>
          </a:p>
        </p:txBody>
      </p:sp>
      <p:sp>
        <p:nvSpPr>
          <p:cNvPr id="10500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实施过程：教师演示、学生分组实验、实验结果讨论等环节，注重实验操作的安全性和规范性。</a:t>
            </a:r>
            <a:endParaRPr altLang="zh-CN" dirty="0" lang="en-US">
              <a:solidFill>
                <a:schemeClr val="dk1">
                  <a:lumMod val="80000"/>
                  <a:lumOff val="20000"/>
                </a:schemeClr>
              </a:solidFill>
              <a:latin typeface="+mn-ea"/>
              <a:sym typeface="+mn-ea"/>
            </a:endParaRPr>
          </a:p>
        </p:txBody>
      </p:sp>
      <p:sp>
        <p:nvSpPr>
          <p:cNvPr id="10500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案例名称：化学实验课程“水的净化”</a:t>
            </a:r>
            <a:endParaRPr altLang="en-US" dirty="0" sz="1600" lang="zh-CN">
              <a:solidFill>
                <a:schemeClr val="dk1">
                  <a:lumMod val="80000"/>
                  <a:lumOff val="20000"/>
                </a:schemeClr>
              </a:solidFill>
              <a:latin typeface="+mn-ea"/>
              <a:sym typeface="+mn-ea"/>
            </a:endParaRPr>
          </a:p>
        </p:txBody>
      </p:sp>
      <p:sp>
        <p:nvSpPr>
          <p:cNvPr id="10500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案例简介：通过实验教学，让学生亲自动手操作，掌握水净化的原理和过程，培养实践能力和科学素养。</a:t>
            </a:r>
            <a:endParaRPr altLang="en-US" dirty="0" lang="zh-CN">
              <a:solidFill>
                <a:schemeClr val="dk1">
                  <a:lumMod val="80000"/>
                  <a:lumOff val="20000"/>
                </a:schemeClr>
              </a:solidFill>
              <a:latin typeface="+mn-ea"/>
              <a:sym typeface="+mn-ea"/>
            </a:endParaRPr>
          </a:p>
        </p:txBody>
      </p:sp>
      <p:sp>
        <p:nvSpPr>
          <p:cNvPr id="10500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案例效果：提高了学生的学习兴趣和动手能力，培养了团队协作精神和实践创新能力。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86" name="标题 1"/>
          <p:cNvSpPr>
            <a:spLocks noGrp="1"/>
          </p:cNvSpPr>
          <p:nvPr>
            <p:ph type="title" idx="3"/>
          </p:nvPr>
        </p:nvSpPr>
        <p:spPr/>
        <p:txBody>
          <a:bodyPr/>
          <a:p>
            <a:r>
              <a:rPr altLang="en-US" lang="zh-CN"/>
              <a:t>实验教学中的成功经验分享与交流</a:t>
            </a:r>
            <a:endParaRPr altLang="en-US" lang="zh-CN"/>
          </a:p>
        </p:txBody>
      </p:sp>
      <p:sp>
        <p:nvSpPr>
          <p:cNvPr id="105008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成功案例：介绍一些初中教育中实验教学的成功案例，包括实验设计、实施过程和结果分析。</a:t>
            </a:r>
            <a:endParaRPr altLang="en-US" dirty="0" sz="1200" lang="zh-CN" spc="150">
              <a:solidFill>
                <a:schemeClr val="tx1">
                  <a:lumMod val="65000"/>
                  <a:lumOff val="35000"/>
                </a:schemeClr>
              </a:solidFill>
              <a:latin typeface="+mn-ea"/>
              <a:sym typeface="+mn-ea"/>
            </a:endParaRPr>
          </a:p>
        </p:txBody>
      </p:sp>
      <p:sp>
        <p:nvSpPr>
          <p:cNvPr id="105009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经验总结：分享一些实验教学中的实践经验，如如何激发学生的学习兴趣、如何有效地指导学生实验等。</a:t>
            </a:r>
            <a:endParaRPr altLang="en-US" dirty="0" sz="1200" lang="zh-CN" spc="150">
              <a:solidFill>
                <a:schemeClr val="tx1">
                  <a:lumMod val="65000"/>
                  <a:lumOff val="35000"/>
                </a:schemeClr>
              </a:solidFill>
              <a:latin typeface="+mn-ea"/>
              <a:sym typeface="+mn-ea"/>
            </a:endParaRPr>
          </a:p>
        </p:txBody>
      </p:sp>
      <p:sp>
        <p:nvSpPr>
          <p:cNvPr id="105009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交流互动：鼓励教师之间进行实验教学经验的交流和互动，共同提高实验教学水平。</a:t>
            </a:r>
            <a:endParaRPr altLang="en-US" dirty="0" sz="1200" lang="zh-CN" spc="150">
              <a:solidFill>
                <a:schemeClr val="tx1">
                  <a:lumMod val="65000"/>
                  <a:lumOff val="35000"/>
                </a:schemeClr>
              </a:solidFill>
              <a:latin typeface="+mn-ea"/>
              <a:sym typeface="+mn-ea"/>
            </a:endParaRPr>
          </a:p>
        </p:txBody>
      </p:sp>
      <p:sp>
        <p:nvSpPr>
          <p:cNvPr id="105009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未来展望：对实验教学的未来发展进行展望，探讨如何进一步优化实验教学，提高教育质量。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28" name="标题 1"/>
          <p:cNvSpPr>
            <a:spLocks noGrp="1"/>
          </p:cNvSpPr>
          <p:nvPr>
            <p:ph type="title" idx="3"/>
          </p:nvPr>
        </p:nvSpPr>
        <p:spPr/>
        <p:txBody>
          <a:bodyPr/>
          <a:p>
            <a:r>
              <a:rPr altLang="en-US" lang="zh-CN"/>
              <a:t>实验教学中的问题解决与改进措施探讨</a:t>
            </a:r>
            <a:endParaRPr altLang="en-US" lang="zh-CN"/>
          </a:p>
        </p:txBody>
      </p:sp>
      <p:sp>
        <p:nvSpPr>
          <p:cNvPr id="105013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3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3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改进：探索多元化实验教学方法</a:t>
            </a:r>
            <a:endParaRPr altLang="en-US" dirty="0" sz="1200" lang="zh-CN" spc="150">
              <a:solidFill>
                <a:srgbClr val="FFFFFF"/>
              </a:solidFill>
              <a:latin typeface="+mn-ea"/>
              <a:sym typeface="+mn-ea"/>
            </a:endParaRPr>
          </a:p>
        </p:txBody>
      </p:sp>
      <p:sp>
        <p:nvSpPr>
          <p:cNvPr id="105014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改进：增加实验设备投入</a:t>
            </a:r>
            <a:endParaRPr altLang="en-US" dirty="0" sz="1200" lang="zh-CN" spc="150">
              <a:solidFill>
                <a:schemeClr val="tx1">
                  <a:lumMod val="65000"/>
                  <a:lumOff val="35000"/>
                </a:schemeClr>
              </a:solidFill>
              <a:latin typeface="+mn-ea"/>
              <a:sym typeface="+mn-ea"/>
            </a:endParaRPr>
          </a:p>
        </p:txBody>
      </p:sp>
      <p:sp>
        <p:nvSpPr>
          <p:cNvPr id="105014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问题：实验教学方法单一</a:t>
            </a:r>
            <a:endParaRPr altLang="en-US" dirty="0" sz="1200" lang="zh-CN" spc="150">
              <a:solidFill>
                <a:srgbClr val="FFFFFF"/>
              </a:solidFill>
              <a:latin typeface="+mn-ea"/>
              <a:sym typeface="+mn-ea"/>
            </a:endParaRPr>
          </a:p>
        </p:txBody>
      </p:sp>
      <p:sp>
        <p:nvSpPr>
          <p:cNvPr id="105015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问题：实验设备不足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90" name="标题 1"/>
          <p:cNvSpPr>
            <a:spLocks noGrp="1"/>
          </p:cNvSpPr>
          <p:nvPr>
            <p:ph type="title" idx="3"/>
          </p:nvPr>
        </p:nvSpPr>
        <p:spPr/>
        <p:txBody>
          <a:bodyPr/>
          <a:p>
            <a:r>
              <a:rPr altLang="en-US" lang="zh-CN"/>
              <a:t>实验教学与初中其他学科的交叉融合与创新发展</a:t>
            </a:r>
            <a:endParaRPr altLang="en-US" lang="zh-CN"/>
          </a:p>
        </p:txBody>
      </p:sp>
      <p:sp>
        <p:nvSpPr>
          <p:cNvPr id="1050192" name="圆角矩形 30"/>
          <p:cNvSpPr/>
          <p:nvPr>
            <p:custDataLst>
              <p:tags r:id="rId1"/>
            </p:custDataLst>
          </p:nvPr>
        </p:nvSpPr>
        <p:spPr>
          <a:xfrm>
            <a:off x="2398368" y="149040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194" name="圆角矩形 65"/>
          <p:cNvSpPr/>
          <p:nvPr>
            <p:custDataLst>
              <p:tags r:id="rId2"/>
            </p:custDataLst>
          </p:nvPr>
        </p:nvSpPr>
        <p:spPr>
          <a:xfrm>
            <a:off x="2398368" y="2712845"/>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196" name="圆角矩形 72"/>
          <p:cNvSpPr/>
          <p:nvPr>
            <p:custDataLst>
              <p:tags r:id="rId3"/>
            </p:custDataLst>
          </p:nvPr>
        </p:nvSpPr>
        <p:spPr>
          <a:xfrm>
            <a:off x="2398368" y="3935290"/>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198" name="圆角矩形 78"/>
          <p:cNvSpPr/>
          <p:nvPr>
            <p:custDataLst>
              <p:tags r:id="rId4"/>
            </p:custDataLst>
          </p:nvPr>
        </p:nvSpPr>
        <p:spPr>
          <a:xfrm>
            <a:off x="2398368" y="5157736"/>
            <a:ext cx="7779532" cy="109186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200" name="圆角矩形 35"/>
          <p:cNvSpPr/>
          <p:nvPr>
            <p:custDataLst>
              <p:tags r:id="rId5"/>
            </p:custDataLst>
          </p:nvPr>
        </p:nvSpPr>
        <p:spPr>
          <a:xfrm>
            <a:off x="2008838" y="1696231"/>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202" name="圆角矩形 35"/>
          <p:cNvSpPr/>
          <p:nvPr>
            <p:custDataLst>
              <p:tags r:id="rId6"/>
            </p:custDataLst>
          </p:nvPr>
        </p:nvSpPr>
        <p:spPr>
          <a:xfrm>
            <a:off x="2008838" y="5363567"/>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204" name="圆角矩形 35"/>
          <p:cNvSpPr/>
          <p:nvPr>
            <p:custDataLst>
              <p:tags r:id="rId7"/>
            </p:custDataLst>
          </p:nvPr>
        </p:nvSpPr>
        <p:spPr>
          <a:xfrm>
            <a:off x="2008838" y="4141122"/>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206" name="圆角矩形 35"/>
          <p:cNvSpPr/>
          <p:nvPr>
            <p:custDataLst>
              <p:tags r:id="rId8"/>
            </p:custDataLst>
          </p:nvPr>
        </p:nvSpPr>
        <p:spPr>
          <a:xfrm>
            <a:off x="2008838" y="2918676"/>
            <a:ext cx="1876088" cy="680202"/>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208" name="文本框 4"/>
          <p:cNvSpPr txBox="1"/>
          <p:nvPr>
            <p:custDataLst>
              <p:tags r:id="rId9"/>
            </p:custDataLst>
          </p:nvPr>
        </p:nvSpPr>
        <p:spPr>
          <a:xfrm>
            <a:off x="4324623" y="1544993"/>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实验教学与数学学科的交叉融合：通过实验探究数学规律和定理，增强学生的实践能力和数学思维能力。</a:t>
            </a:r>
            <a:endParaRPr altLang="en-US" dirty="0" sz="1400" lang="zh-CN">
              <a:solidFill>
                <a:schemeClr val="tx1">
                  <a:lumMod val="65000"/>
                  <a:lumOff val="35000"/>
                </a:schemeClr>
              </a:solidFill>
              <a:effectLst/>
              <a:latin typeface="+mn-ea"/>
              <a:cs typeface="mn-cs"/>
              <a:sym typeface="+mn-ea"/>
            </a:endParaRPr>
          </a:p>
        </p:txBody>
      </p:sp>
      <p:sp>
        <p:nvSpPr>
          <p:cNvPr id="1050210" name="文本框 5"/>
          <p:cNvSpPr txBox="1"/>
          <p:nvPr>
            <p:custDataLst>
              <p:tags r:id="rId10"/>
            </p:custDataLst>
          </p:nvPr>
        </p:nvSpPr>
        <p:spPr>
          <a:xfrm>
            <a:off x="4324623" y="2767438"/>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实验教学与物理、化学学科的交叉融合：借助实验手段探究物理、化学现象，培养学生的科学素养和实践能力。</a:t>
            </a:r>
            <a:endParaRPr altLang="en-US" dirty="0" sz="1400" lang="zh-CN">
              <a:solidFill>
                <a:schemeClr val="tx1">
                  <a:lumMod val="65000"/>
                  <a:lumOff val="35000"/>
                </a:schemeClr>
              </a:solidFill>
              <a:effectLst/>
              <a:latin typeface="+mn-ea"/>
              <a:cs typeface="mn-cs"/>
              <a:sym typeface="+mn-ea"/>
            </a:endParaRPr>
          </a:p>
        </p:txBody>
      </p:sp>
      <p:sp>
        <p:nvSpPr>
          <p:cNvPr id="1050212" name="文本框 6"/>
          <p:cNvSpPr txBox="1"/>
          <p:nvPr>
            <p:custDataLst>
              <p:tags r:id="rId11"/>
            </p:custDataLst>
          </p:nvPr>
        </p:nvSpPr>
        <p:spPr>
          <a:xfrm>
            <a:off x="4324623" y="3989884"/>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实验教学与生物、地理学科的交叉融合：通过实验探究生物、地理领域的现象和规律，增强学生的探究能力和科学素养。</a:t>
            </a:r>
            <a:endParaRPr altLang="en-US" dirty="0" sz="1400" lang="zh-CN">
              <a:solidFill>
                <a:schemeClr val="tx1">
                  <a:lumMod val="65000"/>
                  <a:lumOff val="35000"/>
                </a:schemeClr>
              </a:solidFill>
              <a:effectLst/>
              <a:latin typeface="+mn-ea"/>
              <a:cs typeface="mn-cs"/>
              <a:sym typeface="+mn-ea"/>
            </a:endParaRPr>
          </a:p>
        </p:txBody>
      </p:sp>
      <p:sp>
        <p:nvSpPr>
          <p:cNvPr id="1050214" name="文本框 8"/>
          <p:cNvSpPr txBox="1"/>
          <p:nvPr>
            <p:custDataLst>
              <p:tags r:id="rId12"/>
            </p:custDataLst>
          </p:nvPr>
        </p:nvSpPr>
        <p:spPr>
          <a:xfrm>
            <a:off x="4324623" y="5212329"/>
            <a:ext cx="5798684" cy="98267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实验教学与信息技术的交叉融合：利用信息技术手段辅助实验教学，提高学生的实验效率和技术应用能力。</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48"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50250"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7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04.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0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06.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6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6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79.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2023-12-31T15:27:25Z</dcterms:created>
  <dcterms:modified xsi:type="dcterms:W3CDTF">2023-12-31T15:27:25Z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ea7f0b8ffa194830b39c4805a1539311_21</vt:lpwstr>
  </property>
</Properties>
</file>