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376" r:id="rId1"/>
    <p:sldMasterId id="2147490413" r:id="rId2"/>
  </p:sldMasterIdLst>
  <p:notesMasterIdLst>
    <p:notesMasterId r:id="rId3"/>
  </p:notesMasterIdLst>
  <p:sldIdLst>
    <p:sldId id="3338" r:id="rId4"/>
    <p:sldId id="3341" r:id="rId5"/>
    <p:sldId id="3344" r:id="rId6"/>
    <p:sldId id="3347" r:id="rId7"/>
    <p:sldId id="3350" r:id="rId8"/>
    <p:sldId id="3353" r:id="rId9"/>
    <p:sldId id="3356" r:id="rId10"/>
    <p:sldId id="3359" r:id="rId11"/>
    <p:sldId id="3362" r:id="rId12"/>
    <p:sldId id="3365" r:id="rId13"/>
    <p:sldId id="3368" r:id="rId14"/>
    <p:sldId id="3371" r:id="rId15"/>
    <p:sldId id="3374" r:id="rId16"/>
    <p:sldId id="3377" r:id="rId17"/>
    <p:sldId id="3380" r:id="rId18"/>
    <p:sldId id="3383" r:id="rId19"/>
    <p:sldId id="3386" r:id="rId20"/>
    <p:sldId id="3389" r:id="rId21"/>
    <p:sldId id="3392" r:id="rId22"/>
    <p:sldId id="3395" r:id="rId23"/>
    <p:sldId id="3398" r:id="rId24"/>
    <p:sldId id="3401" r:id="rId25"/>
    <p:sldId id="3404" r:id="rId26"/>
    <p:sldId id="3407" r:id="rId27"/>
    <p:sldId id="3410" r:id="rId28"/>
    <p:sldId id="3413" r:id="rId29"/>
    <p:sldId id="3416" r:id="rId30"/>
    <p:sldId id="3419" r:id="rId31"/>
    <p:sldId id="3422" r:id="rId32"/>
    <p:sldId id="3425" r:id="rId33"/>
    <p:sldId id="3428" r:id="rId34"/>
    <p:sldId id="3431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377" r:id="rId1"/>
    <p:sldLayoutId id="2147490378" r:id="rId2"/>
    <p:sldLayoutId id="2147490379" r:id="rId3"/>
    <p:sldLayoutId id="2147490380" r:id="rId4"/>
    <p:sldLayoutId id="2147490381" r:id="rId5"/>
    <p:sldLayoutId id="2147490382" r:id="rId6"/>
    <p:sldLayoutId id="2147490383" r:id="rId7"/>
    <p:sldLayoutId id="2147490384" r:id="rId8"/>
    <p:sldLayoutId id="2147490385" r:id="rId9"/>
    <p:sldLayoutId id="2147490386" r:id="rId10"/>
    <p:sldLayoutId id="214749038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0414" r:id="rId1"/>
    <p:sldLayoutId id="2147490415" r:id="rId2"/>
    <p:sldLayoutId id="2147490416" r:id="rId3"/>
    <p:sldLayoutId id="2147490417" r:id="rId4"/>
    <p:sldLayoutId id="2147490418" r:id="rId5"/>
    <p:sldLayoutId id="2147490419" r:id="rId6"/>
    <p:sldLayoutId id="2147490420" r:id="rId7"/>
    <p:sldLayoutId id="2147490421" r:id="rId8"/>
    <p:sldLayoutId id="2147490422" r:id="rId9"/>
    <p:sldLayoutId id="2147490423" r:id="rId10"/>
    <p:sldLayoutId id="214749042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tags" Target="../tags/tag150.xml"/><Relationship Id="rId18" Type="http://schemas.openxmlformats.org/officeDocument/2006/relationships/tags" Target="../tags/tag151.xml"/><Relationship Id="rId19" Type="http://schemas.openxmlformats.org/officeDocument/2006/relationships/tags" Target="../tags/tag152.xml"/><Relationship Id="rId20" Type="http://schemas.openxmlformats.org/officeDocument/2006/relationships/tags" Target="../tags/tag153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tags" Target="../tags/tag292.xml"/><Relationship Id="rId16" Type="http://schemas.openxmlformats.org/officeDocument/2006/relationships/tags" Target="../tags/tag293.xml"/><Relationship Id="rId17" Type="http://schemas.openxmlformats.org/officeDocument/2006/relationships/tags" Target="../tags/tag294.xml"/><Relationship Id="rId18" Type="http://schemas.openxmlformats.org/officeDocument/2006/relationships/tags" Target="../tags/tag295.xml"/><Relationship Id="rId19" Type="http://schemas.openxmlformats.org/officeDocument/2006/relationships/tags" Target="../tags/tag296.xml"/><Relationship Id="rId20" Type="http://schemas.openxmlformats.org/officeDocument/2006/relationships/tags" Target="../tags/tag297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tags" Target="../tags/tag374.xml"/><Relationship Id="rId10" Type="http://schemas.openxmlformats.org/officeDocument/2006/relationships/tags" Target="../tags/tag375.xml"/><Relationship Id="rId11" Type="http://schemas.openxmlformats.org/officeDocument/2006/relationships/tags" Target="../tags/tag376.xml"/><Relationship Id="rId12" Type="http://schemas.openxmlformats.org/officeDocument/2006/relationships/tags" Target="../tags/tag37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tags" Target="../tags/tag386.xml"/><Relationship Id="rId7" Type="http://schemas.openxmlformats.org/officeDocument/2006/relationships/tags" Target="../tags/tag387.xml"/><Relationship Id="rId8" Type="http://schemas.openxmlformats.org/officeDocument/2006/relationships/tags" Target="../tags/tag388.xml"/><Relationship Id="rId9" Type="http://schemas.openxmlformats.org/officeDocument/2006/relationships/tags" Target="../tags/tag389.xml"/><Relationship Id="rId10" Type="http://schemas.openxmlformats.org/officeDocument/2006/relationships/tags" Target="../tags/tag390.xml"/><Relationship Id="rId11" Type="http://schemas.openxmlformats.org/officeDocument/2006/relationships/tags" Target="../tags/tag391.xml"/><Relationship Id="rId12" Type="http://schemas.openxmlformats.org/officeDocument/2006/relationships/tags" Target="../tags/tag392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tags" Target="../tags/tag397.xml"/><Relationship Id="rId6" Type="http://schemas.openxmlformats.org/officeDocument/2006/relationships/tags" Target="../tags/tag398.xml"/><Relationship Id="rId7" Type="http://schemas.openxmlformats.org/officeDocument/2006/relationships/tags" Target="../tags/tag399.xml"/><Relationship Id="rId8" Type="http://schemas.openxmlformats.org/officeDocument/2006/relationships/tags" Target="../tags/tag400.xml"/><Relationship Id="rId9" Type="http://schemas.openxmlformats.org/officeDocument/2006/relationships/tags" Target="../tags/tag401.xml"/><Relationship Id="rId10" Type="http://schemas.openxmlformats.org/officeDocument/2006/relationships/tags" Target="../tags/tag402.xml"/><Relationship Id="rId11" Type="http://schemas.openxmlformats.org/officeDocument/2006/relationships/tags" Target="../tags/tag403.xml"/><Relationship Id="rId12" Type="http://schemas.openxmlformats.org/officeDocument/2006/relationships/tags" Target="../tags/tag404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tags" Target="../tags/tag408.xml"/><Relationship Id="rId5" Type="http://schemas.openxmlformats.org/officeDocument/2006/relationships/tags" Target="../tags/tag409.xml"/><Relationship Id="rId6" Type="http://schemas.openxmlformats.org/officeDocument/2006/relationships/tags" Target="../tags/tag410.xml"/><Relationship Id="rId7" Type="http://schemas.openxmlformats.org/officeDocument/2006/relationships/tags" Target="../tags/tag411.xml"/><Relationship Id="rId8" Type="http://schemas.openxmlformats.org/officeDocument/2006/relationships/tags" Target="../tags/tag412.xml"/><Relationship Id="rId9" Type="http://schemas.openxmlformats.org/officeDocument/2006/relationships/tags" Target="../tags/tag413.xml"/><Relationship Id="rId10" Type="http://schemas.openxmlformats.org/officeDocument/2006/relationships/tags" Target="../tags/tag414.xml"/><Relationship Id="rId11" Type="http://schemas.openxmlformats.org/officeDocument/2006/relationships/tags" Target="../tags/tag415.xml"/><Relationship Id="rId12" Type="http://schemas.openxmlformats.org/officeDocument/2006/relationships/tags" Target="../tags/tag416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17.xml"/><Relationship Id="rId2" Type="http://schemas.openxmlformats.org/officeDocument/2006/relationships/tags" Target="../tags/tag418.xml"/><Relationship Id="rId3" Type="http://schemas.openxmlformats.org/officeDocument/2006/relationships/tags" Target="../tags/tag419.xml"/><Relationship Id="rId4" Type="http://schemas.openxmlformats.org/officeDocument/2006/relationships/tags" Target="../tags/tag420.xml"/><Relationship Id="rId5" Type="http://schemas.openxmlformats.org/officeDocument/2006/relationships/tags" Target="../tags/tag421.xml"/><Relationship Id="rId6" Type="http://schemas.openxmlformats.org/officeDocument/2006/relationships/tags" Target="../tags/tag422.xml"/><Relationship Id="rId7" Type="http://schemas.openxmlformats.org/officeDocument/2006/relationships/tags" Target="../tags/tag423.xml"/><Relationship Id="rId8" Type="http://schemas.openxmlformats.org/officeDocument/2006/relationships/tags" Target="../tags/tag424.xml"/><Relationship Id="rId9" Type="http://schemas.openxmlformats.org/officeDocument/2006/relationships/tags" Target="../tags/tag425.xml"/><Relationship Id="rId10" Type="http://schemas.openxmlformats.org/officeDocument/2006/relationships/tags" Target="../tags/tag426.xml"/><Relationship Id="rId11" Type="http://schemas.openxmlformats.org/officeDocument/2006/relationships/tags" Target="../tags/tag427.xml"/><Relationship Id="rId12" Type="http://schemas.openxmlformats.org/officeDocument/2006/relationships/tags" Target="../tags/tag428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29.xml"/><Relationship Id="rId2" Type="http://schemas.openxmlformats.org/officeDocument/2006/relationships/tags" Target="../tags/tag430.xml"/><Relationship Id="rId3" Type="http://schemas.openxmlformats.org/officeDocument/2006/relationships/tags" Target="../tags/tag431.xml"/><Relationship Id="rId4" Type="http://schemas.openxmlformats.org/officeDocument/2006/relationships/tags" Target="../tags/tag432.xml"/><Relationship Id="rId5" Type="http://schemas.openxmlformats.org/officeDocument/2006/relationships/tags" Target="../tags/tag433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互联网支付行业发展趋势研究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201920" y="1583055"/>
            <a:ext cx="1433633" cy="739157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137342" y="1976296"/>
            <a:ext cx="3837311" cy="36818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0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互联网支付行业概述</a:t>
            </a:r>
            <a:endParaRPr altLang="en-US" b="1" dirty="0" sz="20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171212" y="2399665"/>
            <a:ext cx="3652748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5761355" y="2339340"/>
            <a:ext cx="1433670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5688425" y="2766094"/>
            <a:ext cx="383741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0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互联网支付行业市场分析</a:t>
            </a:r>
            <a:endParaRPr altLang="en-US" b="1" dirty="0" sz="20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722296" y="3189605"/>
            <a:ext cx="3652844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282690" y="312293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201410" y="354968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0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互联网支付行业技术发展</a:t>
            </a:r>
            <a:endParaRPr altLang="en-US" b="1" dirty="0" sz="20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235275" y="397319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6812915" y="390715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6731635" y="433390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0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互联网支付行业竞争格局</a:t>
            </a:r>
            <a:endParaRPr altLang="en-US" b="1" dirty="0" sz="20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6765500" y="475742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390765" y="474345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309485" y="517020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70000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互联网支付行业发展趋势与前景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343350" y="559371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8"/>
            </p:custDataLst>
          </p:nvPr>
        </p:nvSpPr>
        <p:spPr>
          <a:xfrm>
            <a:off x="7920990" y="552767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19"/>
            </p:custDataLst>
          </p:nvPr>
        </p:nvSpPr>
        <p:spPr>
          <a:xfrm>
            <a:off x="7839710" y="595442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70000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互联网支付行业政策法规与监管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873575" y="637794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互联网支付行业概述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互联网支付定义</a:t>
            </a:r>
            <a:endParaRPr altLang="en-US" lang="zh-CN"/>
          </a:p>
        </p:txBody>
      </p:sp>
      <p:sp>
        <p:nvSpPr>
          <p:cNvPr id="10489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互联网支付是指通过互联网技术进行资金转移和支付的行为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互联网支付已成为现代生活中不可或缺的一部分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互联网支付的发展趋势与技术进步密切相关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互联网支付具有方便、快捷、安全等优点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互联网支付发展历程</a:t>
            </a:r>
            <a:endParaRPr altLang="en-US" lang="zh-CN"/>
          </a:p>
        </p:txBody>
      </p:sp>
      <p:sp>
        <p:nvSpPr>
          <p:cNvPr id="10490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6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互联网支付行业的起源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6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互联网支付技术的发展历程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7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互联网支付行业的发展阶段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7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7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互联网支付行业的未来趋势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互联网支付行业规模</a:t>
            </a:r>
            <a:endParaRPr altLang="en-US" lang="zh-CN"/>
          </a:p>
        </p:txBody>
      </p:sp>
      <p:sp>
        <p:nvSpPr>
          <p:cNvPr id="104912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互联网支付用户规模：截至2022年底，中国互联网支付用户规模已达10.36亿。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互联网支付交易规模：2022年中国互联网支付交易规模达到158.7万亿元，同比增长14.9%。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互联网支付渗透率：互联网支付在中国零售业交易额中的渗透率逐年上升，2022年渗透率达到80.0%。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互联网支付市场格局：支付宝和微信支付是中国互联网支付市场的两大巨头，占据市场份额超过90%。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互联网支付行业特点</a:t>
            </a:r>
            <a:endParaRPr altLang="en-US" lang="zh-CN"/>
          </a:p>
        </p:txBody>
      </p:sp>
      <p:sp>
        <p:nvSpPr>
          <p:cNvPr id="1049182" name="正文"/>
          <p:cNvSpPr txBox="1"/>
          <p:nvPr>
            <p:custDataLst>
              <p:tags r:id="rId1"/>
            </p:custDataLst>
          </p:nvPr>
        </p:nvSpPr>
        <p:spPr>
          <a:xfrm>
            <a:off x="2383177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便捷性：互联网支付不受时间和地点的限制，用户可以随时随地进行支付操作。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正文"/>
          <p:cNvSpPr txBox="1"/>
          <p:nvPr>
            <p:custDataLst>
              <p:tags r:id="rId2"/>
            </p:custDataLst>
          </p:nvPr>
        </p:nvSpPr>
        <p:spPr>
          <a:xfrm>
            <a:off x="2383177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高效性：互联网支付的交易速度快，能够快速完成支付过程。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正文"/>
          <p:cNvSpPr txBox="1"/>
          <p:nvPr>
            <p:custDataLst>
              <p:tags r:id="rId3"/>
            </p:custDataLst>
          </p:nvPr>
        </p:nvSpPr>
        <p:spPr>
          <a:xfrm>
            <a:off x="2383177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安全性：互联网支付采用了多种安全措施，保障用户资金的安全。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正文"/>
          <p:cNvSpPr txBox="1"/>
          <p:nvPr>
            <p:custDataLst>
              <p:tags r:id="rId4"/>
            </p:custDataLst>
          </p:nvPr>
        </p:nvSpPr>
        <p:spPr>
          <a:xfrm>
            <a:off x="2383177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全球化：互联网支付不受地域限制，可以覆盖全球范围内的用户。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互联网支付行业市场分析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互联网支付用户规模</a:t>
            </a:r>
            <a:endParaRPr altLang="en-US" lang="zh-CN"/>
          </a:p>
        </p:txBody>
      </p:sp>
      <p:sp>
        <p:nvSpPr>
          <p:cNvPr id="1049272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2019年互联网支付用户规模约为10亿人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78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2020年互联网支付用户规模增长至11亿人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84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2021年互联网支付用户规模继续增长至12亿人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90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互联网支付用户规模逐年增长，未来仍有较大发展空间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互联网支付交易规模</a:t>
            </a:r>
            <a:endParaRPr altLang="en-US" lang="zh-CN"/>
          </a:p>
        </p:txBody>
      </p:sp>
      <p:sp>
        <p:nvSpPr>
          <p:cNvPr id="10493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3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2019年互联网支付交易规模达到100万亿人民币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4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2020年互联网支付交易规模增长至133万亿人民币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4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互联网支付交易规模占全社会消费品零售总额比例逐年上升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5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5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互联网支付成为数字化生活的重要组成部分，未来市场潜力巨大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互联网支付交易笔数</a:t>
            </a:r>
            <a:endParaRPr altLang="en-US" lang="zh-CN"/>
          </a:p>
        </p:txBody>
      </p:sp>
      <p:sp>
        <p:nvSpPr>
          <p:cNvPr id="104939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2019年互联网支付交易笔数达到128.9亿笔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2020年互联网支付交易笔数增长至143.7亿笔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2021年互联网支付交易笔数达到163.1亿笔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互联网支付交易笔数逐年增长，未来仍有较大发展空间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互联网支付交易额增长情况</a:t>
            </a:r>
            <a:endParaRPr altLang="en-US" lang="zh-CN"/>
          </a:p>
        </p:txBody>
      </p:sp>
      <p:sp>
        <p:nvSpPr>
          <p:cNvPr id="1049458" name="正文"/>
          <p:cNvSpPr txBox="1"/>
          <p:nvPr>
            <p:custDataLst>
              <p:tags r:id="rId1"/>
            </p:custDataLst>
          </p:nvPr>
        </p:nvSpPr>
        <p:spPr>
          <a:xfrm>
            <a:off x="2383177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2015年互联网支付交易额为118.7万亿元，2020年增长至274.3万亿元，年复合增长率为18.9%。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正文"/>
          <p:cNvSpPr txBox="1"/>
          <p:nvPr>
            <p:custDataLst>
              <p:tags r:id="rId2"/>
            </p:custDataLst>
          </p:nvPr>
        </p:nvSpPr>
        <p:spPr>
          <a:xfrm>
            <a:off x="2383177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互联网支付交易额占社会消费品零售总额的比重逐年上升，从2015年的12.8%增长至2020年的24.7%。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正文"/>
          <p:cNvSpPr txBox="1"/>
          <p:nvPr>
            <p:custDataLst>
              <p:tags r:id="rId3"/>
            </p:custDataLst>
          </p:nvPr>
        </p:nvSpPr>
        <p:spPr>
          <a:xfrm>
            <a:off x="2383177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移动支付交易额在互联网支付交易额中的占比逐年提升，从2015年的46.9%增长至2020年的74.9%。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正文"/>
          <p:cNvSpPr txBox="1"/>
          <p:nvPr>
            <p:custDataLst>
              <p:tags r:id="rId4"/>
            </p:custDataLst>
          </p:nvPr>
        </p:nvSpPr>
        <p:spPr>
          <a:xfrm>
            <a:off x="2383177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互联网支付行业市场格局较为集中，支付宝和财付通合计占据市场份额超过90%。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互联网支付行业技术发展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移动支付技术发展</a:t>
            </a:r>
            <a:endParaRPr altLang="en-US" lang="zh-CN"/>
          </a:p>
        </p:txBody>
      </p:sp>
      <p:sp>
        <p:nvSpPr>
          <p:cNvPr id="1049548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移动支付定义：通过手机等移动终端进行资金转移和支付的技术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54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技术发展历程：从短信支付到二维码支付、NFC支付等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60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安全技术保障：包括生物识别技术、加密技术等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66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未来发展趋势：无感支付、刷脸支付等新兴技术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区块链技术在互联网支付行业的应用</a:t>
            </a:r>
            <a:endParaRPr altLang="en-US" lang="zh-CN"/>
          </a:p>
        </p:txBody>
      </p:sp>
      <p:sp>
        <p:nvSpPr>
          <p:cNvPr id="1049610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51935" y="1773622"/>
            <a:ext cx="2173176" cy="184316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612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51935" y="2869403"/>
            <a:ext cx="2173176" cy="184790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614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51935" y="2871971"/>
            <a:ext cx="2173176" cy="744797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16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51935" y="3970321"/>
            <a:ext cx="2173176" cy="184790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618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51935" y="5070596"/>
            <a:ext cx="2173176" cy="747231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20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51935" y="3972888"/>
            <a:ext cx="2173176" cy="744797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22" name="正文"/>
          <p:cNvSpPr txBox="1"/>
          <p:nvPr>
            <p:custDataLst>
              <p:tags r:id="rId7"/>
            </p:custDataLst>
          </p:nvPr>
        </p:nvSpPr>
        <p:spPr>
          <a:xfrm>
            <a:off x="2804482" y="1684393"/>
            <a:ext cx="8836332" cy="84730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区块链技术简介：区块链是一种分布式数据库技术，通过去中心化、可追溯和不可篡改的特性，为互联网支付行业提供了更安全、透明和高效的解决方案。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24" name="正文"/>
          <p:cNvSpPr txBox="1"/>
          <p:nvPr>
            <p:custDataLst>
              <p:tags r:id="rId8"/>
            </p:custDataLst>
          </p:nvPr>
        </p:nvSpPr>
        <p:spPr>
          <a:xfrm>
            <a:off x="2804482" y="2793013"/>
            <a:ext cx="8836332" cy="84730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应用场景：区块链技术在互联网支付行业的应用主要包括跨境支付、数字货币支付、供应链金融等领域，能够降低交易成本、提高支付效率和安全性。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26" name="正文"/>
          <p:cNvSpPr txBox="1"/>
          <p:nvPr>
            <p:custDataLst>
              <p:tags r:id="rId9"/>
            </p:custDataLst>
          </p:nvPr>
        </p:nvSpPr>
        <p:spPr>
          <a:xfrm>
            <a:off x="2804482" y="3901634"/>
            <a:ext cx="8836332" cy="84730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优势与挑战：区块链技术在互联网支付行业的应用具有去中心化、可追溯和不可篡改等优势，但也面临着技术成熟度、监管政策等方面的挑战。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28" name="正文"/>
          <p:cNvSpPr txBox="1"/>
          <p:nvPr>
            <p:custDataLst>
              <p:tags r:id="rId10"/>
            </p:custDataLst>
          </p:nvPr>
        </p:nvSpPr>
        <p:spPr>
          <a:xfrm>
            <a:off x="2804482" y="5010254"/>
            <a:ext cx="8836332" cy="84730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未来展望：随着技术的不断发展和监管政策的逐步完善，区块链技术在互联网支付行业的应用前景广阔，将为支付行业带来更多的创新和变革。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30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51935" y="1750512"/>
            <a:ext cx="2173176" cy="747231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大数据技术在互联网支付行业的应用</a:t>
            </a:r>
            <a:endParaRPr altLang="en-US" lang="zh-CN"/>
          </a:p>
        </p:txBody>
      </p:sp>
      <p:sp>
        <p:nvSpPr>
          <p:cNvPr id="104967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数据收集：通过大数据技术，收集海量支付数据，包括交易金额、交易时间、交易地点等。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数据分析：利用大数据分析工具，对收集到的支付数据进行深入分析，挖掘用户支付行为和偏好。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风险控制：通过大数据技术，实时监测支付交易的风险，及时发现异常行为，提高支付安全。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精准营销：基于大数据分析结果，为支付平台提供精准的营销策略，提高用户粘性和转化率。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人工智能技术在互联网支付行业的应用</a:t>
            </a:r>
            <a:endParaRPr altLang="en-US" lang="zh-CN"/>
          </a:p>
        </p:txBody>
      </p:sp>
      <p:sp>
        <p:nvSpPr>
          <p:cNvPr id="1049732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6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0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4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8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未来发展：与区块链、物联网等技术结合，实现更高效、安全的支付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0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挑战与应对：数据安全与隐私保护、技术标准与监管政策等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2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人工智能技术应用场景：智能风控、智能客服、智能识别等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4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优势：提高支付效率、降低风险、提升用户体验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互联网支付行业竞争格局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7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互联网支付行业竞争格局分析</a:t>
            </a:r>
            <a:endParaRPr altLang="en-US" lang="zh-CN"/>
          </a:p>
        </p:txBody>
      </p:sp>
      <p:sp>
        <p:nvSpPr>
          <p:cNvPr id="1049838" name="任意多边形 35"/>
          <p:cNvSpPr/>
          <p:nvPr>
            <p:custDataLst>
              <p:tags r:id="rId1"/>
            </p:custDataLst>
          </p:nvPr>
        </p:nvSpPr>
        <p:spPr>
          <a:xfrm>
            <a:off x="551935" y="1366902"/>
            <a:ext cx="11088772" cy="105564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840" name="任意多边形 39"/>
          <p:cNvSpPr/>
          <p:nvPr>
            <p:custDataLst>
              <p:tags r:id="rId2"/>
            </p:custDataLst>
          </p:nvPr>
        </p:nvSpPr>
        <p:spPr>
          <a:xfrm>
            <a:off x="636053" y="1458083"/>
            <a:ext cx="10921179" cy="87392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55610" y="1684110"/>
            <a:ext cx="0" cy="436642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42" name="正文"/>
          <p:cNvSpPr txBox="1"/>
          <p:nvPr>
            <p:custDataLst>
              <p:tags r:id="rId4"/>
            </p:custDataLst>
          </p:nvPr>
        </p:nvSpPr>
        <p:spPr>
          <a:xfrm>
            <a:off x="2222089" y="1443315"/>
            <a:ext cx="9107832" cy="888694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互联网支付行业概述：介绍互联网支付行业的定义、发展历程和主要业务模式。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844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867858" y="1439462"/>
            <a:ext cx="909884" cy="910526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846" name="任意多边形 45"/>
          <p:cNvSpPr/>
          <p:nvPr>
            <p:custDataLst>
              <p:tags r:id="rId6"/>
            </p:custDataLst>
          </p:nvPr>
        </p:nvSpPr>
        <p:spPr>
          <a:xfrm>
            <a:off x="551935" y="2617752"/>
            <a:ext cx="11088772" cy="105564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848" name="任意多边形 46"/>
          <p:cNvSpPr/>
          <p:nvPr>
            <p:custDataLst>
              <p:tags r:id="rId7"/>
            </p:custDataLst>
          </p:nvPr>
        </p:nvSpPr>
        <p:spPr>
          <a:xfrm>
            <a:off x="636053" y="2708933"/>
            <a:ext cx="10921179" cy="87392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55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55610" y="2934960"/>
            <a:ext cx="0" cy="436642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50" name="正文"/>
          <p:cNvSpPr txBox="1"/>
          <p:nvPr>
            <p:custDataLst>
              <p:tags r:id="rId9"/>
            </p:custDataLst>
          </p:nvPr>
        </p:nvSpPr>
        <p:spPr>
          <a:xfrm>
            <a:off x="2222089" y="2694165"/>
            <a:ext cx="9107832" cy="888694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互联网支付行业市场规模：分析全球及中国互联网支付市场的规模、增长率和市场占比。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852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867858" y="2690312"/>
            <a:ext cx="909884" cy="910526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854" name="任意多边形 51"/>
          <p:cNvSpPr/>
          <p:nvPr>
            <p:custDataLst>
              <p:tags r:id="rId11"/>
            </p:custDataLst>
          </p:nvPr>
        </p:nvSpPr>
        <p:spPr>
          <a:xfrm>
            <a:off x="551935" y="3868602"/>
            <a:ext cx="11088772" cy="105564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856" name="任意多边形 52"/>
          <p:cNvSpPr/>
          <p:nvPr>
            <p:custDataLst>
              <p:tags r:id="rId12"/>
            </p:custDataLst>
          </p:nvPr>
        </p:nvSpPr>
        <p:spPr>
          <a:xfrm>
            <a:off x="636053" y="3959783"/>
            <a:ext cx="10921179" cy="87392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57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55610" y="4185810"/>
            <a:ext cx="0" cy="436642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58" name="正文"/>
          <p:cNvSpPr txBox="1"/>
          <p:nvPr>
            <p:custDataLst>
              <p:tags r:id="rId14"/>
            </p:custDataLst>
          </p:nvPr>
        </p:nvSpPr>
        <p:spPr>
          <a:xfrm>
            <a:off x="2222089" y="3945015"/>
            <a:ext cx="9107832" cy="888694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互联网支付行业竞争格局：介绍互联网支付行业的竞争主体，包括传统银行、第三方支付机构和新兴科技公司等，分析各自的优劣势和市场份额。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860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867858" y="3941162"/>
            <a:ext cx="909884" cy="910526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862" name="任意多边形 57"/>
          <p:cNvSpPr/>
          <p:nvPr>
            <p:custDataLst>
              <p:tags r:id="rId16"/>
            </p:custDataLst>
          </p:nvPr>
        </p:nvSpPr>
        <p:spPr>
          <a:xfrm>
            <a:off x="551935" y="5119452"/>
            <a:ext cx="11088772" cy="105564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864" name="任意多边形 58"/>
          <p:cNvSpPr/>
          <p:nvPr>
            <p:custDataLst>
              <p:tags r:id="rId17"/>
            </p:custDataLst>
          </p:nvPr>
        </p:nvSpPr>
        <p:spPr>
          <a:xfrm>
            <a:off x="636053" y="5210633"/>
            <a:ext cx="10921179" cy="87392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59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55610" y="5436660"/>
            <a:ext cx="0" cy="436642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66" name="正文"/>
          <p:cNvSpPr txBox="1"/>
          <p:nvPr>
            <p:custDataLst>
              <p:tags r:id="rId19"/>
            </p:custDataLst>
          </p:nvPr>
        </p:nvSpPr>
        <p:spPr>
          <a:xfrm>
            <a:off x="2222089" y="5195864"/>
            <a:ext cx="9107832" cy="888694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互联网支付行业发展趋势：预测互联网支付行业未来的发展趋势，包括技术升级、监管政策变化和国际市场拓展等。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868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867858" y="5192012"/>
            <a:ext cx="909884" cy="910526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互联网支付行业主要企业介绍</a:t>
            </a:r>
            <a:endParaRPr altLang="en-US" lang="zh-CN"/>
          </a:p>
        </p:txBody>
      </p:sp>
      <p:sp>
        <p:nvSpPr>
          <p:cNvPr id="1049908" name="正文"/>
          <p:cNvSpPr txBox="1"/>
          <p:nvPr>
            <p:custDataLst>
              <p:tags r:id="rId1"/>
            </p:custDataLst>
          </p:nvPr>
        </p:nvSpPr>
        <p:spPr>
          <a:xfrm>
            <a:off x="2383177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支付宝：全球最大的第三方支付平台之一，拥有庞大的用户群体和市场份额。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正文"/>
          <p:cNvSpPr txBox="1"/>
          <p:nvPr>
            <p:custDataLst>
              <p:tags r:id="rId2"/>
            </p:custDataLst>
          </p:nvPr>
        </p:nvSpPr>
        <p:spPr>
          <a:xfrm>
            <a:off x="2383177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微信支付：依托于微信社交平台，为用户提供便捷的支付服务。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正文"/>
          <p:cNvSpPr txBox="1"/>
          <p:nvPr>
            <p:custDataLst>
              <p:tags r:id="rId3"/>
            </p:custDataLst>
          </p:nvPr>
        </p:nvSpPr>
        <p:spPr>
          <a:xfrm>
            <a:off x="2383177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银联云闪付：依托于银联清算网络，提供跨行支付服务，具有较高的安全性和便捷性。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正文"/>
          <p:cNvSpPr txBox="1"/>
          <p:nvPr>
            <p:custDataLst>
              <p:tags r:id="rId4"/>
            </p:custDataLst>
          </p:nvPr>
        </p:nvSpPr>
        <p:spPr>
          <a:xfrm>
            <a:off x="2383177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京东支付：依托于京东电商平台，为用户提供丰富的支付选择和优质的服务体验。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互联网支付行业企业市场份额</a:t>
            </a:r>
            <a:endParaRPr altLang="en-US" lang="zh-CN"/>
          </a:p>
        </p:txBody>
      </p:sp>
      <p:sp>
        <p:nvSpPr>
          <p:cNvPr id="10499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支付宝：市场份额占比超过50%，是互联网支付行业的领军企业。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微信支付：市场份额占比约30%，是互联网支付行业的重要参与者。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银联商务：市场份额占比约10%，是传统支付企业向互联网支付转型的代表。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其他企业：市场份额占比约10%，包括美团支付、京东支付等。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互联网支付行业企业竞争策略</a:t>
            </a:r>
            <a:endParaRPr altLang="en-US" lang="zh-CN"/>
          </a:p>
        </p:txBody>
      </p:sp>
      <p:sp>
        <p:nvSpPr>
          <p:cNvPr id="1050016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8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0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2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4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技术创新：加大技术研发投入，提升支付安全性和便捷性，满足用户多样化的支付需求。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6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差异化竞争：企业可根据自身优势和市场需求，提供具有特色的支付服务，以区别于竞争对手。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8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合作共赢：企业可与其他金融机构、科技公司等进行合作，共同推进支付行业的发展，实现互利共赢。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0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品牌建设：强化品牌意识，提升品牌价值，增强用户忠诚度。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互联网支付行业发展趋势与前景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互联网支付行业发展趋势分析</a:t>
            </a:r>
            <a:endParaRPr altLang="en-US" lang="zh-CN"/>
          </a:p>
        </p:txBody>
      </p:sp>
      <p:sp>
        <p:nvSpPr>
          <p:cNvPr id="1050114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16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18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20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22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4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26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28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0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2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34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36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8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0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2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4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6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8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50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移动支付的普及和增长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人工智能和大数据驱动的个性化服务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数字货币和区块链技术的应用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跨境支付的便利化和安全性提升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互联网支付行业市场规模预测</a:t>
            </a:r>
            <a:endParaRPr altLang="en-US" lang="zh-CN"/>
          </a:p>
        </p:txBody>
      </p:sp>
      <p:sp>
        <p:nvSpPr>
          <p:cNvPr id="1050196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8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0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未来5年复合增长率：预计将保持两位数增长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02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4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6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移动支付占比：将持续上升，成为主流支付方式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08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0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2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跨境支付增长：随着全球化进程加速，跨境支付需求将大幅增长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14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8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行业格局变化：中小支付企业将面临更加激烈的竞争，行业集中度将进一步提高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互联网支付行业发展前景展望</a:t>
            </a:r>
            <a:endParaRPr altLang="en-US" lang="zh-CN"/>
          </a:p>
        </p:txBody>
      </p:sp>
      <p:sp>
        <p:nvSpPr>
          <p:cNvPr id="1050258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62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6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70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4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数字货币和区块链技术将为支付行业带来新的机遇和挑战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6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人工智能和大数据将提升支付行业的智能化和个性化服务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8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移动支付的普及和便捷性将进一步提高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80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跨境支付的需求将不断增长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互联网支付行业政策法规与监管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互联网支付行业政策法规环境分析</a:t>
            </a:r>
            <a:endParaRPr altLang="en-US" lang="zh-CN"/>
          </a:p>
        </p:txBody>
      </p:sp>
      <p:sp>
        <p:nvSpPr>
          <p:cNvPr id="105036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政策法规：国家出台了一系列关于互联网支付行业的政策法规，包括《非银行支付机构网络支付业务管理办法》、《非银行支付机构网络支付业务协议示范文本》等，对互联网支付行业进行了规范和监管。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监管机构：中国人民银行是互联网支付行业的监管机构，负责制定和执行相关政策法规，对互联网支付行业进行监督和管理。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监管措施：监管机构采取了一系列措施，包括市场准入、风险评估、风险控制等，以确保互联网支付行业的安全和稳定。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监管效果：在监管机构的严格监管下，互联网支付行业得到了快速的发展，同时也提高了行业的安全性和稳定性。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互联网支付行业监管体制分析</a:t>
            </a:r>
            <a:endParaRPr altLang="en-US" lang="zh-CN"/>
          </a:p>
        </p:txBody>
      </p:sp>
      <p:sp>
        <p:nvSpPr>
          <p:cNvPr id="105042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监管机构：中国人民银行、国家金融监督管理总局等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监管政策：出台了一系列关于互联网支付行业的法规和政策，如《非银行支付机构网络支付业务管理办法》等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监管内容：对互联网支付行业的业务范围、风险管理、信息安全等方面进行监管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监管效果：有效规范了互联网支付行业的经营行为，保护了消费者的合法权益，促进了行业的健康发展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互联网支付行业监管政策分析</a:t>
            </a:r>
            <a:endParaRPr altLang="en-US" lang="zh-CN"/>
          </a:p>
        </p:txBody>
      </p:sp>
      <p:sp>
        <p:nvSpPr>
          <p:cNvPr id="10504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监管机构：中国人民银行、国家金融监督管理总局等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主要法规：《非银行支付机构网络支付业务管理办法》、《支付机构客户备付金存管办法》等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监管政策重点：保障消费者权益、防范金融风险、规范市场秩序等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4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监管政策对行业发展的影响：促进互联网支付行业健康发展、推动行业创新与转型升级等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互联网支付行业监管趋势分析</a:t>
            </a:r>
            <a:endParaRPr altLang="en-US" lang="zh-CN"/>
          </a:p>
        </p:txBody>
      </p:sp>
      <p:sp>
        <p:nvSpPr>
          <p:cNvPr id="10505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监管政策不断完善，加强对互联网支付行业的规范和引导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监管科技（RegTech）的应用，提高监管效率和风险防范能力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跨境支付监管合作，推动互联网支付行业全球化发展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6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强化消费者权益保护，提升互联网支付行业的公信力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612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614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616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6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6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6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6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6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6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6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6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6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6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0_6*l_h_i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0_6*l_h_a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6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SLIDE_ID" val="custom2023099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84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2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7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24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80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433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2024-01-06T09:42:09Z</dcterms:created>
  <dcterms:modified xsi:type="dcterms:W3CDTF">2024-01-06T09:42:09Z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9d90a943e3e84ebe93d4e1be4651e4ff_21</vt:lpwstr>
  </property>
</Properties>
</file>