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536" r:id="rId1"/>
    <p:sldMasterId id="2147489573" r:id="rId2"/>
  </p:sldMasterIdLst>
  <p:notesMasterIdLst>
    <p:notesMasterId r:id="rId3"/>
  </p:notesMasterIdLst>
  <p:sldIdLst>
    <p:sldId id="3102" r:id="rId4"/>
    <p:sldId id="3107" r:id="rId5"/>
    <p:sldId id="3112" r:id="rId6"/>
    <p:sldId id="3117" r:id="rId7"/>
    <p:sldId id="3124" r:id="rId9"/>
    <p:sldId id="3127" r:id="rId10"/>
    <p:sldId id="3130" r:id="rId11"/>
    <p:sldId id="3133" r:id="rId12"/>
    <p:sldId id="3137" r:id="rId13"/>
    <p:sldId id="3144" r:id="rId15"/>
    <p:sldId id="3147" r:id="rId16"/>
    <p:sldId id="3150" r:id="rId17"/>
    <p:sldId id="3153" r:id="rId18"/>
    <p:sldId id="3157" r:id="rId19"/>
    <p:sldId id="3164" r:id="rId21"/>
    <p:sldId id="3167" r:id="rId22"/>
    <p:sldId id="3170" r:id="rId23"/>
    <p:sldId id="3173" r:id="rId24"/>
    <p:sldId id="3177" r:id="rId25"/>
    <p:sldId id="3184" r:id="rId27"/>
    <p:sldId id="3187" r:id="rId28"/>
    <p:sldId id="3190" r:id="rId29"/>
    <p:sldId id="3193" r:id="rId30"/>
    <p:sldId id="3197" r:id="rId31"/>
    <p:sldId id="3204" r:id="rId33"/>
    <p:sldId id="3207" r:id="rId34"/>
    <p:sldId id="3210" r:id="rId35"/>
    <p:sldId id="3213" r:id="rId36"/>
    <p:sldId id="3217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537" r:id="rId1"/>
    <p:sldLayoutId id="2147489538" r:id="rId2"/>
    <p:sldLayoutId id="2147489539" r:id="rId3"/>
    <p:sldLayoutId id="2147489540" r:id="rId4"/>
    <p:sldLayoutId id="2147489541" r:id="rId5"/>
    <p:sldLayoutId id="2147489542" r:id="rId6"/>
    <p:sldLayoutId id="2147489543" r:id="rId7"/>
    <p:sldLayoutId id="2147489544" r:id="rId8"/>
    <p:sldLayoutId id="2147489545" r:id="rId9"/>
    <p:sldLayoutId id="2147489546" r:id="rId10"/>
    <p:sldLayoutId id="214748954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574" r:id="rId1"/>
    <p:sldLayoutId id="2147489575" r:id="rId2"/>
    <p:sldLayoutId id="2147489576" r:id="rId3"/>
    <p:sldLayoutId id="2147489577" r:id="rId4"/>
    <p:sldLayoutId id="2147489578" r:id="rId5"/>
    <p:sldLayoutId id="2147489579" r:id="rId6"/>
    <p:sldLayoutId id="2147489580" r:id="rId7"/>
    <p:sldLayoutId id="2147489581" r:id="rId8"/>
    <p:sldLayoutId id="2147489582" r:id="rId9"/>
    <p:sldLayoutId id="2147489583" r:id="rId10"/>
    <p:sldLayoutId id="214748958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tags" Target="../tags/tag142.xml"/><Relationship Id="rId14" Type="http://schemas.openxmlformats.org/officeDocument/2006/relationships/tags" Target="../tags/tag143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tags" Target="../tags/tag195.xml"/><Relationship Id="rId18" Type="http://schemas.openxmlformats.org/officeDocument/2006/relationships/tags" Target="../tags/tag196.xml"/><Relationship Id="rId19" Type="http://schemas.openxmlformats.org/officeDocument/2006/relationships/tags" Target="../tags/tag197.xml"/><Relationship Id="rId20" Type="http://schemas.openxmlformats.org/officeDocument/2006/relationships/tags" Target="../tags/tag198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tags" Target="../tags/tag215.xml"/><Relationship Id="rId18" Type="http://schemas.openxmlformats.org/officeDocument/2006/relationships/tags" Target="../tags/tag216.xml"/><Relationship Id="rId19" Type="http://schemas.openxmlformats.org/officeDocument/2006/relationships/tags" Target="../tags/tag217.xml"/><Relationship Id="rId20" Type="http://schemas.openxmlformats.org/officeDocument/2006/relationships/tags" Target="../tags/tag218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tags" Target="../tags/tag285.xml"/><Relationship Id="rId18" Type="http://schemas.openxmlformats.org/officeDocument/2006/relationships/tags" Target="../tags/tag286.xml"/><Relationship Id="rId19" Type="http://schemas.openxmlformats.org/officeDocument/2006/relationships/tags" Target="../tags/tag287.xml"/><Relationship Id="rId20" Type="http://schemas.openxmlformats.org/officeDocument/2006/relationships/tags" Target="../tags/tag288.xml"/><Relationship Id="rId21" Type="http://schemas.openxmlformats.org/officeDocument/2006/relationships/tags" Target="../tags/tag289.xml"/><Relationship Id="rId22" Type="http://schemas.openxmlformats.org/officeDocument/2006/relationships/tags" Target="../tags/tag290.xml"/><Relationship Id="rId23" Type="http://schemas.openxmlformats.org/officeDocument/2006/relationships/tags" Target="../tags/tag291.xml"/><Relationship Id="rId24" Type="http://schemas.openxmlformats.org/officeDocument/2006/relationships/tags" Target="../tags/tag292.xml"/><Relationship Id="rId25" Type="http://schemas.openxmlformats.org/officeDocument/2006/relationships/tags" Target="../tags/tag293.xml"/><Relationship Id="rId26" Type="http://schemas.openxmlformats.org/officeDocument/2006/relationships/tags" Target="../tags/tag294.xml"/><Relationship Id="rId27" Type="http://schemas.openxmlformats.org/officeDocument/2006/relationships/tags" Target="../tags/tag295.xml"/><Relationship Id="rId28" Type="http://schemas.openxmlformats.org/officeDocument/2006/relationships/tags" Target="../tags/tag296.xml"/><Relationship Id="rId29" Type="http://schemas.openxmlformats.org/officeDocument/2006/relationships/tags" Target="../tags/tag297.xml"/><Relationship Id="rId30" Type="http://schemas.openxmlformats.org/officeDocument/2006/relationships/tags" Target="../tags/tag298.xml"/><Relationship Id="rId31" Type="http://schemas.openxmlformats.org/officeDocument/2006/relationships/tags" Target="../tags/tag299.xml"/><Relationship Id="rId32" Type="http://schemas.openxmlformats.org/officeDocument/2006/relationships/tags" Target="../tags/tag300.xml"/><Relationship Id="rId33" Type="http://schemas.openxmlformats.org/officeDocument/2006/relationships/tags" Target="../tags/tag301.xml"/><Relationship Id="rId34" Type="http://schemas.openxmlformats.org/officeDocument/2006/relationships/tags" Target="../tags/tag302.xml"/><Relationship Id="rId35" Type="http://schemas.openxmlformats.org/officeDocument/2006/relationships/tags" Target="../tags/tag303.xml"/><Relationship Id="rId36" Type="http://schemas.openxmlformats.org/officeDocument/2006/relationships/tags" Target="../tags/tag304.xml"/><Relationship Id="rId37" Type="http://schemas.openxmlformats.org/officeDocument/2006/relationships/tags" Target="../tags/tag305.xml"/><Relationship Id="rId38" Type="http://schemas.openxmlformats.org/officeDocument/2006/relationships/tags" Target="../tags/tag306.xml"/><Relationship Id="rId39" Type="http://schemas.openxmlformats.org/officeDocument/2006/relationships/tags" Target="../tags/tag307.xml"/><Relationship Id="rId40" Type="http://schemas.openxmlformats.org/officeDocument/2006/relationships/tags" Target="../tags/tag308.xml"/><Relationship Id="rId4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tags" Target="../tags/tag321.xml"/><Relationship Id="rId14" Type="http://schemas.openxmlformats.org/officeDocument/2006/relationships/tags" Target="../tags/tag322.xml"/><Relationship Id="rId15" Type="http://schemas.openxmlformats.org/officeDocument/2006/relationships/tags" Target="../tags/tag323.xml"/><Relationship Id="rId16" Type="http://schemas.openxmlformats.org/officeDocument/2006/relationships/tags" Target="../tags/tag324.xml"/><Relationship Id="rId17" Type="http://schemas.openxmlformats.org/officeDocument/2006/relationships/tags" Target="../tags/tag325.xml"/><Relationship Id="rId18" Type="http://schemas.openxmlformats.org/officeDocument/2006/relationships/tags" Target="../tags/tag326.xml"/><Relationship Id="rId19" Type="http://schemas.openxmlformats.org/officeDocument/2006/relationships/tags" Target="../tags/tag327.xml"/><Relationship Id="rId20" Type="http://schemas.openxmlformats.org/officeDocument/2006/relationships/tags" Target="../tags/tag328.xml"/><Relationship Id="rId21" Type="http://schemas.openxmlformats.org/officeDocument/2006/relationships/tags" Target="../tags/tag329.xml"/><Relationship Id="rId22" Type="http://schemas.openxmlformats.org/officeDocument/2006/relationships/tags" Target="../tags/tag330.xml"/><Relationship Id="rId23" Type="http://schemas.openxmlformats.org/officeDocument/2006/relationships/tags" Target="../tags/tag331.xml"/><Relationship Id="rId24" Type="http://schemas.openxmlformats.org/officeDocument/2006/relationships/tags" Target="../tags/tag332.xml"/><Relationship Id="rId25" Type="http://schemas.openxmlformats.org/officeDocument/2006/relationships/tags" Target="../tags/tag333.xml"/><Relationship Id="rId26" Type="http://schemas.openxmlformats.org/officeDocument/2006/relationships/tags" Target="../tags/tag334.xml"/><Relationship Id="rId27" Type="http://schemas.openxmlformats.org/officeDocument/2006/relationships/tags" Target="../tags/tag335.xml"/><Relationship Id="rId28" Type="http://schemas.openxmlformats.org/officeDocument/2006/relationships/tags" Target="../tags/tag336.xml"/><Relationship Id="rId29" Type="http://schemas.openxmlformats.org/officeDocument/2006/relationships/tags" Target="../tags/tag337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tags" Target="../tags/tag352.xml"/><Relationship Id="rId16" Type="http://schemas.openxmlformats.org/officeDocument/2006/relationships/tags" Target="../tags/tag353.xml"/><Relationship Id="rId17" Type="http://schemas.openxmlformats.org/officeDocument/2006/relationships/tags" Target="../tags/tag354.xml"/><Relationship Id="rId18" Type="http://schemas.openxmlformats.org/officeDocument/2006/relationships/tags" Target="../tags/tag355.xml"/><Relationship Id="rId19" Type="http://schemas.openxmlformats.org/officeDocument/2006/relationships/tags" Target="../tags/tag356.xml"/><Relationship Id="rId20" Type="http://schemas.openxmlformats.org/officeDocument/2006/relationships/tags" Target="../tags/tag357.xml"/><Relationship Id="rId21" Type="http://schemas.openxmlformats.org/officeDocument/2006/relationships/tags" Target="../tags/tag358.xml"/><Relationship Id="rId22" Type="http://schemas.openxmlformats.org/officeDocument/2006/relationships/tags" Target="../tags/tag359.xml"/><Relationship Id="rId23" Type="http://schemas.openxmlformats.org/officeDocument/2006/relationships/tags" Target="../tags/tag360.xml"/><Relationship Id="rId24" Type="http://schemas.openxmlformats.org/officeDocument/2006/relationships/tags" Target="../tags/tag361.xml"/><Relationship Id="rId25" Type="http://schemas.openxmlformats.org/officeDocument/2006/relationships/tags" Target="../tags/tag362.xml"/><Relationship Id="rId26" Type="http://schemas.openxmlformats.org/officeDocument/2006/relationships/tags" Target="../tags/tag363.xml"/><Relationship Id="rId27" Type="http://schemas.openxmlformats.org/officeDocument/2006/relationships/tags" Target="../tags/tag364.xml"/><Relationship Id="rId28" Type="http://schemas.openxmlformats.org/officeDocument/2006/relationships/tags" Target="../tags/tag365.xml"/><Relationship Id="rId29" Type="http://schemas.openxmlformats.org/officeDocument/2006/relationships/tags" Target="../tags/tag366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tags" Target="../tags/tag394.xml"/><Relationship Id="rId14" Type="http://schemas.openxmlformats.org/officeDocument/2006/relationships/tags" Target="../tags/tag395.xml"/><Relationship Id="rId15" Type="http://schemas.openxmlformats.org/officeDocument/2006/relationships/tags" Target="../tags/tag396.xml"/><Relationship Id="rId16" Type="http://schemas.openxmlformats.org/officeDocument/2006/relationships/tags" Target="../tags/tag397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tags" Target="../tags/tag401.xml"/><Relationship Id="rId5" Type="http://schemas.openxmlformats.org/officeDocument/2006/relationships/tags" Target="../tags/tag402.xml"/><Relationship Id="rId6" Type="http://schemas.openxmlformats.org/officeDocument/2006/relationships/tags" Target="../tags/tag403.xml"/><Relationship Id="rId7" Type="http://schemas.openxmlformats.org/officeDocument/2006/relationships/tags" Target="../tags/tag404.xml"/><Relationship Id="rId8" Type="http://schemas.openxmlformats.org/officeDocument/2006/relationships/tags" Target="../tags/tag405.xml"/><Relationship Id="rId9" Type="http://schemas.openxmlformats.org/officeDocument/2006/relationships/tags" Target="../tags/tag406.xml"/><Relationship Id="rId10" Type="http://schemas.openxmlformats.org/officeDocument/2006/relationships/tags" Target="../tags/tag407.xml"/><Relationship Id="rId11" Type="http://schemas.openxmlformats.org/officeDocument/2006/relationships/tags" Target="../tags/tag408.xml"/><Relationship Id="rId12" Type="http://schemas.openxmlformats.org/officeDocument/2006/relationships/tags" Target="../tags/tag40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10.xml"/><Relationship Id="rId2" Type="http://schemas.openxmlformats.org/officeDocument/2006/relationships/tags" Target="../tags/tag411.xml"/><Relationship Id="rId3" Type="http://schemas.openxmlformats.org/officeDocument/2006/relationships/tags" Target="../tags/tag412.xml"/><Relationship Id="rId4" Type="http://schemas.openxmlformats.org/officeDocument/2006/relationships/tags" Target="../tags/tag413.xml"/><Relationship Id="rId5" Type="http://schemas.openxmlformats.org/officeDocument/2006/relationships/tags" Target="../tags/tag414.xml"/><Relationship Id="rId6" Type="http://schemas.openxmlformats.org/officeDocument/2006/relationships/tags" Target="../tags/tag415.xml"/><Relationship Id="rId7" Type="http://schemas.openxmlformats.org/officeDocument/2006/relationships/tags" Target="../tags/tag416.xml"/><Relationship Id="rId8" Type="http://schemas.openxmlformats.org/officeDocument/2006/relationships/tags" Target="../tags/tag417.xml"/><Relationship Id="rId9" Type="http://schemas.openxmlformats.org/officeDocument/2006/relationships/tags" Target="../tags/tag418.xml"/><Relationship Id="rId10" Type="http://schemas.openxmlformats.org/officeDocument/2006/relationships/tags" Target="../tags/tag419.xml"/><Relationship Id="rId11" Type="http://schemas.openxmlformats.org/officeDocument/2006/relationships/tags" Target="../tags/tag420.xml"/><Relationship Id="rId12" Type="http://schemas.openxmlformats.org/officeDocument/2006/relationships/tags" Target="../tags/tag421.xml"/><Relationship Id="rId13" Type="http://schemas.openxmlformats.org/officeDocument/2006/relationships/tags" Target="../tags/tag422.xml"/><Relationship Id="rId14" Type="http://schemas.openxmlformats.org/officeDocument/2006/relationships/tags" Target="../tags/tag423.xml"/><Relationship Id="rId15" Type="http://schemas.openxmlformats.org/officeDocument/2006/relationships/tags" Target="../tags/tag424.xml"/><Relationship Id="rId16" Type="http://schemas.openxmlformats.org/officeDocument/2006/relationships/tags" Target="../tags/tag425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26.xml"/><Relationship Id="rId2" Type="http://schemas.openxmlformats.org/officeDocument/2006/relationships/tags" Target="../tags/tag427.xml"/><Relationship Id="rId3" Type="http://schemas.openxmlformats.org/officeDocument/2006/relationships/tags" Target="../tags/tag428.xml"/><Relationship Id="rId4" Type="http://schemas.openxmlformats.org/officeDocument/2006/relationships/tags" Target="../tags/tag429.xml"/><Relationship Id="rId5" Type="http://schemas.openxmlformats.org/officeDocument/2006/relationships/tags" Target="../tags/tag430.xml"/><Relationship Id="rId6" Type="http://schemas.openxmlformats.org/officeDocument/2006/relationships/tags" Target="../tags/tag431.xml"/><Relationship Id="rId7" Type="http://schemas.openxmlformats.org/officeDocument/2006/relationships/tags" Target="../tags/tag432.xml"/><Relationship Id="rId8" Type="http://schemas.openxmlformats.org/officeDocument/2006/relationships/tags" Target="../tags/tag433.xml"/><Relationship Id="rId9" Type="http://schemas.openxmlformats.org/officeDocument/2006/relationships/tags" Target="../tags/tag434.xml"/><Relationship Id="rId10" Type="http://schemas.openxmlformats.org/officeDocument/2006/relationships/tags" Target="../tags/tag435.xml"/><Relationship Id="rId11" Type="http://schemas.openxmlformats.org/officeDocument/2006/relationships/tags" Target="../tags/tag436.xml"/><Relationship Id="rId12" Type="http://schemas.openxmlformats.org/officeDocument/2006/relationships/tags" Target="../tags/tag437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38.xml"/><Relationship Id="rId2" Type="http://schemas.openxmlformats.org/officeDocument/2006/relationships/tags" Target="../tags/tag439.xml"/><Relationship Id="rId3" Type="http://schemas.openxmlformats.org/officeDocument/2006/relationships/tags" Target="../tags/tag44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制造业的成就与展望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制造业的成就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制造业的展望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制造业的挑战与机遇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制造业的实践与探索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制造业的未来展望与建议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制造业的成就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制造业的发展历程</a:t>
            </a:r>
            <a:endParaRPr altLang="en-US" lang="zh-CN"/>
          </a:p>
        </p:txBody>
      </p:sp>
      <p:sp>
        <p:nvSpPr>
          <p:cNvPr id="1048958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0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制造业的起源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8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制造业的快速发展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制造业的现代化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制造业的未来展望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制造业的重要贡献</a:t>
            </a:r>
            <a:endParaRPr altLang="en-US" lang="zh-CN"/>
          </a:p>
        </p:txBody>
      </p:sp>
      <p:sp>
        <p:nvSpPr>
          <p:cNvPr id="1049016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促进经济增长：制造业是许多国家的经济支柱，对经济增长有着重要贡献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提高就业率：制造业提供了大量的就业机会，帮助提高就业率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推动技术创新：制造业在技术创新方面发挥着重要作用，不断推动着产业升级和转型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保障国家安全：制造业在保障国家安全方面也扮演着重要角色，如军事装备、航空航天等领域的制造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制造业的国际竞争力</a:t>
            </a:r>
            <a:endParaRPr altLang="en-US" lang="zh-CN"/>
          </a:p>
        </p:txBody>
      </p:sp>
      <p:sp>
        <p:nvSpPr>
          <p:cNvPr id="1049058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6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国际化战略取得显著成果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68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掌握核心技术和创新能力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8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拥有众多知名品牌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80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制造业规模庞大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制造业的未来趋势</a:t>
            </a:r>
            <a:endParaRPr altLang="en-US" lang="zh-CN"/>
          </a:p>
        </p:txBody>
      </p:sp>
      <p:sp>
        <p:nvSpPr>
          <p:cNvPr id="10491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数字化转型：利用先进技术提升生产效率和产品质量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智能化制造：实现自动化、智能化生产，降低人力成本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绿色环保：注重环保和可持续发展，推广绿色制造技术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定制化生产：满足个性化需求，提高产品附加值和市场竞争力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制造业的展望</a:t>
            </a:r>
            <a:endParaRPr altLang="en-US" lang="zh-CN"/>
          </a:p>
        </p:txBody>
      </p:sp>
      <p:sp>
        <p:nvSpPr>
          <p:cNvPr id="104917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制造业的创新发展</a:t>
            </a:r>
            <a:endParaRPr altLang="en-US" lang="zh-CN"/>
          </a:p>
        </p:txBody>
      </p:sp>
      <p:sp>
        <p:nvSpPr>
          <p:cNvPr id="104924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绿色制造：推广环保生产技术，降低能耗和排放，提高资源利用效率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定制化生产：满足消费者个性化需求，提高产品附加值和市场竞争力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数字化转型：利用大数据、云计算等技术提升生产效率和产品质量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智能化制造：引入机器人、自动化设备等实现生产过程的智能化和自动化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制造业的绿色发展</a:t>
            </a:r>
            <a:endParaRPr altLang="en-US" lang="zh-CN"/>
          </a:p>
        </p:txBody>
      </p:sp>
      <p:sp>
        <p:nvSpPr>
          <p:cNvPr id="1049300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2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4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6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循环经济：实现资源的高效利用和循环利用，减少浪费和污染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绿色制造技术：采用环保、节能、资源高效利用的技术手段，降低生产过程中的能耗和排放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绿色供应链：推动供应链的绿色化，采用环保材料和可持续生产方式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绿色产品：研发和生产环保、节能、低碳的产品，满足消费者对绿色产品的需求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制造业的智能化发展</a:t>
            </a:r>
            <a:endParaRPr altLang="en-US" lang="zh-CN"/>
          </a:p>
        </p:txBody>
      </p:sp>
      <p:sp>
        <p:nvSpPr>
          <p:cNvPr id="10493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智能化制造的定义和意义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智能化制造在制造业中的应用和案例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智能化制造面临的挑战和解决方案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智能化制造的发展趋势和未来展望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制造业的全球化发展</a:t>
            </a:r>
            <a:endParaRPr altLang="en-US" lang="zh-CN"/>
          </a:p>
        </p:txBody>
      </p:sp>
      <p:sp>
        <p:nvSpPr>
          <p:cNvPr id="10494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全球化趋势：制造业向全球扩张，跨国公司成为主导力量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技术创新：制造业技术的不断创新和发展，推动全球制造业的进步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环保和可持续发展：制造业的环保和可持续发展成为全球共识，推动绿色制造和循环经济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供应链整合：全球供应链的优化和整合，提高生产效率和降低成本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制造业的挑战与机遇</a:t>
            </a:r>
            <a:endParaRPr altLang="en-US" lang="zh-CN"/>
          </a:p>
        </p:txBody>
      </p:sp>
      <p:sp>
        <p:nvSpPr>
          <p:cNvPr id="104949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制造业面临的挑战</a:t>
            </a:r>
            <a:endParaRPr altLang="en-US" lang="zh-CN"/>
          </a:p>
        </p:txBody>
      </p:sp>
      <p:sp>
        <p:nvSpPr>
          <p:cNvPr id="104956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劳动力成本上升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原材料价格上涨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国际贸易环境的不确定性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技术更新换代速度快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制造业面临的机遇</a:t>
            </a:r>
            <a:endParaRPr altLang="en-US" lang="zh-CN"/>
          </a:p>
        </p:txBody>
      </p:sp>
      <p:sp>
        <p:nvSpPr>
          <p:cNvPr id="10496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政策支持：政府加大对制造业的支持力度，提供税收优惠、资金扶持等政策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市场需求：随着消费者对产品质量和性能的要求不断提高，制造业市场需求持续增长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技术创新：制造业不断引进新技术、新工艺，提高生产效率和产品质量，增强市场竞争力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国际化发展：制造业积极拓展海外市场，参与国际竞争，实现国际化发展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制造业的发展前景</a:t>
            </a:r>
            <a:endParaRPr altLang="en-US" lang="zh-CN"/>
          </a:p>
        </p:txBody>
      </p:sp>
      <p:sp>
        <p:nvSpPr>
          <p:cNvPr id="104967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发展趋势：智能化、绿色化、服务化等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挑战：市场竞争激烈、技术更新迅速、环保要求提高等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机遇：政策支持、市场需求增长、技术创新等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前景展望：制造业将迎来新的发展机遇，未来将更加注重技术创新和环保要求，同时需要加强人才培养和品牌建设，提高国际竞争力。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制造业的创新路径</a:t>
            </a:r>
            <a:endParaRPr altLang="en-US" lang="zh-CN"/>
          </a:p>
        </p:txBody>
      </p:sp>
      <p:sp>
        <p:nvSpPr>
          <p:cNvPr id="104974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数字化转型：利用先进技术提升生产效率和产品质量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智能化升级：引入人工智能、机器人等技术优化生产流程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绿色化发展：推广环保技术和清洁能源，降低制造业对环境的影响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服务化延伸：拓展制造业的增值服务，提升附加值和竞争力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制造业的实践与探索</a:t>
            </a:r>
            <a:endParaRPr altLang="en-US" lang="zh-CN"/>
          </a:p>
        </p:txBody>
      </p:sp>
      <p:sp>
        <p:nvSpPr>
          <p:cNvPr id="104978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制造业的实践经验</a:t>
            </a:r>
            <a:endParaRPr altLang="en-US" lang="zh-CN"/>
          </a:p>
        </p:txBody>
      </p:sp>
      <p:sp>
        <p:nvSpPr>
          <p:cNvPr id="1049850" name="任意多边形: 形状 16"/>
          <p:cNvSpPr/>
          <p:nvPr>
            <p:custDataLst>
              <p:tags r:id="rId1"/>
            </p:custDataLst>
          </p:nvPr>
        </p:nvSpPr>
        <p:spPr>
          <a:xfrm>
            <a:off x="608330" y="1477837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52" name="Freeform 488"/>
          <p:cNvSpPr/>
          <p:nvPr>
            <p:custDataLst>
              <p:tags r:id="rId2"/>
            </p:custDataLst>
          </p:nvPr>
        </p:nvSpPr>
        <p:spPr>
          <a:xfrm rot="5400000">
            <a:off x="5213024" y="1463045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54" name="序号"/>
          <p:cNvSpPr txBox="1"/>
          <p:nvPr>
            <p:custDataLst>
              <p:tags r:id="rId3"/>
            </p:custDataLst>
          </p:nvPr>
        </p:nvSpPr>
        <p:spPr>
          <a:xfrm>
            <a:off x="5339816" y="1693385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56" name="标题"/>
          <p:cNvSpPr txBox="1"/>
          <p:nvPr>
            <p:custDataLst>
              <p:tags r:id="rId4"/>
            </p:custDataLst>
          </p:nvPr>
        </p:nvSpPr>
        <p:spPr>
          <a:xfrm>
            <a:off x="996457" y="1530668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精益生产：通过消除浪费、提高效率，实现成本降低和品质提升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58" name="正文"/>
          <p:cNvSpPr txBox="1"/>
          <p:nvPr>
            <p:custDataLst>
              <p:tags r:id="rId5"/>
            </p:custDataLst>
          </p:nvPr>
        </p:nvSpPr>
        <p:spPr>
          <a:xfrm>
            <a:off x="996457" y="1990644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860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2246" y="2024455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62" name="Freeform 488"/>
          <p:cNvSpPr/>
          <p:nvPr>
            <p:custDataLst>
              <p:tags r:id="rId7"/>
            </p:custDataLst>
          </p:nvPr>
        </p:nvSpPr>
        <p:spPr>
          <a:xfrm rot="5400000">
            <a:off x="6147064" y="2009663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64" name="序号"/>
          <p:cNvSpPr txBox="1"/>
          <p:nvPr>
            <p:custDataLst>
              <p:tags r:id="rId8"/>
            </p:custDataLst>
          </p:nvPr>
        </p:nvSpPr>
        <p:spPr>
          <a:xfrm>
            <a:off x="6255543" y="2234368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866" name="任意多边形: 形状 2"/>
          <p:cNvSpPr/>
          <p:nvPr>
            <p:custDataLst>
              <p:tags r:id="rId9"/>
            </p:custDataLst>
          </p:nvPr>
        </p:nvSpPr>
        <p:spPr>
          <a:xfrm>
            <a:off x="608330" y="2571073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868" name="Freeform 488"/>
          <p:cNvSpPr/>
          <p:nvPr>
            <p:custDataLst>
              <p:tags r:id="rId10"/>
            </p:custDataLst>
          </p:nvPr>
        </p:nvSpPr>
        <p:spPr>
          <a:xfrm rot="5400000">
            <a:off x="5213024" y="2556281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0" name="序号"/>
          <p:cNvSpPr txBox="1"/>
          <p:nvPr>
            <p:custDataLst>
              <p:tags r:id="rId11"/>
            </p:custDataLst>
          </p:nvPr>
        </p:nvSpPr>
        <p:spPr>
          <a:xfrm>
            <a:off x="5339816" y="2785917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872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2246" y="3112761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874" name="Freeform 488"/>
          <p:cNvSpPr/>
          <p:nvPr>
            <p:custDataLst>
              <p:tags r:id="rId13"/>
            </p:custDataLst>
          </p:nvPr>
        </p:nvSpPr>
        <p:spPr>
          <a:xfrm rot="5400000">
            <a:off x="6147064" y="3098672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6" name="序号"/>
          <p:cNvSpPr txBox="1"/>
          <p:nvPr>
            <p:custDataLst>
              <p:tags r:id="rId14"/>
            </p:custDataLst>
          </p:nvPr>
        </p:nvSpPr>
        <p:spPr>
          <a:xfrm>
            <a:off x="6255543" y="3319856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878" name="任意多边形: 形状 12"/>
          <p:cNvSpPr/>
          <p:nvPr>
            <p:custDataLst>
              <p:tags r:id="rId15"/>
            </p:custDataLst>
          </p:nvPr>
        </p:nvSpPr>
        <p:spPr>
          <a:xfrm>
            <a:off x="608330" y="3663605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880" name="Freeform 488"/>
          <p:cNvSpPr/>
          <p:nvPr>
            <p:custDataLst>
              <p:tags r:id="rId16"/>
            </p:custDataLst>
          </p:nvPr>
        </p:nvSpPr>
        <p:spPr>
          <a:xfrm rot="5400000">
            <a:off x="5213024" y="3649517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82" name="序号"/>
          <p:cNvSpPr txBox="1"/>
          <p:nvPr>
            <p:custDataLst>
              <p:tags r:id="rId17"/>
            </p:custDataLst>
          </p:nvPr>
        </p:nvSpPr>
        <p:spPr>
          <a:xfrm>
            <a:off x="5339816" y="3879153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884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2246" y="4201770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886" name="Freeform 488"/>
          <p:cNvSpPr/>
          <p:nvPr>
            <p:custDataLst>
              <p:tags r:id="rId19"/>
            </p:custDataLst>
          </p:nvPr>
        </p:nvSpPr>
        <p:spPr>
          <a:xfrm rot="5400000">
            <a:off x="6147064" y="4186978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88" name="序号"/>
          <p:cNvSpPr txBox="1"/>
          <p:nvPr>
            <p:custDataLst>
              <p:tags r:id="rId20"/>
            </p:custDataLst>
          </p:nvPr>
        </p:nvSpPr>
        <p:spPr>
          <a:xfrm>
            <a:off x="6255543" y="4408161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890" name="任意多边形: 形状 27"/>
          <p:cNvSpPr/>
          <p:nvPr>
            <p:custDataLst>
              <p:tags r:id="rId21"/>
            </p:custDataLst>
          </p:nvPr>
        </p:nvSpPr>
        <p:spPr>
          <a:xfrm>
            <a:off x="608330" y="4756841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892" name="Freeform 488"/>
          <p:cNvSpPr/>
          <p:nvPr>
            <p:custDataLst>
              <p:tags r:id="rId22"/>
            </p:custDataLst>
          </p:nvPr>
        </p:nvSpPr>
        <p:spPr>
          <a:xfrm rot="5400000">
            <a:off x="5213024" y="4742049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94" name="序号"/>
          <p:cNvSpPr txBox="1"/>
          <p:nvPr>
            <p:custDataLst>
              <p:tags r:id="rId23"/>
            </p:custDataLst>
          </p:nvPr>
        </p:nvSpPr>
        <p:spPr>
          <a:xfrm>
            <a:off x="5339816" y="4972389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896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2246" y="5290076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898" name="Freeform 488"/>
          <p:cNvSpPr/>
          <p:nvPr>
            <p:custDataLst>
              <p:tags r:id="rId25"/>
            </p:custDataLst>
          </p:nvPr>
        </p:nvSpPr>
        <p:spPr>
          <a:xfrm rot="5400000">
            <a:off x="6147064" y="5275987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0" name="序号"/>
          <p:cNvSpPr txBox="1"/>
          <p:nvPr>
            <p:custDataLst>
              <p:tags r:id="rId26"/>
            </p:custDataLst>
          </p:nvPr>
        </p:nvSpPr>
        <p:spPr>
          <a:xfrm>
            <a:off x="6255543" y="5497171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902" name="标题"/>
          <p:cNvSpPr txBox="1"/>
          <p:nvPr>
            <p:custDataLst>
              <p:tags r:id="rId27"/>
            </p:custDataLst>
          </p:nvPr>
        </p:nvSpPr>
        <p:spPr>
          <a:xfrm>
            <a:off x="7445282" y="2066015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智能制造：利用先进技术，实现生产过程的自动化、数字化和智能化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04" name="正文"/>
          <p:cNvSpPr txBox="1"/>
          <p:nvPr>
            <p:custDataLst>
              <p:tags r:id="rId28"/>
            </p:custDataLst>
          </p:nvPr>
        </p:nvSpPr>
        <p:spPr>
          <a:xfrm>
            <a:off x="7445282" y="2525287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906" name="标题"/>
          <p:cNvSpPr txBox="1"/>
          <p:nvPr>
            <p:custDataLst>
              <p:tags r:id="rId29"/>
            </p:custDataLst>
          </p:nvPr>
        </p:nvSpPr>
        <p:spPr>
          <a:xfrm>
            <a:off x="996457" y="2625313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定制化生产：满足客户个性化需求，提高产品附加值和市场竞争力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08" name="正文"/>
          <p:cNvSpPr txBox="1"/>
          <p:nvPr>
            <p:custDataLst>
              <p:tags r:id="rId30"/>
            </p:custDataLst>
          </p:nvPr>
        </p:nvSpPr>
        <p:spPr>
          <a:xfrm>
            <a:off x="996457" y="3084584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910" name="标题"/>
          <p:cNvSpPr txBox="1"/>
          <p:nvPr>
            <p:custDataLst>
              <p:tags r:id="rId31"/>
            </p:custDataLst>
          </p:nvPr>
        </p:nvSpPr>
        <p:spPr>
          <a:xfrm>
            <a:off x="7445282" y="3159956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 fontScale="637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绿色制造：注重环保和可持续发展，实现资源节约和环境友好  制造业的实践与探索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12" name="正文"/>
          <p:cNvSpPr txBox="1"/>
          <p:nvPr>
            <p:custDataLst>
              <p:tags r:id="rId32"/>
            </p:custDataLst>
          </p:nvPr>
        </p:nvSpPr>
        <p:spPr>
          <a:xfrm>
            <a:off x="7445282" y="3619228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制造业的实践与探索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914" name="标题"/>
          <p:cNvSpPr txBox="1"/>
          <p:nvPr>
            <p:custDataLst>
              <p:tags r:id="rId33"/>
            </p:custDataLst>
          </p:nvPr>
        </p:nvSpPr>
        <p:spPr>
          <a:xfrm>
            <a:off x="996457" y="3712209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制造业的发展历程：从传统制造到现代智能制造的演变过程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16" name="正文"/>
          <p:cNvSpPr txBox="1"/>
          <p:nvPr>
            <p:custDataLst>
              <p:tags r:id="rId34"/>
            </p:custDataLst>
          </p:nvPr>
        </p:nvSpPr>
        <p:spPr>
          <a:xfrm>
            <a:off x="996457" y="4171481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918" name="标题"/>
          <p:cNvSpPr txBox="1"/>
          <p:nvPr>
            <p:custDataLst>
              <p:tags r:id="rId35"/>
            </p:custDataLst>
          </p:nvPr>
        </p:nvSpPr>
        <p:spPr>
          <a:xfrm>
            <a:off x="7445282" y="4257418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制造业的实践经验：分享成功案例和经验教训，为其他企业提供借鉴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20" name="正文"/>
          <p:cNvSpPr txBox="1"/>
          <p:nvPr>
            <p:custDataLst>
              <p:tags r:id="rId36"/>
            </p:custDataLst>
          </p:nvPr>
        </p:nvSpPr>
        <p:spPr>
          <a:xfrm>
            <a:off x="7445282" y="4716690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922" name="标题"/>
          <p:cNvSpPr txBox="1"/>
          <p:nvPr>
            <p:custDataLst>
              <p:tags r:id="rId37"/>
            </p:custDataLst>
          </p:nvPr>
        </p:nvSpPr>
        <p:spPr>
          <a:xfrm>
            <a:off x="996457" y="4791357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制造业的挑战与机遇：分析当前面临的挑战和未来发展的机遇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24" name="正文"/>
          <p:cNvSpPr txBox="1"/>
          <p:nvPr>
            <p:custDataLst>
              <p:tags r:id="rId38"/>
            </p:custDataLst>
          </p:nvPr>
        </p:nvSpPr>
        <p:spPr>
          <a:xfrm>
            <a:off x="996457" y="5251333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926" name="标题"/>
          <p:cNvSpPr txBox="1"/>
          <p:nvPr>
            <p:custDataLst>
              <p:tags r:id="rId39"/>
            </p:custDataLst>
          </p:nvPr>
        </p:nvSpPr>
        <p:spPr>
          <a:xfrm>
            <a:off x="7445282" y="5338679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制造业的展望：探讨未来制造业的发展趋势和方向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28" name="正文"/>
          <p:cNvSpPr txBox="1"/>
          <p:nvPr>
            <p:custDataLst>
              <p:tags r:id="rId40"/>
            </p:custDataLst>
          </p:nvPr>
        </p:nvSpPr>
        <p:spPr>
          <a:xfrm>
            <a:off x="7445282" y="5798656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制造业的创新探索</a:t>
            </a:r>
            <a:endParaRPr altLang="en-US" lang="zh-CN"/>
          </a:p>
        </p:txBody>
      </p:sp>
      <p:sp>
        <p:nvSpPr>
          <p:cNvPr id="1049964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66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68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0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2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4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8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2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94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96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9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0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制造业技术创新：提高生产效率、降低成本、提升产品质量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制造业服务创新：提供全方位服务，包括售前咨询、售后服务等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制造业管理创新：引入先进管理理念和方法，提高企业运营效率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制造业模式创新：个性化定制、柔性生产、智能制造等新模式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制造业的未来探索</a:t>
            </a:r>
            <a:endParaRPr altLang="en-US" lang="zh-CN"/>
          </a:p>
        </p:txBody>
      </p:sp>
      <p:sp>
        <p:nvSpPr>
          <p:cNvPr id="1050042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44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46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48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0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2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6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0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2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4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8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数字化转型：利用先进技术提升生产效率和产品质量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定制化服务：满足消费者个性化需求，提升市场竞争力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绿色制造：推广环保生产，降低能源消耗和排放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智能化制造：实现自动化、智能化生产，降低人力成本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制造业的创新实践</a:t>
            </a:r>
            <a:endParaRPr altLang="en-US" lang="zh-CN"/>
          </a:p>
        </p:txBody>
      </p:sp>
      <p:sp>
        <p:nvSpPr>
          <p:cNvPr id="105012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3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绿色制造：采用环保材料和工艺，降低能耗和排放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定制化生产：满足个性化需求，提升产品附加值和市场竞争力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数字化转型：利用先进技术提升生产效率和质量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智能化制造：引入机器人和自动化设备，实现高效、精准生产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制造业的未来展望与建议</a:t>
            </a:r>
            <a:endParaRPr altLang="en-US" lang="zh-CN"/>
          </a:p>
        </p:txBody>
      </p:sp>
      <p:sp>
        <p:nvSpPr>
          <p:cNvPr id="105017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制造业的未来展望</a:t>
            </a:r>
            <a:endParaRPr altLang="en-US" lang="zh-CN"/>
          </a:p>
        </p:txBody>
      </p:sp>
      <p:sp>
        <p:nvSpPr>
          <p:cNvPr id="105024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绿色环保：推广环保制造技术，降低能耗和排放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数字化转型：利用先进技术提升生产效率和质量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智能化制造：实现自动化、智能化生产，降低人力成本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全球化发展：加强国际合作，推动制造业全球化发展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对制造业的建议与思考</a:t>
            </a:r>
            <a:endParaRPr altLang="en-US" lang="zh-CN"/>
          </a:p>
        </p:txBody>
      </p:sp>
      <p:sp>
        <p:nvSpPr>
          <p:cNvPr id="10503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10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2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加大科技创新投入，提高制造业技术水平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16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8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加强人才培养和引进，提升制造业人才素质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22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推动制造业与互联网、大数据等融合发展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24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28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0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鼓励制造业企业加强品牌建设，提高产品质量和竞争力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对制造业的期望与呼吁</a:t>
            </a:r>
            <a:endParaRPr altLang="en-US" lang="zh-CN"/>
          </a:p>
        </p:txBody>
      </p:sp>
      <p:sp>
        <p:nvSpPr>
          <p:cNvPr id="105036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培养高素质人才：加强职业教育和培训，提高员工素质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提升创新能力：加大研发投入，鼓励技术创新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推动数字化转型：利用先进技术提高生产效率和质量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拓展国际合作：积极参与国际竞争与合作，推动全球制造业发展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对制造业的未来展望与期待</a:t>
            </a:r>
            <a:endParaRPr altLang="en-US" lang="zh-CN"/>
          </a:p>
        </p:txBody>
      </p:sp>
      <p:sp>
        <p:nvSpPr>
          <p:cNvPr id="10504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34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6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数字化转型：利用先进技术提升生产效率和产品质量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40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2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智能化制造：实现自动化、智能化生产，降低人力成本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46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绿色环保：推广环保理念，采用清洁能源和环保材料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48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52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4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全球化合作：加强国际合作，共同推动制造业发展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49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5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2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6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6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8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4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440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2023-12-17T12:10:25Z</dcterms:created>
  <dcterms:modified xsi:type="dcterms:W3CDTF">2023-12-17T12:10:25Z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bbc2acdd2b74428386ebbc3d5b5060e3_23</vt:lpwstr>
  </property>
</Properties>
</file>