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668" r:id="rId1"/>
    <p:sldMasterId id="2147485705" r:id="rId2"/>
  </p:sldMasterIdLst>
  <p:notesMasterIdLst>
    <p:notesMasterId r:id="rId3"/>
  </p:notesMasterIdLst>
  <p:sldIdLst>
    <p:sldId id="1164" r:id="rId4"/>
    <p:sldId id="1169" r:id="rId5"/>
    <p:sldId id="1173" r:id="rId6"/>
    <p:sldId id="1176" r:id="rId7"/>
    <p:sldId id="1179" r:id="rId8"/>
    <p:sldId id="1182" r:id="rId9"/>
    <p:sldId id="1185" r:id="rId10"/>
    <p:sldId id="1188" r:id="rId11"/>
    <p:sldId id="1191" r:id="rId12"/>
    <p:sldId id="1194" r:id="rId13"/>
    <p:sldId id="1197" r:id="rId14"/>
    <p:sldId id="1200" r:id="rId15"/>
    <p:sldId id="1203" r:id="rId16"/>
    <p:sldId id="1206" r:id="rId17"/>
    <p:sldId id="1209" r:id="rId18"/>
    <p:sldId id="1212" r:id="rId19"/>
    <p:sldId id="1215" r:id="rId20"/>
    <p:sldId id="1218" r:id="rId21"/>
    <p:sldId id="1221" r:id="rId22"/>
    <p:sldId id="1224" r:id="rId23"/>
    <p:sldId id="1227" r:id="rId24"/>
    <p:sldId id="1230" r:id="rId25"/>
    <p:sldId id="1233" r:id="rId26"/>
    <p:sldId id="1236" r:id="rId27"/>
    <p:sldId id="1239" r:id="rId28"/>
    <p:sldId id="1242" r:id="rId29"/>
    <p:sldId id="1245" r:id="rId30"/>
    <p:sldId id="1248" r:id="rId31"/>
    <p:sldId id="1251" r:id="rId32"/>
    <p:sldId id="1254" r:id="rId33"/>
    <p:sldId id="1257" r:id="rId34"/>
    <p:sldId id="1260" r:id="rId35"/>
    <p:sldId id="1263"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669" r:id="rId1"/>
    <p:sldLayoutId id="2147485670" r:id="rId2"/>
    <p:sldLayoutId id="2147485671" r:id="rId3"/>
    <p:sldLayoutId id="2147485672" r:id="rId4"/>
    <p:sldLayoutId id="2147485673" r:id="rId5"/>
    <p:sldLayoutId id="2147485674" r:id="rId6"/>
    <p:sldLayoutId id="2147485675" r:id="rId7"/>
    <p:sldLayoutId id="2147485676" r:id="rId8"/>
    <p:sldLayoutId id="2147485677" r:id="rId9"/>
    <p:sldLayoutId id="2147485678" r:id="rId10"/>
    <p:sldLayoutId id="214748567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706" r:id="rId1"/>
    <p:sldLayoutId id="2147485707" r:id="rId2"/>
    <p:sldLayoutId id="2147485708" r:id="rId3"/>
    <p:sldLayoutId id="2147485709" r:id="rId4"/>
    <p:sldLayoutId id="2147485710" r:id="rId5"/>
    <p:sldLayoutId id="2147485711" r:id="rId6"/>
    <p:sldLayoutId id="2147485712" r:id="rId7"/>
    <p:sldLayoutId id="2147485713" r:id="rId8"/>
    <p:sldLayoutId id="2147485714" r:id="rId9"/>
    <p:sldLayoutId id="2147485715" r:id="rId10"/>
    <p:sldLayoutId id="2147485716" r:id="rId11"/>
  </p:sldLayoutIdLs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tags" Target="../tags/tag206.xml"/><Relationship Id="rId14" Type="http://schemas.openxmlformats.org/officeDocument/2006/relationships/tags" Target="../tags/tag207.xml"/><Relationship Id="rId15" Type="http://schemas.openxmlformats.org/officeDocument/2006/relationships/tags" Target="../tags/tag208.xml"/><Relationship Id="rId16" Type="http://schemas.openxmlformats.org/officeDocument/2006/relationships/tags" Target="../tags/tag209.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tags" Target="../tags/tag355.xml"/><Relationship Id="rId14" Type="http://schemas.openxmlformats.org/officeDocument/2006/relationships/tags" Target="../tags/tag356.xml"/><Relationship Id="rId1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tags" Target="../tags/tag372.xml"/><Relationship Id="rId14" Type="http://schemas.openxmlformats.org/officeDocument/2006/relationships/tags" Target="../tags/tag373.xml"/><Relationship Id="rId1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tags" Target="../tags/tag382.xml"/><Relationship Id="rId10" Type="http://schemas.openxmlformats.org/officeDocument/2006/relationships/tags" Target="../tags/tag383.xml"/><Relationship Id="rId11" Type="http://schemas.openxmlformats.org/officeDocument/2006/relationships/tags" Target="../tags/tag384.xml"/><Relationship Id="rId12" Type="http://schemas.openxmlformats.org/officeDocument/2006/relationships/tags" Target="../tags/tag38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tags" Target="../tags/tag408.xml"/><Relationship Id="rId5" Type="http://schemas.openxmlformats.org/officeDocument/2006/relationships/tags" Target="../tags/tag409.xml"/><Relationship Id="rId6" Type="http://schemas.openxmlformats.org/officeDocument/2006/relationships/tags" Target="../tags/tag410.xml"/><Relationship Id="rId7" Type="http://schemas.openxmlformats.org/officeDocument/2006/relationships/tags" Target="../tags/tag411.xml"/><Relationship Id="rId8" Type="http://schemas.openxmlformats.org/officeDocument/2006/relationships/tags" Target="../tags/tag412.xml"/><Relationship Id="rId9"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3.xml"/><Relationship Id="rId2" Type="http://schemas.openxmlformats.org/officeDocument/2006/relationships/tags" Target="../tags/tag414.xml"/><Relationship Id="rId3" Type="http://schemas.openxmlformats.org/officeDocument/2006/relationships/tags" Target="../tags/tag415.xml"/><Relationship Id="rId4" Type="http://schemas.openxmlformats.org/officeDocument/2006/relationships/tags" Target="../tags/tag416.xml"/><Relationship Id="rId5" Type="http://schemas.openxmlformats.org/officeDocument/2006/relationships/tags" Target="../tags/tag417.xml"/><Relationship Id="rId6" Type="http://schemas.openxmlformats.org/officeDocument/2006/relationships/tags" Target="../tags/tag418.xml"/><Relationship Id="rId7" Type="http://schemas.openxmlformats.org/officeDocument/2006/relationships/tags" Target="../tags/tag419.xml"/><Relationship Id="rId8" Type="http://schemas.openxmlformats.org/officeDocument/2006/relationships/tags" Target="../tags/tag420.xml"/><Relationship Id="rId9" Type="http://schemas.openxmlformats.org/officeDocument/2006/relationships/tags" Target="../tags/tag421.xml"/><Relationship Id="rId10" Type="http://schemas.openxmlformats.org/officeDocument/2006/relationships/tags" Target="../tags/tag422.xml"/><Relationship Id="rId11" Type="http://schemas.openxmlformats.org/officeDocument/2006/relationships/tags" Target="../tags/tag423.xml"/><Relationship Id="rId12" Type="http://schemas.openxmlformats.org/officeDocument/2006/relationships/tags" Target="../tags/tag424.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25.xml"/><Relationship Id="rId2" Type="http://schemas.openxmlformats.org/officeDocument/2006/relationships/tags" Target="../tags/tag426.xml"/><Relationship Id="rId3" Type="http://schemas.openxmlformats.org/officeDocument/2006/relationships/tags" Target="../tags/tag427.xml"/><Relationship Id="rId4" Type="http://schemas.openxmlformats.org/officeDocument/2006/relationships/tags" Target="../tags/tag428.xml"/><Relationship Id="rId5" Type="http://schemas.openxmlformats.org/officeDocument/2006/relationships/tags" Target="../tags/tag429.xml"/><Relationship Id="rId6" Type="http://schemas.openxmlformats.org/officeDocument/2006/relationships/tags" Target="../tags/tag430.xml"/><Relationship Id="rId7" Type="http://schemas.openxmlformats.org/officeDocument/2006/relationships/tags" Target="../tags/tag431.xml"/><Relationship Id="rId8" Type="http://schemas.openxmlformats.org/officeDocument/2006/relationships/tags" Target="../tags/tag432.xml"/><Relationship Id="rId9" Type="http://schemas.openxmlformats.org/officeDocument/2006/relationships/tags" Target="../tags/tag433.xml"/><Relationship Id="rId10" Type="http://schemas.openxmlformats.org/officeDocument/2006/relationships/tags" Target="../tags/tag434.xml"/><Relationship Id="rId11" Type="http://schemas.openxmlformats.org/officeDocument/2006/relationships/tags" Target="../tags/tag435.xml"/><Relationship Id="rId12" Type="http://schemas.openxmlformats.org/officeDocument/2006/relationships/tags" Target="../tags/tag436.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tags" Target="../tags/tag440.xml"/><Relationship Id="rId5" Type="http://schemas.openxmlformats.org/officeDocument/2006/relationships/tags" Target="../tags/tag441.xml"/><Relationship Id="rId6" Type="http://schemas.openxmlformats.org/officeDocument/2006/relationships/tags" Target="../tags/tag442.xml"/><Relationship Id="rId7" Type="http://schemas.openxmlformats.org/officeDocument/2006/relationships/tags" Target="../tags/tag443.xml"/><Relationship Id="rId8" Type="http://schemas.openxmlformats.org/officeDocument/2006/relationships/tags" Target="../tags/tag444.xml"/><Relationship Id="rId9" Type="http://schemas.openxmlformats.org/officeDocument/2006/relationships/tags" Target="../tags/tag445.xml"/><Relationship Id="rId10" Type="http://schemas.openxmlformats.org/officeDocument/2006/relationships/tags" Target="../tags/tag446.xml"/><Relationship Id="rId11" Type="http://schemas.openxmlformats.org/officeDocument/2006/relationships/tags" Target="../tags/tag447.xml"/><Relationship Id="rId12" Type="http://schemas.openxmlformats.org/officeDocument/2006/relationships/tags" Target="../tags/tag448.xml"/><Relationship Id="rId13" Type="http://schemas.openxmlformats.org/officeDocument/2006/relationships/tags" Target="../tags/tag449.xml"/><Relationship Id="rId14" Type="http://schemas.openxmlformats.org/officeDocument/2006/relationships/tags" Target="../tags/tag450.xml"/><Relationship Id="rId15" Type="http://schemas.openxmlformats.org/officeDocument/2006/relationships/tags" Target="../tags/tag451.xml"/><Relationship Id="rId16" Type="http://schemas.openxmlformats.org/officeDocument/2006/relationships/tags" Target="../tags/tag452.xml"/><Relationship Id="rId17" Type="http://schemas.openxmlformats.org/officeDocument/2006/relationships/tags" Target="../tags/tag453.xml"/><Relationship Id="rId18" Type="http://schemas.openxmlformats.org/officeDocument/2006/relationships/tags" Target="../tags/tag454.xml"/><Relationship Id="rId19" Type="http://schemas.openxmlformats.org/officeDocument/2006/relationships/tags" Target="../tags/tag455.xml"/><Relationship Id="rId20" Type="http://schemas.openxmlformats.org/officeDocument/2006/relationships/tags" Target="../tags/tag456.xml"/><Relationship Id="rId21" Type="http://schemas.openxmlformats.org/officeDocument/2006/relationships/tags" Target="../tags/tag457.xml"/><Relationship Id="rId22" Type="http://schemas.openxmlformats.org/officeDocument/2006/relationships/tags" Target="../tags/tag458.xml"/><Relationship Id="rId23" Type="http://schemas.openxmlformats.org/officeDocument/2006/relationships/tags" Target="../tags/tag459.xml"/><Relationship Id="rId24" Type="http://schemas.openxmlformats.org/officeDocument/2006/relationships/tags" Target="../tags/tag460.xml"/><Relationship Id="rId25" Type="http://schemas.openxmlformats.org/officeDocument/2006/relationships/tags" Target="../tags/tag461.xml"/><Relationship Id="rId26" Type="http://schemas.openxmlformats.org/officeDocument/2006/relationships/tags" Target="../tags/tag462.xml"/><Relationship Id="rId27" Type="http://schemas.openxmlformats.org/officeDocument/2006/relationships/tags" Target="../tags/tag463.xml"/><Relationship Id="rId28" Type="http://schemas.openxmlformats.org/officeDocument/2006/relationships/tags" Target="../tags/tag464.xml"/><Relationship Id="rId29" Type="http://schemas.openxmlformats.org/officeDocument/2006/relationships/tags" Target="../tags/tag465.xml"/><Relationship Id="rId30"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2024年电子游戏与电竞市场分析及投资前景预测</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电子游戏与电竞市场概述</a:t>
            </a:r>
            <a:endParaRPr altLang="en-US" dirty="0" sz="24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电子游戏市场分析</a:t>
            </a:r>
            <a:endParaRPr altLang="en-US" dirty="0" sz="24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电竞市场分析</a:t>
            </a:r>
            <a:endParaRPr altLang="en-US" dirty="0" sz="24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投资前景预测</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案例分析</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结论与建议</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normAutofit fontScale="90000"/>
          </a:bodyPr>
          <a:p>
            <a:r>
              <a:rPr altLang="en-US" dirty="0" lang="zh-CN"/>
              <a:t>电子游戏与电竞市场概述</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标题 1"/>
          <p:cNvSpPr>
            <a:spLocks noGrp="1"/>
          </p:cNvSpPr>
          <p:nvPr>
            <p:ph type="title" idx="3"/>
          </p:nvPr>
        </p:nvSpPr>
        <p:spPr/>
        <p:txBody>
          <a:bodyPr>
            <a:normAutofit fontScale="93750"/>
          </a:bodyPr>
          <a:p>
            <a:r>
              <a:rPr altLang="en-US" lang="zh-CN"/>
              <a:t>市场规模与增长</a:t>
            </a:r>
            <a:endParaRPr altLang="en-US" lang="zh-CN"/>
          </a:p>
        </p:txBody>
      </p:sp>
      <p:sp>
        <p:nvSpPr>
          <p:cNvPr id="1049088" name="正文"/>
          <p:cNvSpPr txBox="1"/>
          <p:nvPr>
            <p:custDataLst>
              <p:tags r:id="rId1"/>
            </p:custDataLst>
          </p:nvPr>
        </p:nvSpPr>
        <p:spPr>
          <a:xfrm>
            <a:off x="3427517" y="1856671"/>
            <a:ext cx="5330616" cy="65068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2024年全球电子游戏与电竞市场规模预计达到1800亿美元，较2023年增长13%。</a:t>
            </a:r>
            <a:endParaRPr altLang="en-US" dirty="0" sz="1200" lang="zh-CN" spc="150">
              <a:solidFill>
                <a:schemeClr val="tx1">
                  <a:lumMod val="65000"/>
                  <a:lumOff val="35000"/>
                </a:schemeClr>
              </a:solidFill>
              <a:latin typeface="+mn-ea"/>
              <a:sym typeface="+mn-ea"/>
            </a:endParaRPr>
          </a:p>
        </p:txBody>
      </p:sp>
      <p:sp>
        <p:nvSpPr>
          <p:cNvPr id="1049090" name="标题"/>
          <p:cNvSpPr txBox="1"/>
          <p:nvPr>
            <p:custDataLst>
              <p:tags r:id="rId2"/>
            </p:custDataLst>
          </p:nvPr>
        </p:nvSpPr>
        <p:spPr>
          <a:xfrm>
            <a:off x="3427517" y="1319530"/>
            <a:ext cx="5330616" cy="535101"/>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092" name="正文"/>
          <p:cNvSpPr txBox="1"/>
          <p:nvPr>
            <p:custDataLst>
              <p:tags r:id="rId3"/>
            </p:custDataLst>
          </p:nvPr>
        </p:nvSpPr>
        <p:spPr>
          <a:xfrm>
            <a:off x="3427517" y="3104335"/>
            <a:ext cx="5330616" cy="65068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亚太地区成为全球最大的电子游戏与电竞市场，占据市场份额超过40%。</a:t>
            </a:r>
            <a:endParaRPr altLang="en-US" dirty="0" sz="1200" lang="zh-CN" spc="150">
              <a:solidFill>
                <a:schemeClr val="tx1">
                  <a:lumMod val="65000"/>
                  <a:lumOff val="35000"/>
                </a:schemeClr>
              </a:solidFill>
              <a:latin typeface="+mn-ea"/>
              <a:sym typeface="+mn-ea"/>
            </a:endParaRPr>
          </a:p>
        </p:txBody>
      </p:sp>
      <p:sp>
        <p:nvSpPr>
          <p:cNvPr id="1049094" name="标题"/>
          <p:cNvSpPr txBox="1"/>
          <p:nvPr>
            <p:custDataLst>
              <p:tags r:id="rId4"/>
            </p:custDataLst>
          </p:nvPr>
        </p:nvSpPr>
        <p:spPr>
          <a:xfrm>
            <a:off x="3427517" y="2567193"/>
            <a:ext cx="5330616" cy="535101"/>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096" name="正文"/>
          <p:cNvSpPr txBox="1"/>
          <p:nvPr>
            <p:custDataLst>
              <p:tags r:id="rId5"/>
            </p:custDataLst>
          </p:nvPr>
        </p:nvSpPr>
        <p:spPr>
          <a:xfrm>
            <a:off x="3427517" y="4351998"/>
            <a:ext cx="5330616" cy="65068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电子游戏与电竞市场的增长主要得益于移动设备的普及和互联网技术的发展。</a:t>
            </a:r>
            <a:endParaRPr altLang="en-US" dirty="0" sz="1200" lang="zh-CN" spc="150">
              <a:solidFill>
                <a:schemeClr val="tx1">
                  <a:lumMod val="65000"/>
                  <a:lumOff val="35000"/>
                </a:schemeClr>
              </a:solidFill>
              <a:latin typeface="+mn-ea"/>
              <a:sym typeface="+mn-ea"/>
            </a:endParaRPr>
          </a:p>
        </p:txBody>
      </p:sp>
      <p:sp>
        <p:nvSpPr>
          <p:cNvPr id="1049098" name="标题"/>
          <p:cNvSpPr txBox="1"/>
          <p:nvPr>
            <p:custDataLst>
              <p:tags r:id="rId6"/>
            </p:custDataLst>
          </p:nvPr>
        </p:nvSpPr>
        <p:spPr>
          <a:xfrm>
            <a:off x="3427517" y="3814857"/>
            <a:ext cx="5330616" cy="535101"/>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100" name="正文"/>
          <p:cNvSpPr txBox="1"/>
          <p:nvPr>
            <p:custDataLst>
              <p:tags r:id="rId7"/>
            </p:custDataLst>
          </p:nvPr>
        </p:nvSpPr>
        <p:spPr>
          <a:xfrm>
            <a:off x="3427517" y="5599661"/>
            <a:ext cx="5330616" cy="65068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未来几年，电子游戏与电竞市场将继续保持稳定增长，主要驱动力包括用户付费意愿的提高和赛事举办规模的扩大。</a:t>
            </a:r>
            <a:endParaRPr altLang="en-US" dirty="0" sz="1200" lang="zh-CN" spc="150">
              <a:solidFill>
                <a:schemeClr val="tx1">
                  <a:lumMod val="65000"/>
                  <a:lumOff val="35000"/>
                </a:schemeClr>
              </a:solidFill>
              <a:latin typeface="+mn-ea"/>
              <a:sym typeface="+mn-ea"/>
            </a:endParaRPr>
          </a:p>
        </p:txBody>
      </p:sp>
      <p:sp>
        <p:nvSpPr>
          <p:cNvPr id="1049102" name="标题"/>
          <p:cNvSpPr txBox="1"/>
          <p:nvPr>
            <p:custDataLst>
              <p:tags r:id="rId8"/>
            </p:custDataLst>
          </p:nvPr>
        </p:nvSpPr>
        <p:spPr>
          <a:xfrm>
            <a:off x="3427517" y="5062520"/>
            <a:ext cx="5330616" cy="535101"/>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60" name="标题 1"/>
          <p:cNvSpPr>
            <a:spLocks noGrp="1"/>
          </p:cNvSpPr>
          <p:nvPr>
            <p:ph type="title" idx="3"/>
          </p:nvPr>
        </p:nvSpPr>
        <p:spPr/>
        <p:txBody>
          <a:bodyPr>
            <a:normAutofit fontScale="96875"/>
          </a:bodyPr>
          <a:p>
            <a:r>
              <a:rPr altLang="en-US" lang="zh-CN"/>
              <a:t>市场结构与特点</a:t>
            </a:r>
            <a:endParaRPr altLang="en-US" lang="zh-CN"/>
          </a:p>
        </p:txBody>
      </p:sp>
      <p:sp>
        <p:nvSpPr>
          <p:cNvPr id="1049162"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4"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6"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市场规模：全球电子游戏与电竞市场持续增长，市场规模庞大</a:t>
            </a:r>
            <a:endParaRPr altLang="en-US" dirty="0" sz="2000" lang="zh-CN" spc="150">
              <a:solidFill>
                <a:schemeClr val="tx1">
                  <a:lumMod val="85000"/>
                  <a:lumOff val="15000"/>
                </a:schemeClr>
              </a:solidFill>
              <a:latin typeface="+mn-ea"/>
              <a:sym typeface="+mn-ea"/>
            </a:endParaRPr>
          </a:p>
        </p:txBody>
      </p:sp>
      <p:sp>
        <p:nvSpPr>
          <p:cNvPr id="1049168"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0"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2"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用户规模：全球电子游戏与电竞用户数量众多，覆盖面广</a:t>
            </a:r>
            <a:endParaRPr altLang="en-US" dirty="0" sz="2000" lang="zh-CN" spc="150">
              <a:solidFill>
                <a:schemeClr val="tx1">
                  <a:lumMod val="85000"/>
                  <a:lumOff val="15000"/>
                </a:schemeClr>
              </a:solidFill>
              <a:latin typeface="+mn-ea"/>
              <a:sym typeface="+mn-ea"/>
            </a:endParaRPr>
          </a:p>
        </p:txBody>
      </p:sp>
      <p:sp>
        <p:nvSpPr>
          <p:cNvPr id="1049174"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8"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产业链结构：电子游戏与电竞产业链包括游戏开发、发行、运营、赛事举办等环节，各环节相互依存，共同推动市场发展</a:t>
            </a:r>
            <a:endParaRPr altLang="en-US" dirty="0" sz="2000" lang="zh-CN" spc="150">
              <a:solidFill>
                <a:schemeClr val="tx1">
                  <a:lumMod val="85000"/>
                  <a:lumOff val="15000"/>
                </a:schemeClr>
              </a:solidFill>
              <a:latin typeface="+mn-ea"/>
              <a:sym typeface="+mn-ea"/>
            </a:endParaRPr>
          </a:p>
        </p:txBody>
      </p:sp>
      <p:sp>
        <p:nvSpPr>
          <p:cNvPr id="1049180"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2"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市场特点：电子游戏与电竞市场具有高竞争、高风险、高回报的特点，同时市场变化快速，需要不断创新和适应市场需求</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42" name="标题 1"/>
          <p:cNvSpPr>
            <a:spLocks noGrp="1"/>
          </p:cNvSpPr>
          <p:nvPr>
            <p:ph type="title" idx="3"/>
          </p:nvPr>
        </p:nvSpPr>
        <p:spPr/>
        <p:txBody>
          <a:bodyPr>
            <a:normAutofit fontScale="93750"/>
          </a:bodyPr>
          <a:p>
            <a:r>
              <a:rPr altLang="en-US" lang="zh-CN"/>
              <a:t>市场竞争格局</a:t>
            </a:r>
            <a:endParaRPr altLang="en-US" lang="zh-CN"/>
          </a:p>
        </p:txBody>
      </p:sp>
      <p:sp>
        <p:nvSpPr>
          <p:cNvPr id="1049244"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6"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8"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0"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2"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4"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6"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8"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0"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市场竞争格局分析</a:t>
            </a:r>
            <a:endParaRPr altLang="en-US" dirty="0" sz="2400" lang="zh-CN">
              <a:latin typeface="+mn-ea"/>
              <a:ea typeface="+mn-ea"/>
            </a:endParaRPr>
          </a:p>
        </p:txBody>
      </p:sp>
      <p:sp>
        <p:nvSpPr>
          <p:cNvPr id="1049262"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行业发展趋势和投资前景</a:t>
            </a:r>
            <a:endParaRPr altLang="en-US" dirty="0" sz="2400" lang="zh-CN">
              <a:latin typeface="+mn-ea"/>
              <a:ea typeface="+mn-ea"/>
            </a:endParaRPr>
          </a:p>
        </p:txBody>
      </p:sp>
      <p:sp>
        <p:nvSpPr>
          <p:cNvPr id="1049264"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全球电子游戏与电竞市场概述</a:t>
            </a:r>
            <a:endParaRPr altLang="en-US" dirty="0" sz="2400" lang="zh-CN">
              <a:latin typeface="+mn-ea"/>
              <a:ea typeface="+mn-ea"/>
            </a:endParaRPr>
          </a:p>
        </p:txBody>
      </p:sp>
      <p:sp>
        <p:nvSpPr>
          <p:cNvPr id="1049266"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2024年市场规模和预测</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24" name="标题 1"/>
          <p:cNvSpPr>
            <a:spLocks noGrp="1"/>
          </p:cNvSpPr>
          <p:nvPr>
            <p:ph type="title" idx="3"/>
          </p:nvPr>
        </p:nvSpPr>
        <p:spPr/>
        <p:txBody>
          <a:bodyPr>
            <a:normAutofit fontScale="93750"/>
          </a:bodyPr>
          <a:p>
            <a:r>
              <a:rPr altLang="en-US" lang="zh-CN"/>
              <a:t>市场发展趋势</a:t>
            </a:r>
            <a:endParaRPr altLang="en-US" lang="zh-CN"/>
          </a:p>
        </p:txBody>
      </p:sp>
      <p:sp>
        <p:nvSpPr>
          <p:cNvPr id="104932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电子竞技赛事日益受到关注，商业化程度不断提高</a:t>
            </a:r>
            <a:endParaRPr altLang="zh-CN" dirty="0" lang="en-US">
              <a:solidFill>
                <a:schemeClr val="dk1">
                  <a:lumMod val="80000"/>
                  <a:lumOff val="20000"/>
                </a:schemeClr>
              </a:solidFill>
              <a:latin typeface="+mn-ea"/>
              <a:sym typeface="+mn-ea"/>
            </a:endParaRPr>
          </a:p>
        </p:txBody>
      </p:sp>
      <p:sp>
        <p:nvSpPr>
          <p:cNvPr id="104933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用户规模持续增长，市场潜力巨大</a:t>
            </a:r>
            <a:endParaRPr altLang="en-US" dirty="0" lang="zh-CN">
              <a:solidFill>
                <a:schemeClr val="dk1">
                  <a:lumMod val="80000"/>
                  <a:lumOff val="20000"/>
                </a:schemeClr>
              </a:solidFill>
              <a:latin typeface="+mn-ea"/>
              <a:sym typeface="+mn-ea"/>
            </a:endParaRPr>
          </a:p>
        </p:txBody>
      </p:sp>
      <p:sp>
        <p:nvSpPr>
          <p:cNvPr id="104934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移动电竞成为新趋势，市场规模不断扩大</a:t>
            </a:r>
            <a:endParaRPr altLang="en-US" dirty="0" lang="zh-CN">
              <a:solidFill>
                <a:schemeClr val="dk1">
                  <a:lumMod val="80000"/>
                  <a:lumOff val="20000"/>
                </a:schemeClr>
              </a:solidFill>
              <a:latin typeface="+mn-ea"/>
              <a:sym typeface="+mn-ea"/>
            </a:endParaRPr>
          </a:p>
        </p:txBody>
      </p:sp>
      <p:sp>
        <p:nvSpPr>
          <p:cNvPr id="104935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5G技术将为电子游戏与电竞市场带来新的发展机遇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414"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416" name="标题 14"/>
          <p:cNvSpPr>
            <a:spLocks noGrp="1"/>
          </p:cNvSpPr>
          <p:nvPr>
            <p:ph type="title" idx="4"/>
            <p:custDataLst>
              <p:tags r:id="rId2"/>
            </p:custDataLst>
          </p:nvPr>
        </p:nvSpPr>
        <p:spPr/>
        <p:txBody>
          <a:bodyPr>
            <a:normAutofit fontScale="90000"/>
          </a:bodyPr>
          <a:p>
            <a:r>
              <a:rPr altLang="en-US" dirty="0" lang="zh-CN"/>
              <a:t>电子游戏市场分析</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90" name="标题 1"/>
          <p:cNvSpPr>
            <a:spLocks noGrp="1"/>
          </p:cNvSpPr>
          <p:nvPr>
            <p:ph type="title" idx="3"/>
          </p:nvPr>
        </p:nvSpPr>
        <p:spPr/>
        <p:txBody>
          <a:bodyPr>
            <a:normAutofit fontScale="93750"/>
          </a:bodyPr>
          <a:p>
            <a:r>
              <a:rPr altLang="en-US" lang="zh-CN"/>
              <a:t>游戏类型与玩家偏好</a:t>
            </a:r>
            <a:endParaRPr altLang="en-US" lang="zh-CN"/>
          </a:p>
        </p:txBody>
      </p:sp>
      <p:sp>
        <p:nvSpPr>
          <p:cNvPr id="104949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玩家偏好：射击、动作、角色扮演、策略类游戏最受欢迎</a:t>
            </a:r>
            <a:endParaRPr altLang="en-US" dirty="0" sz="2000" lang="zh-CN" spc="150">
              <a:solidFill>
                <a:schemeClr val="tx1">
                  <a:lumMod val="75000"/>
                  <a:lumOff val="25000"/>
                </a:schemeClr>
              </a:solidFill>
              <a:latin typeface="+mn-ea"/>
              <a:sym typeface="+mn-ea"/>
            </a:endParaRPr>
          </a:p>
        </p:txBody>
      </p:sp>
      <p:sp>
        <p:nvSpPr>
          <p:cNvPr id="104949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游戏类型：移动游戏、桌面游戏、主机游戏、PC游戏等</a:t>
            </a:r>
            <a:endParaRPr altLang="en-US" dirty="0" sz="2000" lang="zh-CN" spc="150">
              <a:solidFill>
                <a:schemeClr val="tx1">
                  <a:lumMod val="75000"/>
                  <a:lumOff val="25000"/>
                </a:schemeClr>
              </a:solidFill>
              <a:latin typeface="+mn-ea"/>
              <a:sym typeface="+mn-ea"/>
            </a:endParaRPr>
          </a:p>
        </p:txBody>
      </p:sp>
      <p:sp>
        <p:nvSpPr>
          <p:cNvPr id="104950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玩家年龄段：年轻人和中年人是最活跃的游戏玩家群体</a:t>
            </a:r>
            <a:endParaRPr altLang="en-US" dirty="0" sz="2000" lang="zh-CN" spc="150">
              <a:solidFill>
                <a:schemeClr val="tx1">
                  <a:lumMod val="75000"/>
                  <a:lumOff val="25000"/>
                </a:schemeClr>
              </a:solidFill>
              <a:latin typeface="+mn-ea"/>
              <a:sym typeface="+mn-ea"/>
            </a:endParaRPr>
          </a:p>
        </p:txBody>
      </p:sp>
      <p:sp>
        <p:nvSpPr>
          <p:cNvPr id="104950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玩家性别：男性玩家占比较大，但女性玩家的数量正在增长</a:t>
            </a:r>
            <a:endParaRPr altLang="en-US" dirty="0" sz="2000" lang="zh-CN" spc="150">
              <a:solidFill>
                <a:schemeClr val="tx1">
                  <a:lumMod val="75000"/>
                  <a:lumOff val="25000"/>
                </a:schemeClr>
              </a:solidFill>
              <a:latin typeface="+mn-ea"/>
              <a:sym typeface="+mn-ea"/>
            </a:endParaRPr>
          </a:p>
        </p:txBody>
      </p:sp>
      <p:sp>
        <p:nvSpPr>
          <p:cNvPr id="104951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72" name="标题 1"/>
          <p:cNvSpPr>
            <a:spLocks noGrp="1"/>
          </p:cNvSpPr>
          <p:nvPr>
            <p:ph type="title" idx="3"/>
          </p:nvPr>
        </p:nvSpPr>
        <p:spPr/>
        <p:txBody>
          <a:bodyPr>
            <a:normAutofit fontScale="93750"/>
          </a:bodyPr>
          <a:p>
            <a:r>
              <a:rPr altLang="en-US" lang="zh-CN"/>
              <a:t>游戏平台与分发渠道</a:t>
            </a:r>
            <a:endParaRPr altLang="en-US" lang="zh-CN"/>
          </a:p>
        </p:txBody>
      </p:sp>
      <p:sp>
        <p:nvSpPr>
          <p:cNvPr id="1049574"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6"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8"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主流游戏平台：PC、主机、移动设备等</a:t>
            </a:r>
            <a:endParaRPr altLang="en-US" dirty="0" sz="2000" lang="zh-CN" spc="150">
              <a:solidFill>
                <a:schemeClr val="tx1">
                  <a:lumMod val="85000"/>
                  <a:lumOff val="15000"/>
                </a:schemeClr>
              </a:solidFill>
              <a:latin typeface="+mn-ea"/>
              <a:sym typeface="+mn-ea"/>
            </a:endParaRPr>
          </a:p>
        </p:txBody>
      </p:sp>
      <p:sp>
        <p:nvSpPr>
          <p:cNvPr id="1049580"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2"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4"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游戏分发渠道：Steam、Epic Games Store、App Store、Google Play等</a:t>
            </a:r>
            <a:endParaRPr altLang="en-US" dirty="0" sz="2000" lang="zh-CN" spc="150">
              <a:solidFill>
                <a:schemeClr val="tx1">
                  <a:lumMod val="85000"/>
                  <a:lumOff val="15000"/>
                </a:schemeClr>
              </a:solidFill>
              <a:latin typeface="+mn-ea"/>
              <a:sym typeface="+mn-ea"/>
            </a:endParaRPr>
          </a:p>
        </p:txBody>
      </p:sp>
      <p:sp>
        <p:nvSpPr>
          <p:cNvPr id="1049586"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8"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平台与渠道发展趋势：云游戏、社交媒体平台分发等</a:t>
            </a:r>
            <a:endParaRPr altLang="en-US" dirty="0" sz="2000" lang="zh-CN" spc="150">
              <a:solidFill>
                <a:schemeClr val="tx1">
                  <a:lumMod val="85000"/>
                  <a:lumOff val="15000"/>
                </a:schemeClr>
              </a:solidFill>
              <a:latin typeface="+mn-ea"/>
              <a:sym typeface="+mn-ea"/>
            </a:endParaRPr>
          </a:p>
        </p:txBody>
      </p:sp>
      <p:sp>
        <p:nvSpPr>
          <p:cNvPr id="1049592"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4"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6"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分发渠道对游戏市场的影响：市场份额、用户获取成本等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54" name="标题 1"/>
          <p:cNvSpPr>
            <a:spLocks noGrp="1"/>
          </p:cNvSpPr>
          <p:nvPr>
            <p:ph type="title" idx="3"/>
          </p:nvPr>
        </p:nvSpPr>
        <p:spPr/>
        <p:txBody>
          <a:bodyPr>
            <a:normAutofit fontScale="93750"/>
          </a:bodyPr>
          <a:p>
            <a:r>
              <a:rPr altLang="en-US" lang="zh-CN"/>
              <a:t>游戏产业收入来源</a:t>
            </a:r>
            <a:endParaRPr altLang="en-US" lang="zh-CN"/>
          </a:p>
        </p:txBody>
      </p:sp>
      <p:sp>
        <p:nvSpPr>
          <p:cNvPr id="1049656"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游戏销售：通过游戏商店、平台等渠道销售游戏，获得收入。</a:t>
            </a:r>
            <a:endParaRPr altLang="en-US" dirty="0" sz="1200" lang="zh-CN" spc="150">
              <a:solidFill>
                <a:schemeClr val="tx1">
                  <a:lumMod val="85000"/>
                  <a:lumOff val="15000"/>
                </a:schemeClr>
              </a:solidFill>
              <a:latin typeface="+mn-ea"/>
              <a:sym typeface="+mn-ea"/>
            </a:endParaRPr>
          </a:p>
        </p:txBody>
      </p:sp>
      <p:sp>
        <p:nvSpPr>
          <p:cNvPr id="1049658"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2"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广告收入：在游戏中展示广告，获取广告费用。</a:t>
            </a:r>
            <a:endParaRPr altLang="en-US" dirty="0" sz="1200" lang="zh-CN" spc="150">
              <a:solidFill>
                <a:schemeClr val="tx1">
                  <a:lumMod val="85000"/>
                  <a:lumOff val="15000"/>
                </a:schemeClr>
              </a:solidFill>
              <a:latin typeface="+mn-ea"/>
              <a:sym typeface="+mn-ea"/>
            </a:endParaRPr>
          </a:p>
        </p:txBody>
      </p:sp>
      <p:sp>
        <p:nvSpPr>
          <p:cNvPr id="1049664"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8"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虚拟物品销售：在游戏中出售虚拟物品，如装备、道具等，获得收入。</a:t>
            </a:r>
            <a:endParaRPr altLang="en-US" dirty="0" sz="1200" lang="zh-CN" spc="150">
              <a:solidFill>
                <a:schemeClr val="tx1">
                  <a:lumMod val="85000"/>
                  <a:lumOff val="15000"/>
                </a:schemeClr>
              </a:solidFill>
              <a:latin typeface="+mn-ea"/>
              <a:sym typeface="+mn-ea"/>
            </a:endParaRPr>
          </a:p>
        </p:txBody>
      </p:sp>
      <p:sp>
        <p:nvSpPr>
          <p:cNvPr id="1049670"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4"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订阅服务：提供付费订阅服务，用户可以享受额外的游戏内容和服务。</a:t>
            </a:r>
            <a:endParaRPr altLang="en-US" dirty="0" sz="1200" lang="zh-CN" spc="150">
              <a:solidFill>
                <a:schemeClr val="tx1">
                  <a:lumMod val="85000"/>
                  <a:lumOff val="15000"/>
                </a:schemeClr>
              </a:solidFill>
              <a:latin typeface="+mn-ea"/>
              <a:sym typeface="+mn-ea"/>
            </a:endParaRPr>
          </a:p>
        </p:txBody>
      </p:sp>
      <p:sp>
        <p:nvSpPr>
          <p:cNvPr id="1049676"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8"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736" name="标题 1"/>
          <p:cNvSpPr>
            <a:spLocks noGrp="1"/>
          </p:cNvSpPr>
          <p:nvPr>
            <p:ph type="title" idx="3"/>
          </p:nvPr>
        </p:nvSpPr>
        <p:spPr/>
        <p:txBody>
          <a:bodyPr>
            <a:normAutofit fontScale="93750"/>
          </a:bodyPr>
          <a:p>
            <a:r>
              <a:rPr altLang="en-US" lang="zh-CN"/>
              <a:t>游戏产业创新与突破</a:t>
            </a:r>
            <a:endParaRPr altLang="en-US" lang="zh-CN"/>
          </a:p>
        </p:txBody>
      </p:sp>
      <p:sp>
        <p:nvSpPr>
          <p:cNvPr id="1049738"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2"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游戏类型多样化：从传统角色扮演到竞技、休闲、社交等类型的游戏，满足不同玩家的需求。</a:t>
            </a:r>
            <a:endParaRPr altLang="en-US" dirty="0" sz="2000" lang="zh-CN" spc="150">
              <a:solidFill>
                <a:schemeClr val="tx1">
                  <a:lumMod val="85000"/>
                  <a:lumOff val="15000"/>
                </a:schemeClr>
              </a:solidFill>
              <a:latin typeface="+mn-ea"/>
              <a:sym typeface="+mn-ea"/>
            </a:endParaRPr>
          </a:p>
        </p:txBody>
      </p:sp>
      <p:sp>
        <p:nvSpPr>
          <p:cNvPr id="1049744"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6"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技术创新：虚拟现实、增强现实、云游戏等技术为游戏产业带来新的突破，提升游戏体验。</a:t>
            </a:r>
            <a:endParaRPr altLang="en-US" dirty="0" sz="2000" lang="zh-CN" spc="150">
              <a:solidFill>
                <a:schemeClr val="tx1">
                  <a:lumMod val="85000"/>
                  <a:lumOff val="15000"/>
                </a:schemeClr>
              </a:solidFill>
              <a:latin typeface="+mn-ea"/>
              <a:sym typeface="+mn-ea"/>
            </a:endParaRPr>
          </a:p>
        </p:txBody>
      </p:sp>
      <p:sp>
        <p:nvSpPr>
          <p:cNvPr id="1049750"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2"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4"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跨界合作：游戏与影视、文学、音乐等产业融合，拓展游戏内容与商业模式的创新空间。</a:t>
            </a:r>
            <a:endParaRPr altLang="en-US" dirty="0" sz="2000" lang="zh-CN" spc="150">
              <a:solidFill>
                <a:schemeClr val="tx1">
                  <a:lumMod val="85000"/>
                  <a:lumOff val="15000"/>
                </a:schemeClr>
              </a:solidFill>
              <a:latin typeface="+mn-ea"/>
              <a:sym typeface="+mn-ea"/>
            </a:endParaRPr>
          </a:p>
        </p:txBody>
      </p:sp>
      <p:sp>
        <p:nvSpPr>
          <p:cNvPr id="1049756"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8"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移动游戏市场崛起：随着智能手机的普及，移动游戏市场成为游戏产业的重要增长点。</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818"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820" name="标题 14"/>
          <p:cNvSpPr>
            <a:spLocks noGrp="1"/>
          </p:cNvSpPr>
          <p:nvPr>
            <p:ph type="title" idx="4"/>
            <p:custDataLst>
              <p:tags r:id="rId2"/>
            </p:custDataLst>
          </p:nvPr>
        </p:nvSpPr>
        <p:spPr/>
        <p:txBody>
          <a:bodyPr/>
          <a:p>
            <a:r>
              <a:rPr altLang="en-US" dirty="0" lang="zh-CN"/>
              <a:t>电竞市场分析</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94" name="标题 1"/>
          <p:cNvSpPr>
            <a:spLocks noGrp="1"/>
          </p:cNvSpPr>
          <p:nvPr>
            <p:ph type="title" idx="3"/>
          </p:nvPr>
        </p:nvSpPr>
        <p:spPr/>
        <p:txBody>
          <a:bodyPr>
            <a:normAutofit fontScale="93750"/>
          </a:bodyPr>
          <a:p>
            <a:r>
              <a:rPr altLang="en-US" lang="zh-CN"/>
              <a:t>电竞市场规模与增长</a:t>
            </a:r>
            <a:endParaRPr altLang="en-US" lang="zh-CN"/>
          </a:p>
        </p:txBody>
      </p:sp>
      <p:sp>
        <p:nvSpPr>
          <p:cNvPr id="1049896"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98"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0"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2"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4"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亚太地区将成为全球最大的电竞市场</a:t>
            </a:r>
            <a:endParaRPr altLang="en-US" sz="1400" lang="zh-CN" spc="150">
              <a:solidFill>
                <a:schemeClr val="tx1"/>
              </a:solidFill>
              <a:effectLst/>
              <a:latin typeface="+mn-ea"/>
              <a:sym typeface="+mn-ea"/>
            </a:endParaRPr>
          </a:p>
        </p:txBody>
      </p:sp>
      <p:sp>
        <p:nvSpPr>
          <p:cNvPr id="1049906"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2024年全球电竞市场规模预计达到18亿美元</a:t>
            </a:r>
            <a:endParaRPr altLang="en-US" dirty="0" sz="1400" lang="zh-CN" spc="150">
              <a:solidFill>
                <a:schemeClr val="tx1"/>
              </a:solidFill>
              <a:effectLst/>
              <a:latin typeface="+mn-ea"/>
              <a:sym typeface="+mn-ea"/>
            </a:endParaRPr>
          </a:p>
        </p:txBody>
      </p:sp>
      <p:sp>
        <p:nvSpPr>
          <p:cNvPr id="1049908"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电竞用户数量持续增长，预计2024年将达到5亿</a:t>
            </a:r>
            <a:endParaRPr altLang="en-US" sz="1400" lang="zh-CN" spc="150">
              <a:solidFill>
                <a:schemeClr val="tx1"/>
              </a:solidFill>
              <a:effectLst/>
              <a:latin typeface="+mn-ea"/>
              <a:sym typeface="+mn-ea"/>
            </a:endParaRPr>
          </a:p>
        </p:txBody>
      </p:sp>
      <p:sp>
        <p:nvSpPr>
          <p:cNvPr id="1049910"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电竞市场收入来源多样化，包括广告、赞助、媒体版权等</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968" name="标题 1"/>
          <p:cNvSpPr>
            <a:spLocks noGrp="1"/>
          </p:cNvSpPr>
          <p:nvPr>
            <p:ph type="title" idx="3"/>
          </p:nvPr>
        </p:nvSpPr>
        <p:spPr/>
        <p:txBody>
          <a:bodyPr>
            <a:normAutofit fontScale="93750"/>
          </a:bodyPr>
          <a:p>
            <a:r>
              <a:rPr altLang="en-US" lang="zh-CN"/>
              <a:t>电竞赛事类型与级别</a:t>
            </a:r>
            <a:endParaRPr altLang="en-US" lang="zh-CN"/>
          </a:p>
        </p:txBody>
      </p:sp>
      <p:sp>
        <p:nvSpPr>
          <p:cNvPr id="1049970"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2"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4"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6"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8"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赛事级别：业余、半职业、职业等</a:t>
            </a:r>
            <a:endParaRPr altLang="en-US" sz="1400" lang="zh-CN" spc="150">
              <a:solidFill>
                <a:schemeClr val="tx1"/>
              </a:solidFill>
              <a:effectLst/>
              <a:latin typeface="+mn-ea"/>
              <a:sym typeface="+mn-ea"/>
            </a:endParaRPr>
          </a:p>
        </p:txBody>
      </p:sp>
      <p:sp>
        <p:nvSpPr>
          <p:cNvPr id="1049980"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赛事类型：联赛、杯赛、国际赛事等</a:t>
            </a:r>
            <a:endParaRPr altLang="en-US" dirty="0" sz="1400" lang="zh-CN" spc="150">
              <a:solidFill>
                <a:schemeClr val="tx1"/>
              </a:solidFill>
              <a:effectLst/>
              <a:latin typeface="+mn-ea"/>
              <a:sym typeface="+mn-ea"/>
            </a:endParaRPr>
          </a:p>
        </p:txBody>
      </p:sp>
      <p:sp>
        <p:nvSpPr>
          <p:cNvPr id="1049982"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电竞赛事与传统体育赛事的区别</a:t>
            </a:r>
            <a:endParaRPr altLang="en-US" sz="1400" lang="zh-CN" spc="150">
              <a:solidFill>
                <a:schemeClr val="tx1"/>
              </a:solidFill>
              <a:effectLst/>
              <a:latin typeface="+mn-ea"/>
              <a:sym typeface="+mn-ea"/>
            </a:endParaRPr>
          </a:p>
        </p:txBody>
      </p:sp>
      <p:sp>
        <p:nvSpPr>
          <p:cNvPr id="1049984"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电竞赛事对电竞产业的影响</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042" name="标题 1"/>
          <p:cNvSpPr>
            <a:spLocks noGrp="1"/>
          </p:cNvSpPr>
          <p:nvPr>
            <p:ph type="title" idx="3"/>
          </p:nvPr>
        </p:nvSpPr>
        <p:spPr/>
        <p:txBody>
          <a:bodyPr>
            <a:normAutofit fontScale="93750"/>
          </a:bodyPr>
          <a:p>
            <a:r>
              <a:rPr altLang="en-US" lang="zh-CN"/>
              <a:t>电竞选手与俱乐部发展</a:t>
            </a:r>
            <a:endParaRPr altLang="en-US" lang="zh-CN"/>
          </a:p>
        </p:txBody>
      </p:sp>
      <p:sp>
        <p:nvSpPr>
          <p:cNvPr id="1050044"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6"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48"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0"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2"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4"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6"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8"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0"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赛事体系：国内外赛事举办和参赛情况</a:t>
            </a:r>
            <a:endParaRPr altLang="en-US" dirty="0" sz="2400" lang="zh-CN">
              <a:latin typeface="+mn-ea"/>
              <a:ea typeface="+mn-ea"/>
            </a:endParaRPr>
          </a:p>
        </p:txBody>
      </p:sp>
      <p:sp>
        <p:nvSpPr>
          <p:cNvPr id="1050062"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行业监管：政策法规和道德规范对选手与俱乐部发展的影响</a:t>
            </a:r>
            <a:endParaRPr altLang="en-US" dirty="0" sz="2400" lang="zh-CN">
              <a:latin typeface="+mn-ea"/>
              <a:ea typeface="+mn-ea"/>
            </a:endParaRPr>
          </a:p>
        </p:txBody>
      </p:sp>
      <p:sp>
        <p:nvSpPr>
          <p:cNvPr id="1050064"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选手培养：专业化的训练体系和选拔机制</a:t>
            </a:r>
            <a:endParaRPr altLang="en-US" dirty="0" sz="2400" lang="zh-CN">
              <a:latin typeface="+mn-ea"/>
              <a:ea typeface="+mn-ea"/>
            </a:endParaRPr>
          </a:p>
        </p:txBody>
      </p:sp>
      <p:sp>
        <p:nvSpPr>
          <p:cNvPr id="1050066"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俱乐部运营：品牌建设、商业合作和赛事参与</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124" name="标题 1"/>
          <p:cNvSpPr>
            <a:spLocks noGrp="1"/>
          </p:cNvSpPr>
          <p:nvPr>
            <p:ph type="title" idx="3"/>
          </p:nvPr>
        </p:nvSpPr>
        <p:spPr/>
        <p:txBody>
          <a:bodyPr>
            <a:normAutofit fontScale="93750"/>
          </a:bodyPr>
          <a:p>
            <a:r>
              <a:rPr altLang="en-US" lang="zh-CN"/>
              <a:t>电竞产业收入来源</a:t>
            </a:r>
            <a:endParaRPr altLang="en-US" lang="zh-CN"/>
          </a:p>
        </p:txBody>
      </p:sp>
      <p:sp>
        <p:nvSpPr>
          <p:cNvPr id="1050126" name="矩形 38"/>
          <p:cNvSpPr/>
          <p:nvPr>
            <p:custDataLst>
              <p:tags r:id="rId1"/>
            </p:custDataLst>
          </p:nvPr>
        </p:nvSpPr>
        <p:spPr>
          <a:xfrm rot="204112">
            <a:off x="1363145" y="1319530"/>
            <a:ext cx="4194774" cy="2189481"/>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8" name="矩形 39"/>
          <p:cNvSpPr/>
          <p:nvPr>
            <p:custDataLst>
              <p:tags r:id="rId2"/>
            </p:custDataLst>
          </p:nvPr>
        </p:nvSpPr>
        <p:spPr>
          <a:xfrm>
            <a:off x="1367992" y="1320222"/>
            <a:ext cx="4194774" cy="218948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0" name="TextBox 2"/>
          <p:cNvSpPr txBox="1"/>
          <p:nvPr>
            <p:custDataLst>
              <p:tags r:id="rId3"/>
            </p:custDataLst>
          </p:nvPr>
        </p:nvSpPr>
        <p:spPr>
          <a:xfrm>
            <a:off x="1611037" y="1491254"/>
            <a:ext cx="3726687" cy="1807949"/>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赛事门票收入</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0132" name="矩形 100"/>
          <p:cNvSpPr/>
          <p:nvPr>
            <p:custDataLst>
              <p:tags r:id="rId4"/>
            </p:custDataLst>
          </p:nvPr>
        </p:nvSpPr>
        <p:spPr>
          <a:xfrm rot="204112">
            <a:off x="6622192" y="1319530"/>
            <a:ext cx="4194774" cy="2189481"/>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4" name="矩形 101"/>
          <p:cNvSpPr/>
          <p:nvPr>
            <p:custDataLst>
              <p:tags r:id="rId5"/>
            </p:custDataLst>
          </p:nvPr>
        </p:nvSpPr>
        <p:spPr>
          <a:xfrm>
            <a:off x="6627731" y="1320222"/>
            <a:ext cx="4194774" cy="2189481"/>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6" name="TextBox 2"/>
          <p:cNvSpPr txBox="1"/>
          <p:nvPr>
            <p:custDataLst>
              <p:tags r:id="rId6"/>
            </p:custDataLst>
          </p:nvPr>
        </p:nvSpPr>
        <p:spPr>
          <a:xfrm>
            <a:off x="6871469" y="1491254"/>
            <a:ext cx="3726687" cy="1807949"/>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广告赞助收入</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0138" name="矩形 122"/>
          <p:cNvSpPr/>
          <p:nvPr>
            <p:custDataLst>
              <p:tags r:id="rId7"/>
            </p:custDataLst>
          </p:nvPr>
        </p:nvSpPr>
        <p:spPr>
          <a:xfrm rot="204112">
            <a:off x="1363145" y="4059497"/>
            <a:ext cx="4194774" cy="2189481"/>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0" name="矩形 123"/>
          <p:cNvSpPr/>
          <p:nvPr>
            <p:custDataLst>
              <p:tags r:id="rId8"/>
            </p:custDataLst>
          </p:nvPr>
        </p:nvSpPr>
        <p:spPr>
          <a:xfrm>
            <a:off x="1367992" y="4060189"/>
            <a:ext cx="4194774" cy="2189481"/>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2" name="TextBox 2"/>
          <p:cNvSpPr txBox="1"/>
          <p:nvPr>
            <p:custDataLst>
              <p:tags r:id="rId9"/>
            </p:custDataLst>
          </p:nvPr>
        </p:nvSpPr>
        <p:spPr>
          <a:xfrm>
            <a:off x="1610344" y="4231221"/>
            <a:ext cx="3726687" cy="1807949"/>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媒体版权收入</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0144" name="矩形 89"/>
          <p:cNvSpPr/>
          <p:nvPr>
            <p:custDataLst>
              <p:tags r:id="rId10"/>
            </p:custDataLst>
          </p:nvPr>
        </p:nvSpPr>
        <p:spPr>
          <a:xfrm rot="204112">
            <a:off x="6622192" y="4059497"/>
            <a:ext cx="4194774" cy="2189481"/>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6" name="矩形 90"/>
          <p:cNvSpPr/>
          <p:nvPr>
            <p:custDataLst>
              <p:tags r:id="rId11"/>
            </p:custDataLst>
          </p:nvPr>
        </p:nvSpPr>
        <p:spPr>
          <a:xfrm>
            <a:off x="6627731" y="4060189"/>
            <a:ext cx="4194774" cy="2189481"/>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8" name="TextBox 2"/>
          <p:cNvSpPr txBox="1"/>
          <p:nvPr>
            <p:custDataLst>
              <p:tags r:id="rId12"/>
            </p:custDataLst>
          </p:nvPr>
        </p:nvSpPr>
        <p:spPr>
          <a:xfrm>
            <a:off x="6870084" y="4231221"/>
            <a:ext cx="3726687" cy="1807949"/>
          </a:xfrm>
          <a:prstGeom prst="rect"/>
          <a:noFill/>
        </p:spPr>
        <p:txBody>
          <a:bodyPr anchor="ctr" anchorCtr="0" bIns="46990" rtlCol="0" wrap="square">
            <a:normAutofit fontScale="97727"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周边产品销售收入</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206"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50208" name="标题 14"/>
          <p:cNvSpPr>
            <a:spLocks noGrp="1"/>
          </p:cNvSpPr>
          <p:nvPr>
            <p:ph type="title" idx="4"/>
            <p:custDataLst>
              <p:tags r:id="rId2"/>
            </p:custDataLst>
          </p:nvPr>
        </p:nvSpPr>
        <p:spPr/>
        <p:txBody>
          <a:bodyPr/>
          <a:p>
            <a:r>
              <a:rPr altLang="en-US" dirty="0" lang="zh-CN"/>
              <a:t>投资前景预测</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82" name="标题 1"/>
          <p:cNvSpPr>
            <a:spLocks noGrp="1"/>
          </p:cNvSpPr>
          <p:nvPr>
            <p:ph type="title" idx="3"/>
          </p:nvPr>
        </p:nvSpPr>
        <p:spPr/>
        <p:txBody>
          <a:bodyPr>
            <a:normAutofit fontScale="93750"/>
          </a:bodyPr>
          <a:p>
            <a:r>
              <a:rPr altLang="en-US" lang="zh-CN"/>
              <a:t>投资机会与风险</a:t>
            </a:r>
            <a:endParaRPr altLang="en-US" lang="zh-CN"/>
          </a:p>
        </p:txBody>
      </p:sp>
      <p:sp>
        <p:nvSpPr>
          <p:cNvPr id="1050284"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86"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投资机会：随着电子游戏与电竞市场的不断扩大，预计将有更多的投资机会涌现。</a:t>
            </a:r>
            <a:endParaRPr altLang="en-US" dirty="0" sz="2000" lang="zh-CN" spc="150">
              <a:solidFill>
                <a:schemeClr val="tx1">
                  <a:lumMod val="75000"/>
                  <a:lumOff val="25000"/>
                </a:schemeClr>
              </a:solidFill>
              <a:latin typeface="+mn-ea"/>
              <a:sym typeface="+mn-ea"/>
            </a:endParaRPr>
          </a:p>
        </p:txBody>
      </p:sp>
      <p:sp>
        <p:nvSpPr>
          <p:cNvPr id="1050288"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90"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92"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风险：市场竞争激烈，政策法规限制，技术更新换代等风险因素需关注。</a:t>
            </a:r>
            <a:endParaRPr altLang="en-US" dirty="0" sz="2000" lang="zh-CN" spc="150">
              <a:solidFill>
                <a:schemeClr val="tx1">
                  <a:lumMod val="75000"/>
                  <a:lumOff val="25000"/>
                </a:schemeClr>
              </a:solidFill>
              <a:latin typeface="+mn-ea"/>
              <a:sym typeface="+mn-ea"/>
            </a:endParaRPr>
          </a:p>
        </p:txBody>
      </p:sp>
      <p:sp>
        <p:nvSpPr>
          <p:cNvPr id="1050294"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96"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98"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建议：投资者需谨慎评估风险，关注市场动态，选择具有潜力的项目和公司进行投资。</a:t>
            </a:r>
            <a:endParaRPr altLang="en-US" dirty="0" sz="2000" lang="zh-CN" spc="150">
              <a:solidFill>
                <a:schemeClr val="tx1">
                  <a:lumMod val="75000"/>
                  <a:lumOff val="25000"/>
                </a:schemeClr>
              </a:solidFill>
              <a:latin typeface="+mn-ea"/>
              <a:sym typeface="+mn-ea"/>
            </a:endParaRPr>
          </a:p>
        </p:txBody>
      </p:sp>
      <p:sp>
        <p:nvSpPr>
          <p:cNvPr id="1050300"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02"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04"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趋势：未来电子游戏与电竞市场将呈现多元化、专业化、国际化等趋势，投资者需紧跟市场变化，把握投资机会。</a:t>
            </a:r>
            <a:endParaRPr altLang="en-US" dirty="0" sz="2000" lang="zh-CN" spc="150">
              <a:solidFill>
                <a:schemeClr val="tx1">
                  <a:lumMod val="75000"/>
                  <a:lumOff val="25000"/>
                </a:schemeClr>
              </a:solidFill>
              <a:latin typeface="+mn-ea"/>
              <a:sym typeface="+mn-ea"/>
            </a:endParaRPr>
          </a:p>
        </p:txBody>
      </p:sp>
      <p:sp>
        <p:nvSpPr>
          <p:cNvPr id="1050306"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364" name="标题 1"/>
          <p:cNvSpPr>
            <a:spLocks noGrp="1"/>
          </p:cNvSpPr>
          <p:nvPr>
            <p:ph type="title" idx="3"/>
          </p:nvPr>
        </p:nvSpPr>
        <p:spPr/>
        <p:txBody>
          <a:bodyPr>
            <a:normAutofit fontScale="93750"/>
          </a:bodyPr>
          <a:p>
            <a:r>
              <a:rPr altLang="en-US" lang="zh-CN"/>
              <a:t>投资策略与建议</a:t>
            </a:r>
            <a:endParaRPr altLang="en-US" lang="zh-CN"/>
          </a:p>
        </p:txBody>
      </p:sp>
      <p:sp>
        <p:nvSpPr>
          <p:cNvPr id="1050366"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68"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70" name="TextBox 2"/>
          <p:cNvSpPr txBox="1"/>
          <p:nvPr>
            <p:custDataLst>
              <p:tags r:id="rId3"/>
            </p:custDataLst>
          </p:nvPr>
        </p:nvSpPr>
        <p:spPr>
          <a:xfrm>
            <a:off x="763308"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关注具有创新能力和技术优势的电子游戏与电竞企业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72"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74"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76" name="TextBox 2"/>
          <p:cNvSpPr txBox="1"/>
          <p:nvPr>
            <p:custDataLst>
              <p:tags r:id="rId6"/>
            </p:custDataLst>
          </p:nvPr>
        </p:nvSpPr>
        <p:spPr>
          <a:xfrm>
            <a:off x="3561201"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投资于具有良好市场前景和用户基础的项目和产品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78"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80"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82" name="TextBox 2"/>
          <p:cNvSpPr txBox="1"/>
          <p:nvPr>
            <p:custDataLst>
              <p:tags r:id="rId9"/>
            </p:custDataLst>
          </p:nvPr>
        </p:nvSpPr>
        <p:spPr>
          <a:xfrm>
            <a:off x="6355905"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关注政策环境和行业发展趋势，及时调整投资策略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84"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86"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88" name="TextBox 2"/>
          <p:cNvSpPr txBox="1"/>
          <p:nvPr>
            <p:custDataLst>
              <p:tags r:id="rId12"/>
            </p:custDataLst>
          </p:nvPr>
        </p:nvSpPr>
        <p:spPr>
          <a:xfrm>
            <a:off x="9144231" y="3052122"/>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注重风险控制，合理配置资产，避免盲目跟风和过度投机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446" name="标题 1"/>
          <p:cNvSpPr>
            <a:spLocks noGrp="1"/>
          </p:cNvSpPr>
          <p:nvPr>
            <p:ph type="title" idx="3"/>
          </p:nvPr>
        </p:nvSpPr>
        <p:spPr/>
        <p:txBody>
          <a:bodyPr>
            <a:normAutofit fontScale="93750"/>
          </a:bodyPr>
          <a:p>
            <a:r>
              <a:rPr altLang="en-US" lang="zh-CN"/>
              <a:t>未来市场潜力与挑战</a:t>
            </a:r>
            <a:endParaRPr altLang="en-US" lang="zh-CN"/>
          </a:p>
        </p:txBody>
      </p:sp>
      <p:sp>
        <p:nvSpPr>
          <p:cNvPr id="1050448"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50"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52"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电子游戏与电竞市场规模持续增长，未来市场潜力巨大。</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54"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56"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58" name="TextBox 2"/>
          <p:cNvSpPr txBox="1"/>
          <p:nvPr>
            <p:custDataLst>
              <p:tags r:id="rId6"/>
            </p:custDataLst>
          </p:nvPr>
        </p:nvSpPr>
        <p:spPr>
          <a:xfrm>
            <a:off x="3561201" y="3052122"/>
            <a:ext cx="2278909" cy="1840200"/>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技术创新推动市场发展，例如虚拟现实、增强现实等技术将为电子游戏与电竞市场带来新的机遇。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60"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62"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64"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市场竞争激烈，需要不断提升产品质量和服务水平，以满足消费者需求。</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66"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68"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70"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监管政策对市场发展产生影响，需要关注政策变化，及时调整市场策略。</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528" name="标题 1"/>
          <p:cNvSpPr>
            <a:spLocks noGrp="1"/>
          </p:cNvSpPr>
          <p:nvPr>
            <p:ph type="title" idx="3"/>
          </p:nvPr>
        </p:nvSpPr>
        <p:spPr/>
        <p:txBody>
          <a:bodyPr>
            <a:normAutofit fontScale="93750"/>
          </a:bodyPr>
          <a:p>
            <a:r>
              <a:rPr altLang="en-US" lang="zh-CN"/>
              <a:t>投资者关注重点</a:t>
            </a:r>
            <a:endParaRPr altLang="en-US" lang="zh-CN"/>
          </a:p>
        </p:txBody>
      </p:sp>
      <p:sp>
        <p:nvSpPr>
          <p:cNvPr id="1050530" name="弧形 58"/>
          <p:cNvSpPr/>
          <p:nvPr>
            <p:custDataLst>
              <p:tags r:id="rId1"/>
            </p:custDataLst>
          </p:nvPr>
        </p:nvSpPr>
        <p:spPr>
          <a:xfrm>
            <a:off x="8107509" y="204969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32" name="弧形 57"/>
          <p:cNvSpPr/>
          <p:nvPr>
            <p:custDataLst>
              <p:tags r:id="rId2"/>
            </p:custDataLst>
          </p:nvPr>
        </p:nvSpPr>
        <p:spPr>
          <a:xfrm>
            <a:off x="608330" y="204969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34" name="椭圆 22"/>
          <p:cNvSpPr/>
          <p:nvPr>
            <p:custDataLst>
              <p:tags r:id="rId3"/>
            </p:custDataLst>
          </p:nvPr>
        </p:nvSpPr>
        <p:spPr>
          <a:xfrm>
            <a:off x="8448679"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6" name="椭圆 23"/>
          <p:cNvSpPr/>
          <p:nvPr>
            <p:custDataLst>
              <p:tags r:id="rId4"/>
            </p:custDataLst>
          </p:nvPr>
        </p:nvSpPr>
        <p:spPr>
          <a:xfrm>
            <a:off x="8834838"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8" name="正文"/>
          <p:cNvSpPr txBox="1"/>
          <p:nvPr>
            <p:custDataLst>
              <p:tags r:id="rId5"/>
            </p:custDataLst>
          </p:nvPr>
        </p:nvSpPr>
        <p:spPr>
          <a:xfrm>
            <a:off x="8901385"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政策法规与监管环境</a:t>
            </a:r>
            <a:endParaRPr altLang="en-US" dirty="0" sz="1200" lang="zh-CN" spc="150">
              <a:solidFill>
                <a:srgbClr val="FFFFFF"/>
              </a:solidFill>
              <a:latin typeface="+mn-ea"/>
              <a:sym typeface="+mn-ea"/>
            </a:endParaRPr>
          </a:p>
        </p:txBody>
      </p:sp>
      <p:sp>
        <p:nvSpPr>
          <p:cNvPr id="1050540" name="椭圆 24"/>
          <p:cNvSpPr/>
          <p:nvPr>
            <p:custDataLst>
              <p:tags r:id="rId6"/>
            </p:custDataLst>
          </p:nvPr>
        </p:nvSpPr>
        <p:spPr>
          <a:xfrm>
            <a:off x="6016437"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2" name="椭圆 25"/>
          <p:cNvSpPr/>
          <p:nvPr>
            <p:custDataLst>
              <p:tags r:id="rId7"/>
            </p:custDataLst>
          </p:nvPr>
        </p:nvSpPr>
        <p:spPr>
          <a:xfrm>
            <a:off x="6401659"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4" name="正文"/>
          <p:cNvSpPr txBox="1"/>
          <p:nvPr>
            <p:custDataLst>
              <p:tags r:id="rId8"/>
            </p:custDataLst>
          </p:nvPr>
        </p:nvSpPr>
        <p:spPr>
          <a:xfrm>
            <a:off x="6469143"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竞争格局与市场占有率</a:t>
            </a:r>
            <a:endParaRPr altLang="en-US" dirty="0" sz="1200" lang="zh-CN" spc="150">
              <a:solidFill>
                <a:schemeClr val="tx1">
                  <a:lumMod val="65000"/>
                  <a:lumOff val="35000"/>
                </a:schemeClr>
              </a:solidFill>
              <a:latin typeface="+mn-ea"/>
              <a:sym typeface="+mn-ea"/>
            </a:endParaRPr>
          </a:p>
        </p:txBody>
      </p:sp>
      <p:sp>
        <p:nvSpPr>
          <p:cNvPr id="1050546" name="椭圆 7"/>
          <p:cNvSpPr/>
          <p:nvPr>
            <p:custDataLst>
              <p:tags r:id="rId9"/>
            </p:custDataLst>
          </p:nvPr>
        </p:nvSpPr>
        <p:spPr>
          <a:xfrm>
            <a:off x="3584195"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8" name="椭圆 9"/>
          <p:cNvSpPr/>
          <p:nvPr>
            <p:custDataLst>
              <p:tags r:id="rId10"/>
            </p:custDataLst>
          </p:nvPr>
        </p:nvSpPr>
        <p:spPr>
          <a:xfrm>
            <a:off x="3969417"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0" name="正文"/>
          <p:cNvSpPr txBox="1"/>
          <p:nvPr>
            <p:custDataLst>
              <p:tags r:id="rId11"/>
            </p:custDataLst>
          </p:nvPr>
        </p:nvSpPr>
        <p:spPr>
          <a:xfrm>
            <a:off x="403690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用户行为与偏好</a:t>
            </a:r>
            <a:endParaRPr altLang="en-US" dirty="0" sz="1200" lang="zh-CN" spc="150">
              <a:solidFill>
                <a:srgbClr val="FFFFFF"/>
              </a:solidFill>
              <a:latin typeface="+mn-ea"/>
              <a:sym typeface="+mn-ea"/>
            </a:endParaRPr>
          </a:p>
        </p:txBody>
      </p:sp>
      <p:sp>
        <p:nvSpPr>
          <p:cNvPr id="1050552" name="椭圆 5"/>
          <p:cNvSpPr/>
          <p:nvPr>
            <p:custDataLst>
              <p:tags r:id="rId12"/>
            </p:custDataLst>
          </p:nvPr>
        </p:nvSpPr>
        <p:spPr>
          <a:xfrm>
            <a:off x="875455"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4" name="椭圆 4"/>
          <p:cNvSpPr/>
          <p:nvPr>
            <p:custDataLst>
              <p:tags r:id="rId13"/>
            </p:custDataLst>
          </p:nvPr>
        </p:nvSpPr>
        <p:spPr>
          <a:xfrm>
            <a:off x="1260677"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6" name="正文"/>
          <p:cNvSpPr txBox="1"/>
          <p:nvPr>
            <p:custDataLst>
              <p:tags r:id="rId14"/>
            </p:custDataLst>
          </p:nvPr>
        </p:nvSpPr>
        <p:spPr>
          <a:xfrm>
            <a:off x="132816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市场规模与增长趋势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614"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616" name="标题 14"/>
          <p:cNvSpPr>
            <a:spLocks noGrp="1"/>
          </p:cNvSpPr>
          <p:nvPr>
            <p:ph type="title" idx="4"/>
            <p:custDataLst>
              <p:tags r:id="rId2"/>
            </p:custDataLst>
          </p:nvPr>
        </p:nvSpPr>
        <p:spPr/>
        <p:txBody>
          <a:bodyPr/>
          <a:p>
            <a:r>
              <a:rPr altLang="en-US" dirty="0" lang="zh-CN"/>
              <a:t>案例分析</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690" name="标题 1"/>
          <p:cNvSpPr>
            <a:spLocks noGrp="1"/>
          </p:cNvSpPr>
          <p:nvPr>
            <p:ph type="title" idx="3"/>
          </p:nvPr>
        </p:nvSpPr>
        <p:spPr/>
        <p:txBody>
          <a:bodyPr>
            <a:normAutofit fontScale="96875"/>
          </a:bodyPr>
          <a:p>
            <a:r>
              <a:rPr altLang="en-US" lang="zh-CN"/>
              <a:t>成功投资案例分享</a:t>
            </a:r>
            <a:endParaRPr altLang="en-US" lang="zh-CN"/>
          </a:p>
        </p:txBody>
      </p:sp>
      <p:sp>
        <p:nvSpPr>
          <p:cNvPr id="1050692" name="弧形 58"/>
          <p:cNvSpPr/>
          <p:nvPr>
            <p:custDataLst>
              <p:tags r:id="rId1"/>
            </p:custDataLst>
          </p:nvPr>
        </p:nvSpPr>
        <p:spPr>
          <a:xfrm>
            <a:off x="8107509" y="204969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694" name="弧形 57"/>
          <p:cNvSpPr/>
          <p:nvPr>
            <p:custDataLst>
              <p:tags r:id="rId2"/>
            </p:custDataLst>
          </p:nvPr>
        </p:nvSpPr>
        <p:spPr>
          <a:xfrm>
            <a:off x="608330" y="204969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696" name="椭圆 22"/>
          <p:cNvSpPr/>
          <p:nvPr>
            <p:custDataLst>
              <p:tags r:id="rId3"/>
            </p:custDataLst>
          </p:nvPr>
        </p:nvSpPr>
        <p:spPr>
          <a:xfrm>
            <a:off x="8448679"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98" name="椭圆 23"/>
          <p:cNvSpPr/>
          <p:nvPr>
            <p:custDataLst>
              <p:tags r:id="rId4"/>
            </p:custDataLst>
          </p:nvPr>
        </p:nvSpPr>
        <p:spPr>
          <a:xfrm>
            <a:off x="8834838"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0" name="正文"/>
          <p:cNvSpPr txBox="1"/>
          <p:nvPr>
            <p:custDataLst>
              <p:tags r:id="rId5"/>
            </p:custDataLst>
          </p:nvPr>
        </p:nvSpPr>
        <p:spPr>
          <a:xfrm>
            <a:off x="8901385"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投资回报：XX倍以上</a:t>
            </a:r>
            <a:endParaRPr altLang="en-US" dirty="0" sz="1200" lang="zh-CN" spc="150">
              <a:solidFill>
                <a:srgbClr val="FFFFFF"/>
              </a:solidFill>
              <a:latin typeface="+mn-ea"/>
              <a:sym typeface="+mn-ea"/>
            </a:endParaRPr>
          </a:p>
        </p:txBody>
      </p:sp>
      <p:sp>
        <p:nvSpPr>
          <p:cNvPr id="1050702" name="椭圆 24"/>
          <p:cNvSpPr/>
          <p:nvPr>
            <p:custDataLst>
              <p:tags r:id="rId6"/>
            </p:custDataLst>
          </p:nvPr>
        </p:nvSpPr>
        <p:spPr>
          <a:xfrm>
            <a:off x="6016437"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4" name="椭圆 25"/>
          <p:cNvSpPr/>
          <p:nvPr>
            <p:custDataLst>
              <p:tags r:id="rId7"/>
            </p:custDataLst>
          </p:nvPr>
        </p:nvSpPr>
        <p:spPr>
          <a:xfrm>
            <a:off x="6401659"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6" name="正文"/>
          <p:cNvSpPr txBox="1"/>
          <p:nvPr>
            <p:custDataLst>
              <p:tags r:id="rId8"/>
            </p:custDataLst>
          </p:nvPr>
        </p:nvSpPr>
        <p:spPr>
          <a:xfrm>
            <a:off x="6469143"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投资金额：XX亿美元</a:t>
            </a:r>
            <a:endParaRPr altLang="en-US" dirty="0" sz="1200" lang="zh-CN" spc="150">
              <a:solidFill>
                <a:schemeClr val="tx1">
                  <a:lumMod val="65000"/>
                  <a:lumOff val="35000"/>
                </a:schemeClr>
              </a:solidFill>
              <a:latin typeface="+mn-ea"/>
              <a:sym typeface="+mn-ea"/>
            </a:endParaRPr>
          </a:p>
        </p:txBody>
      </p:sp>
      <p:sp>
        <p:nvSpPr>
          <p:cNvPr id="1050708" name="椭圆 7"/>
          <p:cNvSpPr/>
          <p:nvPr>
            <p:custDataLst>
              <p:tags r:id="rId9"/>
            </p:custDataLst>
          </p:nvPr>
        </p:nvSpPr>
        <p:spPr>
          <a:xfrm>
            <a:off x="3584195"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0" name="椭圆 9"/>
          <p:cNvSpPr/>
          <p:nvPr>
            <p:custDataLst>
              <p:tags r:id="rId10"/>
            </p:custDataLst>
          </p:nvPr>
        </p:nvSpPr>
        <p:spPr>
          <a:xfrm>
            <a:off x="3969417"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2" name="正文"/>
          <p:cNvSpPr txBox="1"/>
          <p:nvPr>
            <p:custDataLst>
              <p:tags r:id="rId11"/>
            </p:custDataLst>
          </p:nvPr>
        </p:nvSpPr>
        <p:spPr>
          <a:xfrm>
            <a:off x="403690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投资时间：XXXX年</a:t>
            </a:r>
            <a:endParaRPr altLang="en-US" dirty="0" sz="1200" lang="zh-CN" spc="150">
              <a:solidFill>
                <a:srgbClr val="FFFFFF"/>
              </a:solidFill>
              <a:latin typeface="+mn-ea"/>
              <a:sym typeface="+mn-ea"/>
            </a:endParaRPr>
          </a:p>
        </p:txBody>
      </p:sp>
      <p:sp>
        <p:nvSpPr>
          <p:cNvPr id="1050714" name="椭圆 5"/>
          <p:cNvSpPr/>
          <p:nvPr>
            <p:custDataLst>
              <p:tags r:id="rId12"/>
            </p:custDataLst>
          </p:nvPr>
        </p:nvSpPr>
        <p:spPr>
          <a:xfrm>
            <a:off x="875455"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6" name="椭圆 4"/>
          <p:cNvSpPr/>
          <p:nvPr>
            <p:custDataLst>
              <p:tags r:id="rId13"/>
            </p:custDataLst>
          </p:nvPr>
        </p:nvSpPr>
        <p:spPr>
          <a:xfrm>
            <a:off x="1260677"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8" name="正文"/>
          <p:cNvSpPr txBox="1"/>
          <p:nvPr>
            <p:custDataLst>
              <p:tags r:id="rId14"/>
            </p:custDataLst>
          </p:nvPr>
        </p:nvSpPr>
        <p:spPr>
          <a:xfrm>
            <a:off x="132816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案例名称：腾讯游戏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776" name="标题 1"/>
          <p:cNvSpPr>
            <a:spLocks noGrp="1"/>
          </p:cNvSpPr>
          <p:nvPr>
            <p:ph type="title" idx="3"/>
          </p:nvPr>
        </p:nvSpPr>
        <p:spPr/>
        <p:txBody>
          <a:bodyPr>
            <a:normAutofit fontScale="96875"/>
          </a:bodyPr>
          <a:p>
            <a:r>
              <a:rPr altLang="en-US" lang="zh-CN"/>
              <a:t>失败投资案例教训</a:t>
            </a:r>
            <a:endParaRPr altLang="en-US" lang="zh-CN"/>
          </a:p>
        </p:txBody>
      </p:sp>
      <p:sp>
        <p:nvSpPr>
          <p:cNvPr id="1050778"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80"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案例名称：某某游戏公司</a:t>
            </a:r>
            <a:endParaRPr altLang="en-US" dirty="0" sz="2000" lang="zh-CN" spc="150">
              <a:solidFill>
                <a:schemeClr val="tx1">
                  <a:lumMod val="75000"/>
                  <a:lumOff val="25000"/>
                </a:schemeClr>
              </a:solidFill>
              <a:latin typeface="+mn-ea"/>
              <a:sym typeface="+mn-ea"/>
            </a:endParaRPr>
          </a:p>
        </p:txBody>
      </p:sp>
      <p:sp>
        <p:nvSpPr>
          <p:cNvPr id="1050782"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84"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86"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失败原因：市场定位不准确，产品缺乏创新</a:t>
            </a:r>
            <a:endParaRPr altLang="en-US" dirty="0" sz="2000" lang="zh-CN" spc="150">
              <a:solidFill>
                <a:schemeClr val="tx1">
                  <a:lumMod val="75000"/>
                  <a:lumOff val="25000"/>
                </a:schemeClr>
              </a:solidFill>
              <a:latin typeface="+mn-ea"/>
              <a:sym typeface="+mn-ea"/>
            </a:endParaRPr>
          </a:p>
        </p:txBody>
      </p:sp>
      <p:sp>
        <p:nvSpPr>
          <p:cNvPr id="1050788"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90"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92"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教训总结：深入了解市场和用户需求，持续创新和迭代产品</a:t>
            </a:r>
            <a:endParaRPr altLang="en-US" dirty="0" sz="2000" lang="zh-CN" spc="150">
              <a:solidFill>
                <a:schemeClr val="tx1">
                  <a:lumMod val="75000"/>
                  <a:lumOff val="25000"/>
                </a:schemeClr>
              </a:solidFill>
              <a:latin typeface="+mn-ea"/>
              <a:sym typeface="+mn-ea"/>
            </a:endParaRPr>
          </a:p>
        </p:txBody>
      </p:sp>
      <p:sp>
        <p:nvSpPr>
          <p:cNvPr id="1050794"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96"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98"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案例意义：为投资者提供风险警示，谨慎选择投资项目</a:t>
            </a:r>
            <a:endParaRPr altLang="en-US" dirty="0" sz="2000" lang="zh-CN" spc="150">
              <a:solidFill>
                <a:schemeClr val="tx1">
                  <a:lumMod val="75000"/>
                  <a:lumOff val="25000"/>
                </a:schemeClr>
              </a:solidFill>
              <a:latin typeface="+mn-ea"/>
              <a:sym typeface="+mn-ea"/>
            </a:endParaRPr>
          </a:p>
        </p:txBody>
      </p:sp>
      <p:sp>
        <p:nvSpPr>
          <p:cNvPr id="1050800"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858" name="标题 1"/>
          <p:cNvSpPr>
            <a:spLocks noGrp="1"/>
          </p:cNvSpPr>
          <p:nvPr>
            <p:ph type="title" idx="3"/>
          </p:nvPr>
        </p:nvSpPr>
        <p:spPr/>
        <p:txBody>
          <a:bodyPr>
            <a:normAutofit fontScale="96875"/>
          </a:bodyPr>
          <a:p>
            <a:r>
              <a:rPr altLang="en-US" lang="zh-CN"/>
              <a:t>行业成功经验借鉴</a:t>
            </a:r>
            <a:endParaRPr altLang="en-US" lang="zh-CN"/>
          </a:p>
        </p:txBody>
      </p:sp>
      <p:sp>
        <p:nvSpPr>
          <p:cNvPr id="1050860"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62"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864"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持续创新：不断推出新游戏和更新版本，以满足玩家需求和保持市场竞争力。</a:t>
            </a:r>
            <a:endParaRPr altLang="en-US" dirty="0" sz="2000" lang="zh-CN" spc="200">
              <a:solidFill>
                <a:schemeClr val="tx1">
                  <a:lumMod val="85000"/>
                  <a:lumOff val="15000"/>
                </a:schemeClr>
              </a:solidFill>
              <a:latin typeface="+mn-ea"/>
              <a:sym typeface="+mn-ea"/>
            </a:endParaRPr>
          </a:p>
        </p:txBody>
      </p:sp>
      <p:sp>
        <p:nvSpPr>
          <p:cNvPr id="1050866"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68"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870"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社区建设：建立活跃的游戏社区，增强玩家归属感和参与感，提高用户粘性。</a:t>
            </a:r>
            <a:endParaRPr altLang="en-US" dirty="0" sz="2000" lang="zh-CN" spc="200">
              <a:solidFill>
                <a:schemeClr val="tx1">
                  <a:lumMod val="85000"/>
                  <a:lumOff val="15000"/>
                </a:schemeClr>
              </a:solidFill>
              <a:latin typeface="+mn-ea"/>
              <a:sym typeface="+mn-ea"/>
            </a:endParaRPr>
          </a:p>
        </p:txBody>
      </p:sp>
      <p:sp>
        <p:nvSpPr>
          <p:cNvPr id="1050872"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74"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876"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电竞赛事：举办和参与高水平的电竞赛事，提高品牌知名度和吸引更多玩家关注。</a:t>
            </a:r>
            <a:endParaRPr altLang="en-US" dirty="0" sz="2000" lang="zh-CN" spc="200">
              <a:solidFill>
                <a:schemeClr val="tx1">
                  <a:lumMod val="85000"/>
                  <a:lumOff val="15000"/>
                </a:schemeClr>
              </a:solidFill>
              <a:latin typeface="+mn-ea"/>
              <a:sym typeface="+mn-ea"/>
            </a:endParaRPr>
          </a:p>
        </p:txBody>
      </p:sp>
      <p:sp>
        <p:nvSpPr>
          <p:cNvPr id="1050878"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80"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882"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跨平台运营：将游戏拓展到多个平台，扩大用户群体和增加收入来源。</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940" name="标题 1"/>
          <p:cNvSpPr>
            <a:spLocks noGrp="1"/>
          </p:cNvSpPr>
          <p:nvPr>
            <p:ph type="title" idx="3"/>
          </p:nvPr>
        </p:nvSpPr>
        <p:spPr/>
        <p:txBody>
          <a:bodyPr>
            <a:normAutofit fontScale="96875"/>
          </a:bodyPr>
          <a:p>
            <a:r>
              <a:rPr altLang="en-US" lang="zh-CN"/>
              <a:t>行业风险警示</a:t>
            </a:r>
            <a:endParaRPr altLang="en-US" lang="zh-CN"/>
          </a:p>
        </p:txBody>
      </p:sp>
      <p:sp>
        <p:nvSpPr>
          <p:cNvPr id="1050942"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政策风险：电子游戏与电竞行业可能受到政策影响，需关注政策变化和监管动向。</a:t>
            </a:r>
            <a:endParaRPr altLang="en-US" dirty="0" sz="1200" lang="zh-CN" spc="150">
              <a:solidFill>
                <a:schemeClr val="tx1">
                  <a:lumMod val="65000"/>
                  <a:lumOff val="35000"/>
                </a:schemeClr>
              </a:solidFill>
              <a:latin typeface="+mn-ea"/>
              <a:sym typeface="+mn-ea"/>
            </a:endParaRPr>
          </a:p>
        </p:txBody>
      </p:sp>
      <p:sp>
        <p:nvSpPr>
          <p:cNvPr id="1050944"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竞争风险：行业内竞争激烈，新进入者可能对现有企业构成威胁。</a:t>
            </a:r>
            <a:endParaRPr altLang="en-US" dirty="0" sz="1200" lang="zh-CN" spc="150">
              <a:solidFill>
                <a:schemeClr val="tx1">
                  <a:lumMod val="65000"/>
                  <a:lumOff val="35000"/>
                </a:schemeClr>
              </a:solidFill>
              <a:latin typeface="+mn-ea"/>
              <a:sym typeface="+mn-ea"/>
            </a:endParaRPr>
          </a:p>
        </p:txBody>
      </p:sp>
      <p:sp>
        <p:nvSpPr>
          <p:cNvPr id="1050946"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技术风险：电子游戏与电竞行业技术更新迅速，需不断跟进新技术和新产品。</a:t>
            </a:r>
            <a:endParaRPr altLang="en-US" dirty="0" sz="1200" lang="zh-CN" spc="150">
              <a:solidFill>
                <a:schemeClr val="tx1">
                  <a:lumMod val="65000"/>
                  <a:lumOff val="35000"/>
                </a:schemeClr>
              </a:solidFill>
              <a:latin typeface="+mn-ea"/>
              <a:sym typeface="+mn-ea"/>
            </a:endParaRPr>
          </a:p>
        </p:txBody>
      </p:sp>
      <p:sp>
        <p:nvSpPr>
          <p:cNvPr id="1050948"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法律风险：电子游戏与电竞行业涉及版权、隐私等问题，需遵守相关法律法规。</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1006"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1008" name="标题 14"/>
          <p:cNvSpPr>
            <a:spLocks noGrp="1"/>
          </p:cNvSpPr>
          <p:nvPr>
            <p:ph type="title" idx="4"/>
            <p:custDataLst>
              <p:tags r:id="rId2"/>
            </p:custDataLst>
          </p:nvPr>
        </p:nvSpPr>
        <p:spPr/>
        <p:txBody>
          <a:bodyPr/>
          <a:p>
            <a:r>
              <a:rPr altLang="en-US" dirty="0" lang="zh-CN"/>
              <a:t>结论与建议</a:t>
            </a:r>
            <a:endParaRPr altLang="en-US" dirty="0" lang="zh-CN"/>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1082" name="标题 1"/>
          <p:cNvSpPr>
            <a:spLocks noGrp="1"/>
          </p:cNvSpPr>
          <p:nvPr>
            <p:ph type="title" idx="3"/>
          </p:nvPr>
        </p:nvSpPr>
        <p:spPr/>
        <p:txBody>
          <a:bodyPr>
            <a:normAutofit fontScale="96875"/>
          </a:bodyPr>
          <a:p>
            <a:r>
              <a:rPr altLang="en-US" lang="zh-CN"/>
              <a:t>市场发展总结</a:t>
            </a:r>
            <a:endParaRPr altLang="en-US" lang="zh-CN"/>
          </a:p>
        </p:txBody>
      </p:sp>
      <p:sp>
        <p:nvSpPr>
          <p:cNvPr id="1051084"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86"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88"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90"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92"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市场竞争将更加激烈，企业需要不断创新和提高产品质量以保持市场竞争力。</a:t>
            </a:r>
            <a:endParaRPr altLang="en-US" sz="1400" lang="zh-CN" spc="150">
              <a:solidFill>
                <a:schemeClr val="tx1"/>
              </a:solidFill>
              <a:effectLst/>
              <a:latin typeface="+mn-ea"/>
              <a:sym typeface="+mn-ea"/>
            </a:endParaRPr>
          </a:p>
        </p:txBody>
      </p:sp>
      <p:sp>
        <p:nvSpPr>
          <p:cNvPr id="1051094"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电子游戏与电竞市场在2024年将继续保持增长趋势，市场规模和用户数量将进一步扩大。</a:t>
            </a:r>
            <a:endParaRPr altLang="en-US" dirty="0" sz="1400" lang="zh-CN" spc="150">
              <a:solidFill>
                <a:schemeClr val="tx1"/>
              </a:solidFill>
              <a:effectLst/>
              <a:latin typeface="+mn-ea"/>
              <a:sym typeface="+mn-ea"/>
            </a:endParaRPr>
          </a:p>
        </p:txBody>
      </p:sp>
      <p:sp>
        <p:nvSpPr>
          <p:cNvPr id="1051096"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政策监管和行业规范将进一步加强，企业需要遵守相关法规和规定。</a:t>
            </a:r>
            <a:endParaRPr altLang="en-US" sz="1400" lang="zh-CN" spc="150">
              <a:solidFill>
                <a:schemeClr val="tx1"/>
              </a:solidFill>
              <a:effectLst/>
              <a:latin typeface="+mn-ea"/>
              <a:sym typeface="+mn-ea"/>
            </a:endParaRPr>
          </a:p>
        </p:txBody>
      </p:sp>
      <p:sp>
        <p:nvSpPr>
          <p:cNvPr id="1051098"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投资前景看好，但投资者需要谨慎评估风险和机会，并选择具有潜力和竞争优势的企业进行投资。</a:t>
            </a:r>
            <a:endParaRPr altLang="en-US" sz="1400" lang="zh-CN" spc="150">
              <a:solidFill>
                <a:schemeClr val="tx1"/>
              </a:solidFill>
              <a:effectLst/>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1156" name="标题 1"/>
          <p:cNvSpPr>
            <a:spLocks noGrp="1"/>
          </p:cNvSpPr>
          <p:nvPr>
            <p:ph type="title" idx="3"/>
          </p:nvPr>
        </p:nvSpPr>
        <p:spPr/>
        <p:txBody>
          <a:bodyPr>
            <a:normAutofit fontScale="96875"/>
          </a:bodyPr>
          <a:p>
            <a:r>
              <a:rPr altLang="en-US" lang="zh-CN"/>
              <a:t>未来市场展望</a:t>
            </a:r>
            <a:endParaRPr altLang="en-US" lang="zh-CN"/>
          </a:p>
        </p:txBody>
      </p:sp>
      <p:sp>
        <p:nvSpPr>
          <p:cNvPr id="1051158"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电子游戏与电竞市场将继续保持增长趋势，吸引更多投资者和创业者进入。</a:t>
            </a:r>
            <a:endParaRPr altLang="en-US" dirty="0" sz="1200" lang="zh-CN" spc="150">
              <a:solidFill>
                <a:schemeClr val="tx1">
                  <a:lumMod val="85000"/>
                  <a:lumOff val="15000"/>
                </a:schemeClr>
              </a:solidFill>
              <a:latin typeface="+mn-ea"/>
              <a:sym typeface="+mn-ea"/>
            </a:endParaRPr>
          </a:p>
        </p:txBody>
      </p:sp>
      <p:sp>
        <p:nvSpPr>
          <p:cNvPr id="1051160"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62"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64"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随着技术的不断进步，游戏体验将更加丰富和真实，为玩家带来更好的游戏体验。</a:t>
            </a:r>
            <a:endParaRPr altLang="en-US" dirty="0" sz="1200" lang="zh-CN" spc="150">
              <a:solidFill>
                <a:schemeClr val="tx1">
                  <a:lumMod val="85000"/>
                  <a:lumOff val="15000"/>
                </a:schemeClr>
              </a:solidFill>
              <a:latin typeface="+mn-ea"/>
              <a:sym typeface="+mn-ea"/>
            </a:endParaRPr>
          </a:p>
        </p:txBody>
      </p:sp>
      <p:sp>
        <p:nvSpPr>
          <p:cNvPr id="1051166"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68"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70"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电竞产业将逐渐成为主流文化的一部分，吸引更多年轻人和粉丝的关注。</a:t>
            </a:r>
            <a:endParaRPr altLang="en-US" dirty="0" sz="1200" lang="zh-CN" spc="150">
              <a:solidFill>
                <a:schemeClr val="tx1">
                  <a:lumMod val="85000"/>
                  <a:lumOff val="15000"/>
                </a:schemeClr>
              </a:solidFill>
              <a:latin typeface="+mn-ea"/>
              <a:sym typeface="+mn-ea"/>
            </a:endParaRPr>
          </a:p>
        </p:txBody>
      </p:sp>
      <p:sp>
        <p:nvSpPr>
          <p:cNvPr id="1051172"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74"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76"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投资者需要关注市场变化和趋势，制定合理的投资策略，以获得更好的回报。</a:t>
            </a:r>
            <a:endParaRPr altLang="en-US" dirty="0" sz="1200" lang="zh-CN" spc="150">
              <a:solidFill>
                <a:schemeClr val="tx1">
                  <a:lumMod val="85000"/>
                  <a:lumOff val="15000"/>
                </a:schemeClr>
              </a:solidFill>
              <a:latin typeface="+mn-ea"/>
              <a:sym typeface="+mn-ea"/>
            </a:endParaRPr>
          </a:p>
        </p:txBody>
      </p:sp>
      <p:sp>
        <p:nvSpPr>
          <p:cNvPr id="1051178"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80"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238" name="标题 1"/>
          <p:cNvSpPr>
            <a:spLocks noGrp="1"/>
          </p:cNvSpPr>
          <p:nvPr>
            <p:ph type="title" idx="3"/>
          </p:nvPr>
        </p:nvSpPr>
        <p:spPr/>
        <p:txBody>
          <a:bodyPr>
            <a:normAutofit fontScale="96875"/>
          </a:bodyPr>
          <a:p>
            <a:r>
              <a:rPr altLang="en-US" lang="zh-CN"/>
              <a:t>行业政策建议</a:t>
            </a:r>
            <a:endParaRPr altLang="en-US" lang="zh-CN"/>
          </a:p>
        </p:txBody>
      </p:sp>
      <p:sp>
        <p:nvSpPr>
          <p:cNvPr id="1051240"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242"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244"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246"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248"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250"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252"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254"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256"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人才培养：支持高校和培训机构开设游戏相关专业和课程，培养专业人才</a:t>
            </a:r>
            <a:endParaRPr altLang="en-US" dirty="0" sz="2400" lang="zh-CN">
              <a:latin typeface="+mn-ea"/>
              <a:ea typeface="+mn-ea"/>
            </a:endParaRPr>
          </a:p>
        </p:txBody>
      </p:sp>
      <p:sp>
        <p:nvSpPr>
          <p:cNvPr id="1051258"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拓展国际市场：鼓励游戏企业走出国门，参与国际竞争与合作，提升中国游戏产业的国际影响力</a:t>
            </a:r>
            <a:endParaRPr altLang="en-US" dirty="0" sz="2400" lang="zh-CN">
              <a:latin typeface="+mn-ea"/>
              <a:ea typeface="+mn-ea"/>
            </a:endParaRPr>
          </a:p>
        </p:txBody>
      </p:sp>
      <p:sp>
        <p:nvSpPr>
          <p:cNvPr id="1051260"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鼓励创新：为游戏企业提供政策支持，鼓励其进行技术创新和产品研发</a:t>
            </a:r>
            <a:endParaRPr altLang="en-US" dirty="0" sz="2400" lang="zh-CN">
              <a:latin typeface="+mn-ea"/>
              <a:ea typeface="+mn-ea"/>
            </a:endParaRPr>
          </a:p>
        </p:txBody>
      </p:sp>
      <p:sp>
        <p:nvSpPr>
          <p:cNvPr id="1051262"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规范市场：制定相关法规和政策，加强对游戏行业的监管和管理，维护市场秩序</a:t>
            </a:r>
            <a:endParaRPr altLang="en-US" dirty="0" sz="2400" lang="zh-CN">
              <a:latin typeface="+mn-ea"/>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320" name="标题 1"/>
          <p:cNvSpPr>
            <a:spLocks noGrp="1"/>
          </p:cNvSpPr>
          <p:nvPr>
            <p:ph type="title" idx="3"/>
          </p:nvPr>
        </p:nvSpPr>
        <p:spPr/>
        <p:txBody>
          <a:bodyPr>
            <a:normAutofit fontScale="96875"/>
          </a:bodyPr>
          <a:p>
            <a:r>
              <a:rPr altLang="en-US" lang="zh-CN"/>
              <a:t>企业发展策略</a:t>
            </a:r>
            <a:endParaRPr altLang="en-US" lang="zh-CN"/>
          </a:p>
        </p:txBody>
      </p:sp>
      <p:sp>
        <p:nvSpPr>
          <p:cNvPr id="1051322"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24"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26"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28"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30"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32"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34"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36"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38"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40"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42"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344"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46"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48"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350"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352"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354"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356"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358"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关注市场需求，不断创新产品和服务</a:t>
            </a:r>
            <a:endParaRPr altLang="en-US" dirty="0" sz="1200" lang="zh-CN" spc="150">
              <a:solidFill>
                <a:schemeClr val="tx1">
                  <a:lumMod val="65000"/>
                  <a:lumOff val="35000"/>
                </a:schemeClr>
              </a:solidFill>
              <a:latin typeface="+mn-ea"/>
              <a:sym typeface="+mn-ea"/>
            </a:endParaRPr>
          </a:p>
        </p:txBody>
      </p:sp>
      <p:sp>
        <p:nvSpPr>
          <p:cNvPr id="1051360" name="正文"/>
          <p:cNvSpPr txBox="1"/>
          <p:nvPr>
            <p:custDataLst>
              <p:tags r:id="rId27"/>
            </p:custDataLst>
          </p:nvPr>
        </p:nvSpPr>
        <p:spPr>
          <a:xfrm>
            <a:off x="9419336" y="370356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拓展国际市场，增强企业全球竞争力</a:t>
            </a:r>
            <a:endParaRPr altLang="en-US" dirty="0" sz="1200" lang="zh-CN" spc="150">
              <a:solidFill>
                <a:schemeClr val="tx1">
                  <a:lumMod val="65000"/>
                  <a:lumOff val="35000"/>
                </a:schemeClr>
              </a:solidFill>
              <a:latin typeface="+mn-ea"/>
              <a:sym typeface="+mn-ea"/>
            </a:endParaRPr>
          </a:p>
        </p:txBody>
      </p:sp>
      <p:sp>
        <p:nvSpPr>
          <p:cNvPr id="1051362" name="正文"/>
          <p:cNvSpPr txBox="1"/>
          <p:nvPr>
            <p:custDataLst>
              <p:tags r:id="rId28"/>
            </p:custDataLst>
          </p:nvPr>
        </p:nvSpPr>
        <p:spPr>
          <a:xfrm>
            <a:off x="7063330" y="158021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优化运营管理，提高企业效率和盈利能力</a:t>
            </a:r>
            <a:endParaRPr altLang="en-US" dirty="0" sz="1200" lang="zh-CN" spc="150">
              <a:solidFill>
                <a:schemeClr val="tx1">
                  <a:lumMod val="65000"/>
                  <a:lumOff val="35000"/>
                </a:schemeClr>
              </a:solidFill>
              <a:latin typeface="+mn-ea"/>
              <a:sym typeface="+mn-ea"/>
            </a:endParaRPr>
          </a:p>
        </p:txBody>
      </p:sp>
      <p:sp>
        <p:nvSpPr>
          <p:cNvPr id="1051364" name="正文"/>
          <p:cNvSpPr txBox="1"/>
          <p:nvPr>
            <p:custDataLst>
              <p:tags r:id="rId29"/>
            </p:custDataLst>
          </p:nvPr>
        </p:nvSpPr>
        <p:spPr>
          <a:xfrm>
            <a:off x="2964336" y="158021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加强品牌建设，提升企业知名度和美誉度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422"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424"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2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1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6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0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59.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4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40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6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68.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2024-01-06T08:42:54Z</dcterms:created>
  <dcterms:modified xsi:type="dcterms:W3CDTF">2024-01-06T08:42:54Z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0f3eb3ddf0c6486493f69b142d68ddae_21</vt:lpwstr>
  </property>
</Properties>
</file>