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3151" r:id="rId3"/>
    <p:sldId id="3153" r:id="rId5"/>
    <p:sldId id="3152" r:id="rId6"/>
    <p:sldId id="3133" r:id="rId7"/>
    <p:sldId id="3126" r:id="rId8"/>
    <p:sldId id="3138" r:id="rId9"/>
    <p:sldId id="3127" r:id="rId10"/>
    <p:sldId id="3134" r:id="rId11"/>
    <p:sldId id="3157" r:id="rId12"/>
  </p:sldIdLst>
  <p:sldSz cx="12858750" cy="7232650"/>
  <p:notesSz cx="6858000" cy="9144000"/>
  <p:custDataLst>
    <p:tags r:id="rId1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3C5BE"/>
    <a:srgbClr val="60AEA9"/>
    <a:srgbClr val="00B369"/>
    <a:srgbClr val="1A8CE1"/>
    <a:srgbClr val="A78357"/>
    <a:srgbClr val="28C7D4"/>
    <a:srgbClr val="F94D4D"/>
    <a:srgbClr val="FEFEFE"/>
    <a:srgbClr val="8F1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41" autoAdjust="0"/>
    <p:restoredTop sz="92986" autoAdjust="0"/>
  </p:normalViewPr>
  <p:slideViewPr>
    <p:cSldViewPr showGuides="1">
      <p:cViewPr varScale="1">
        <p:scale>
          <a:sx n="57" d="100"/>
          <a:sy n="57" d="100"/>
        </p:scale>
        <p:origin x="-102" y="-1536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32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BE56-0D4C-487B-A77A-5602763B13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565"/>
            <a:endParaRPr lang="zh-CN" altLang="en-US" sz="197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3" Type="http://schemas.openxmlformats.org/officeDocument/2006/relationships/notesSlide" Target="../notesSlides/notesSlide4.xml"/><Relationship Id="rId22" Type="http://schemas.openxmlformats.org/officeDocument/2006/relationships/slideLayout" Target="../slideLayouts/slideLayout2.xml"/><Relationship Id="rId21" Type="http://schemas.openxmlformats.org/officeDocument/2006/relationships/image" Target="../media/image3.jpeg"/><Relationship Id="rId20" Type="http://schemas.openxmlformats.org/officeDocument/2006/relationships/image" Target="../media/image2.jpeg"/><Relationship Id="rId2" Type="http://schemas.openxmlformats.org/officeDocument/2006/relationships/tags" Target="../tags/tag13.xml"/><Relationship Id="rId19" Type="http://schemas.openxmlformats.org/officeDocument/2006/relationships/tags" Target="../tags/tag30.xml"/><Relationship Id="rId18" Type="http://schemas.openxmlformats.org/officeDocument/2006/relationships/tags" Target="../tags/tag29.xml"/><Relationship Id="rId17" Type="http://schemas.openxmlformats.org/officeDocument/2006/relationships/tags" Target="../tags/tag28.xml"/><Relationship Id="rId16" Type="http://schemas.openxmlformats.org/officeDocument/2006/relationships/tags" Target="../tags/tag27.xml"/><Relationship Id="rId15" Type="http://schemas.openxmlformats.org/officeDocument/2006/relationships/tags" Target="../tags/tag26.xml"/><Relationship Id="rId14" Type="http://schemas.openxmlformats.org/officeDocument/2006/relationships/tags" Target="../tags/tag25.xml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tags" Target="../tags/tag22.xml"/><Relationship Id="rId10" Type="http://schemas.openxmlformats.org/officeDocument/2006/relationships/tags" Target="../tags/tag21.xml"/><Relationship Id="rId1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6382" y="4344876"/>
            <a:ext cx="5865986" cy="405130"/>
          </a:xfrm>
          <a:prstGeom prst="rect">
            <a:avLst/>
          </a:prstGeom>
          <a:noFill/>
        </p:spPr>
        <p:txBody>
          <a:bodyPr wrap="square" lIns="128526" tIns="64263" rIns="128526" bIns="64263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山东矿安机电</a:t>
            </a:r>
            <a:endParaRPr lang="zh-CN" altLang="en-US" dirty="0">
              <a:solidFill>
                <a:schemeClr val="accent2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7055" y="5083175"/>
            <a:ext cx="2379345" cy="312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cap="all" spc="300" dirty="0" smtClean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 汇</a:t>
            </a:r>
            <a:r>
              <a:rPr lang="zh-CN" altLang="en-US" sz="1200" cap="all" spc="300" dirty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报人</a:t>
            </a:r>
            <a:r>
              <a:rPr lang="zh-CN" altLang="en-US" sz="1200" cap="all" spc="300" dirty="0" smtClean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：</a:t>
            </a:r>
            <a:r>
              <a:rPr lang="en-US" altLang="zh-CN" sz="1200" cap="all" spc="300" dirty="0" smtClean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Kuangan001</a:t>
            </a:r>
            <a:endParaRPr lang="en-US" altLang="zh-CN" sz="1200" cap="all" spc="300" dirty="0" smtClean="0">
              <a:solidFill>
                <a:schemeClr val="accent2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3042756" y="1900104"/>
            <a:ext cx="2028555" cy="1711563"/>
            <a:chOff x="-948133" y="1853669"/>
            <a:chExt cx="3342234" cy="2819964"/>
          </a:xfrm>
          <a:solidFill>
            <a:schemeClr val="accent2"/>
          </a:solidFill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3" name="Freeform 7"/>
            <p:cNvSpPr/>
            <p:nvPr/>
          </p:nvSpPr>
          <p:spPr bwMode="auto">
            <a:xfrm>
              <a:off x="-948133" y="1853669"/>
              <a:ext cx="3342234" cy="281996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7"/>
            <p:cNvSpPr/>
            <p:nvPr/>
          </p:nvSpPr>
          <p:spPr bwMode="auto">
            <a:xfrm>
              <a:off x="-844611" y="1941014"/>
              <a:ext cx="3135190" cy="264527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774652" y="1900104"/>
            <a:ext cx="2028555" cy="1711563"/>
            <a:chOff x="-948133" y="1853669"/>
            <a:chExt cx="3342234" cy="2819964"/>
          </a:xfrm>
          <a:solidFill>
            <a:schemeClr val="accent1"/>
          </a:solidFill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" name="Freeform 7"/>
            <p:cNvSpPr/>
            <p:nvPr/>
          </p:nvSpPr>
          <p:spPr bwMode="auto">
            <a:xfrm>
              <a:off x="-948133" y="1853669"/>
              <a:ext cx="3342234" cy="281996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7"/>
            <p:cNvSpPr/>
            <p:nvPr/>
          </p:nvSpPr>
          <p:spPr bwMode="auto">
            <a:xfrm>
              <a:off x="-844611" y="1941014"/>
              <a:ext cx="3135190" cy="264527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357367" y="1900104"/>
            <a:ext cx="2028555" cy="1711563"/>
            <a:chOff x="-948133" y="1853669"/>
            <a:chExt cx="3342234" cy="2819964"/>
          </a:xfrm>
          <a:solidFill>
            <a:schemeClr val="accent2"/>
          </a:solidFill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4" name="Freeform 7"/>
            <p:cNvSpPr/>
            <p:nvPr/>
          </p:nvSpPr>
          <p:spPr bwMode="auto">
            <a:xfrm>
              <a:off x="-948133" y="1853669"/>
              <a:ext cx="3342234" cy="281996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7"/>
            <p:cNvSpPr/>
            <p:nvPr/>
          </p:nvSpPr>
          <p:spPr bwMode="auto">
            <a:xfrm>
              <a:off x="-844611" y="1941014"/>
              <a:ext cx="3135190" cy="264527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026431" y="1900104"/>
            <a:ext cx="2028555" cy="1711563"/>
            <a:chOff x="-948133" y="1853669"/>
            <a:chExt cx="3342234" cy="2819964"/>
          </a:xfrm>
          <a:solidFill>
            <a:schemeClr val="accent1"/>
          </a:solidFill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9" name="Freeform 7"/>
            <p:cNvSpPr/>
            <p:nvPr/>
          </p:nvSpPr>
          <p:spPr bwMode="auto">
            <a:xfrm>
              <a:off x="-948133" y="1853669"/>
              <a:ext cx="3342234" cy="281996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7"/>
            <p:cNvSpPr/>
            <p:nvPr/>
          </p:nvSpPr>
          <p:spPr bwMode="auto">
            <a:xfrm>
              <a:off x="-844611" y="1941014"/>
              <a:ext cx="3135190" cy="264527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1" name="TextBox 1"/>
          <p:cNvSpPr txBox="1"/>
          <p:nvPr/>
        </p:nvSpPr>
        <p:spPr>
          <a:xfrm>
            <a:off x="3241040" y="2248535"/>
            <a:ext cx="1534160" cy="1051560"/>
          </a:xfrm>
          <a:prstGeom prst="rect">
            <a:avLst/>
          </a:prstGeom>
          <a:noFill/>
        </p:spPr>
        <p:txBody>
          <a:bodyPr wrap="square" lIns="128526" tIns="64263" rIns="128526" bIns="64263" rtlCol="0">
            <a:spAutoFit/>
          </a:bodyPr>
          <a:lstStyle/>
          <a:p>
            <a:pPr algn="ctr"/>
            <a:r>
              <a:rPr lang="zh-CN" altLang="en-US" sz="6000">
                <a:solidFill>
                  <a:schemeClr val="bg1"/>
                </a:solidFill>
                <a:sym typeface="+mn-ea"/>
              </a:rPr>
              <a:t>YXD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2" name="TextBox 1"/>
          <p:cNvSpPr txBox="1"/>
          <p:nvPr/>
        </p:nvSpPr>
        <p:spPr>
          <a:xfrm>
            <a:off x="4942840" y="2208530"/>
            <a:ext cx="1485265" cy="1051560"/>
          </a:xfrm>
          <a:prstGeom prst="rect">
            <a:avLst/>
          </a:prstGeom>
          <a:noFill/>
        </p:spPr>
        <p:txBody>
          <a:bodyPr wrap="square" lIns="128526" tIns="64263" rIns="128526" bIns="64263" rtlCol="0">
            <a:spAutoFit/>
          </a:bodyPr>
          <a:lstStyle/>
          <a:p>
            <a:pPr algn="ctr"/>
            <a:r>
              <a:rPr lang="zh-CN" altLang="en-US" sz="6000">
                <a:solidFill>
                  <a:schemeClr val="bg1"/>
                </a:solidFill>
                <a:sym typeface="+mn-ea"/>
              </a:rPr>
              <a:t>1/5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3" name="TextBox 1"/>
          <p:cNvSpPr txBox="1"/>
          <p:nvPr/>
        </p:nvSpPr>
        <p:spPr>
          <a:xfrm>
            <a:off x="6803207" y="2136903"/>
            <a:ext cx="1007988" cy="1235710"/>
          </a:xfrm>
          <a:prstGeom prst="rect">
            <a:avLst/>
          </a:prstGeom>
          <a:noFill/>
        </p:spPr>
        <p:txBody>
          <a:bodyPr wrap="square" lIns="128526" tIns="64263" rIns="128526" bIns="64263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摇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"/>
          <p:cNvSpPr txBox="1"/>
          <p:nvPr/>
        </p:nvSpPr>
        <p:spPr>
          <a:xfrm>
            <a:off x="8506079" y="2136903"/>
            <a:ext cx="1007988" cy="1235710"/>
          </a:xfrm>
          <a:prstGeom prst="rect">
            <a:avLst/>
          </a:prstGeom>
          <a:noFill/>
        </p:spPr>
        <p:txBody>
          <a:bodyPr wrap="square" lIns="128526" tIns="64263" rIns="128526" bIns="64263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台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83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1" grpId="0"/>
      <p:bldP spid="72" grpId="0"/>
      <p:bldP spid="73" grpId="0"/>
      <p:bldP spid="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Number_1"/>
          <p:cNvSpPr/>
          <p:nvPr>
            <p:custDataLst>
              <p:tags r:id="rId1"/>
            </p:custDataLst>
          </p:nvPr>
        </p:nvSpPr>
        <p:spPr>
          <a:xfrm>
            <a:off x="3191202" y="1522738"/>
            <a:ext cx="468220" cy="56502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530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zh-CN" altLang="en-US" sz="25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MH_Entry_1"/>
          <p:cNvSpPr/>
          <p:nvPr>
            <p:custDataLst>
              <p:tags r:id="rId2"/>
            </p:custDataLst>
          </p:nvPr>
        </p:nvSpPr>
        <p:spPr>
          <a:xfrm>
            <a:off x="3454088" y="1539923"/>
            <a:ext cx="4481905" cy="56502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YXD-1/5摇台简介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MH_Number_2"/>
          <p:cNvSpPr/>
          <p:nvPr>
            <p:custDataLst>
              <p:tags r:id="rId3"/>
            </p:custDataLst>
          </p:nvPr>
        </p:nvSpPr>
        <p:spPr>
          <a:xfrm>
            <a:off x="3191202" y="2731308"/>
            <a:ext cx="468220" cy="56502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530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zh-CN" altLang="en-US" sz="25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MH_Entry_2"/>
          <p:cNvSpPr/>
          <p:nvPr>
            <p:custDataLst>
              <p:tags r:id="rId4"/>
            </p:custDataLst>
          </p:nvPr>
        </p:nvSpPr>
        <p:spPr>
          <a:xfrm>
            <a:off x="3454088" y="2748496"/>
            <a:ext cx="4481905" cy="56502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YXD-1/5摇台参数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MH_Number_3"/>
          <p:cNvSpPr/>
          <p:nvPr>
            <p:custDataLst>
              <p:tags r:id="rId5"/>
            </p:custDataLst>
          </p:nvPr>
        </p:nvSpPr>
        <p:spPr>
          <a:xfrm>
            <a:off x="3191202" y="3939878"/>
            <a:ext cx="468220" cy="56502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530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endParaRPr lang="zh-CN" altLang="en-US" sz="25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MH_Entry_3"/>
          <p:cNvSpPr/>
          <p:nvPr>
            <p:custDataLst>
              <p:tags r:id="rId6"/>
            </p:custDataLst>
          </p:nvPr>
        </p:nvSpPr>
        <p:spPr>
          <a:xfrm>
            <a:off x="3454088" y="3957066"/>
            <a:ext cx="4481905" cy="56502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YXD-1/5摇台工作原理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MH_Number_4"/>
          <p:cNvSpPr/>
          <p:nvPr>
            <p:custDataLst>
              <p:tags r:id="rId7"/>
            </p:custDataLst>
          </p:nvPr>
        </p:nvSpPr>
        <p:spPr>
          <a:xfrm>
            <a:off x="3191202" y="5148448"/>
            <a:ext cx="468220" cy="56502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530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4</a:t>
            </a:r>
            <a:endParaRPr lang="zh-CN" altLang="en-US" sz="25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MH_Entry_4"/>
          <p:cNvSpPr/>
          <p:nvPr>
            <p:custDataLst>
              <p:tags r:id="rId8"/>
            </p:custDataLst>
          </p:nvPr>
        </p:nvSpPr>
        <p:spPr>
          <a:xfrm>
            <a:off x="3454088" y="5165637"/>
            <a:ext cx="4481905" cy="56502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YXD-1/5摇台用途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MH_Others_1"/>
          <p:cNvSpPr/>
          <p:nvPr>
            <p:custDataLst>
              <p:tags r:id="rId9"/>
            </p:custDataLst>
          </p:nvPr>
        </p:nvSpPr>
        <p:spPr>
          <a:xfrm>
            <a:off x="10354634" y="448"/>
            <a:ext cx="2502971" cy="7231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59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</a:t>
            </a:r>
            <a:endParaRPr lang="en-US" altLang="zh-CN" sz="759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759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</a:t>
            </a:r>
            <a:endParaRPr lang="zh-CN" altLang="en-US" sz="759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2"/>
          <p:cNvSpPr/>
          <p:nvPr>
            <p:custDataLst>
              <p:tags r:id="rId10"/>
            </p:custDataLst>
          </p:nvPr>
        </p:nvSpPr>
        <p:spPr>
          <a:xfrm>
            <a:off x="10192568" y="-14857"/>
            <a:ext cx="88629" cy="72507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1588" y="3616325"/>
            <a:ext cx="12855576" cy="3615185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flipH="1">
            <a:off x="4917581" y="5841531"/>
            <a:ext cx="7939583" cy="1390226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11"/>
          <p:cNvSpPr txBox="1"/>
          <p:nvPr/>
        </p:nvSpPr>
        <p:spPr>
          <a:xfrm>
            <a:off x="812800" y="1816735"/>
            <a:ext cx="3226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YXD-1/5摇台简介</a:t>
            </a:r>
            <a:endParaRPr lang="en-US" altLang="zh-CN" sz="240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4125138" y="1168348"/>
            <a:ext cx="0" cy="1997354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4"/>
          <p:cNvSpPr txBox="1"/>
          <p:nvPr/>
        </p:nvSpPr>
        <p:spPr>
          <a:xfrm>
            <a:off x="4845050" y="1600200"/>
            <a:ext cx="6046470" cy="2576830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pPr>
              <a:lnSpc>
                <a:spcPct val="150000"/>
              </a:lnSpc>
            </a:pPr>
            <a:r>
              <a:rPr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摇台是竖井罐笼提升系统在井口置换罐笼内矿车及人员上下罐时，车场运输轨道与罐笼内轨道衔接的一种承接设备。摇台结构能够满足推车机进罐作业的要求。摇臂与罐笼搭接时，摇尖与罐内导轨衬吻合，保证侧向定位可靠，保证罐内外的基本轨、推车机滑道不错位，使矿车、推车机顺利进出罐笼.</a:t>
            </a:r>
            <a:endParaRPr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-Turn Arrow 4"/>
          <p:cNvSpPr/>
          <p:nvPr>
            <p:custDataLst>
              <p:tags r:id="rId1"/>
            </p:custDataLst>
          </p:nvPr>
        </p:nvSpPr>
        <p:spPr bwMode="auto">
          <a:xfrm rot="10800000">
            <a:off x="1695829" y="2644834"/>
            <a:ext cx="8568947" cy="3629063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</a:ln>
        </p:spPr>
        <p:txBody>
          <a:bodyPr vert="horz" wrap="square" lIns="111664" tIns="55832" rIns="111664" bIns="55832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8"/>
          <p:cNvGrpSpPr/>
          <p:nvPr>
            <p:custDataLst>
              <p:tags r:id="rId2"/>
            </p:custDataLst>
          </p:nvPr>
        </p:nvGrpSpPr>
        <p:grpSpPr>
          <a:xfrm>
            <a:off x="2101897" y="2363614"/>
            <a:ext cx="1025646" cy="1025646"/>
            <a:chOff x="1028276" y="1427062"/>
            <a:chExt cx="839890" cy="839890"/>
          </a:xfrm>
        </p:grpSpPr>
        <p:sp>
          <p:nvSpPr>
            <p:cNvPr id="16" name="Oval 15"/>
            <p:cNvSpPr/>
            <p:nvPr>
              <p:custDataLst>
                <p:tags r:id="rId3"/>
              </p:custDataLst>
            </p:nvPr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5"/>
          <p:cNvGrpSpPr/>
          <p:nvPr>
            <p:custDataLst>
              <p:tags r:id="rId5"/>
            </p:custDataLst>
          </p:nvPr>
        </p:nvGrpSpPr>
        <p:grpSpPr>
          <a:xfrm>
            <a:off x="9684166" y="2363614"/>
            <a:ext cx="1025646" cy="1025646"/>
            <a:chOff x="7237312" y="1427062"/>
            <a:chExt cx="839890" cy="839890"/>
          </a:xfrm>
        </p:grpSpPr>
        <p:sp>
          <p:nvSpPr>
            <p:cNvPr id="21" name="Oval 20"/>
            <p:cNvSpPr/>
            <p:nvPr>
              <p:custDataLst>
                <p:tags r:id="rId6"/>
              </p:custDataLst>
            </p:nvPr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9"/>
          <p:cNvGrpSpPr/>
          <p:nvPr>
            <p:custDataLst>
              <p:tags r:id="rId8"/>
            </p:custDataLst>
          </p:nvPr>
        </p:nvGrpSpPr>
        <p:grpSpPr>
          <a:xfrm>
            <a:off x="2101897" y="3518724"/>
            <a:ext cx="1025646" cy="1025646"/>
            <a:chOff x="1028276" y="2372969"/>
            <a:chExt cx="839890" cy="839890"/>
          </a:xfrm>
        </p:grpSpPr>
        <p:sp>
          <p:nvSpPr>
            <p:cNvPr id="26" name="Oval 25"/>
            <p:cNvSpPr/>
            <p:nvPr>
              <p:custDataLst>
                <p:tags r:id="rId9"/>
              </p:custDataLst>
            </p:nvPr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>
            <p:custDataLst>
              <p:tags r:id="rId11"/>
            </p:custDataLst>
          </p:nvPr>
        </p:nvGrpSpPr>
        <p:grpSpPr>
          <a:xfrm>
            <a:off x="9684165" y="3518724"/>
            <a:ext cx="1025646" cy="1025646"/>
            <a:chOff x="7237311" y="2372969"/>
            <a:chExt cx="839890" cy="839890"/>
          </a:xfrm>
        </p:grpSpPr>
        <p:sp>
          <p:nvSpPr>
            <p:cNvPr id="32" name="Oval 31"/>
            <p:cNvSpPr/>
            <p:nvPr>
              <p:custDataLst>
                <p:tags r:id="rId12"/>
              </p:custDataLst>
            </p:nvPr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7"/>
          <p:cNvGrpSpPr/>
          <p:nvPr>
            <p:custDataLst>
              <p:tags r:id="rId14"/>
            </p:custDataLst>
          </p:nvPr>
        </p:nvGrpSpPr>
        <p:grpSpPr>
          <a:xfrm>
            <a:off x="9684165" y="4729811"/>
            <a:ext cx="1025646" cy="1025646"/>
            <a:chOff x="7237311" y="3364715"/>
            <a:chExt cx="839890" cy="839890"/>
          </a:xfrm>
        </p:grpSpPr>
        <p:sp>
          <p:nvSpPr>
            <p:cNvPr id="35" name="Oval 34"/>
            <p:cNvSpPr/>
            <p:nvPr>
              <p:custDataLst>
                <p:tags r:id="rId15"/>
              </p:custDataLst>
            </p:nvPr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0"/>
          <p:cNvGrpSpPr/>
          <p:nvPr>
            <p:custDataLst>
              <p:tags r:id="rId17"/>
            </p:custDataLst>
          </p:nvPr>
        </p:nvGrpSpPr>
        <p:grpSpPr>
          <a:xfrm>
            <a:off x="2101898" y="4729811"/>
            <a:ext cx="1025646" cy="1025646"/>
            <a:chOff x="1028277" y="3364715"/>
            <a:chExt cx="839890" cy="839890"/>
          </a:xfrm>
        </p:grpSpPr>
        <p:sp>
          <p:nvSpPr>
            <p:cNvPr id="11" name="Oval 10"/>
            <p:cNvSpPr/>
            <p:nvPr>
              <p:custDataLst>
                <p:tags r:id="rId18"/>
              </p:custDataLst>
            </p:nvPr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380365" y="376555"/>
            <a:ext cx="2586355" cy="464185"/>
          </a:xfrm>
          <a:prstGeom prst="rect">
            <a:avLst/>
          </a:prstGeom>
          <a:noFill/>
        </p:spPr>
        <p:txBody>
          <a:bodyPr wrap="square" lIns="96434" tIns="48217" rIns="96434" bIns="48217" rtlCol="0">
            <a:spAutoFit/>
          </a:bodyPr>
          <a:lstStyle/>
          <a:p>
            <a:pPr algn="dist" defTabSz="964565"/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YXD-1/5摇台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3" name="图片 22" descr="进车摇台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73520" y="2608580"/>
            <a:ext cx="3057525" cy="3057525"/>
          </a:xfrm>
          <a:prstGeom prst="rect">
            <a:avLst/>
          </a:prstGeom>
        </p:spPr>
      </p:pic>
      <p:pic>
        <p:nvPicPr>
          <p:cNvPr id="24" name="图片 23" descr="进车摇台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04870" y="2608580"/>
            <a:ext cx="3057525" cy="3057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"/>
          <p:cNvSpPr/>
          <p:nvPr/>
        </p:nvSpPr>
        <p:spPr>
          <a:xfrm>
            <a:off x="2799383" y="1472935"/>
            <a:ext cx="5854490" cy="3659055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542903" y="3998413"/>
            <a:ext cx="152217" cy="152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86508" y="3003883"/>
            <a:ext cx="275161" cy="2751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02348" y="2398674"/>
            <a:ext cx="380542" cy="3805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733155" y="1384300"/>
            <a:ext cx="3827145" cy="20770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轨距：600mm、762mm、900mm</a:t>
            </a:r>
            <a:endParaRPr lang="zh-CN" altLang="en-US" sz="1800" dirty="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调节高度：500mm</a:t>
            </a:r>
            <a:endParaRPr lang="zh-CN" altLang="en-US" sz="1800" dirty="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摇臂长度：进车侧2300mm，出车侧2800mm</a:t>
            </a:r>
            <a:endParaRPr lang="zh-CN" altLang="en-US" sz="1800" dirty="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工作压力：2.5～10 (Mpa)</a:t>
            </a:r>
            <a:endParaRPr lang="zh-CN" altLang="en-US" sz="1800" dirty="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49035" y="3760470"/>
            <a:ext cx="5652135" cy="8305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1、适用煤矿1t、1.5t、3t矿车、平板车、材料车及金属矿山0.5m3、0.7m3、1.2m3、2m3、4 m3矿车</a:t>
            </a:r>
            <a:endParaRPr lang="zh-CN" altLang="en-US" sz="180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85865" y="6316980"/>
            <a:ext cx="1727200" cy="3321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3、包括稳罐摇台</a:t>
            </a:r>
            <a:endParaRPr lang="zh-CN" altLang="en-US" sz="1800" dirty="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50940" y="5128895"/>
            <a:ext cx="3327400" cy="4648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2、表中调节高度按煤矿使用条件</a:t>
            </a:r>
            <a:endParaRPr lang="zh-CN" altLang="en-US" sz="180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zh-CN" altLang="en-US" sz="180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600893" y="6259664"/>
            <a:ext cx="585664" cy="585664"/>
            <a:chOff x="5966424" y="5581429"/>
            <a:chExt cx="555357" cy="555356"/>
          </a:xfrm>
        </p:grpSpPr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5966424" y="5581429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6095312" y="5748110"/>
              <a:ext cx="282246" cy="246604"/>
              <a:chOff x="6357938" y="3535360"/>
              <a:chExt cx="465138" cy="406400"/>
            </a:xfrm>
            <a:solidFill>
              <a:schemeClr val="accent3"/>
            </a:solidFill>
          </p:grpSpPr>
          <p:sp>
            <p:nvSpPr>
              <p:cNvPr id="42" name="AutoShape 43"/>
              <p:cNvSpPr/>
              <p:nvPr/>
            </p:nvSpPr>
            <p:spPr bwMode="auto">
              <a:xfrm>
                <a:off x="6357938" y="3535360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30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44"/>
              <p:cNvSpPr/>
              <p:nvPr/>
            </p:nvSpPr>
            <p:spPr bwMode="auto">
              <a:xfrm>
                <a:off x="6779419" y="3680618"/>
                <a:ext cx="28576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30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45"/>
              <p:cNvSpPr/>
              <p:nvPr/>
            </p:nvSpPr>
            <p:spPr bwMode="auto">
              <a:xfrm>
                <a:off x="6764339" y="3854447"/>
                <a:ext cx="58737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30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5571121" y="5079373"/>
            <a:ext cx="585664" cy="585664"/>
            <a:chOff x="8647910" y="4436936"/>
            <a:chExt cx="555357" cy="555357"/>
          </a:xfrm>
        </p:grpSpPr>
        <p:sp>
          <p:nvSpPr>
            <p:cNvPr id="38" name="Freeform 52"/>
            <p:cNvSpPr>
              <a:spLocks noEditPoints="1"/>
            </p:cNvSpPr>
            <p:nvPr/>
          </p:nvSpPr>
          <p:spPr bwMode="auto">
            <a:xfrm>
              <a:off x="8647910" y="4436936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831951" y="4577833"/>
              <a:ext cx="193623" cy="282246"/>
              <a:chOff x="3582988" y="3510758"/>
              <a:chExt cx="319088" cy="465137"/>
            </a:xfrm>
            <a:solidFill>
              <a:schemeClr val="accent2"/>
            </a:solidFill>
          </p:grpSpPr>
          <p:sp>
            <p:nvSpPr>
              <p:cNvPr id="51" name="AutoShape 113"/>
              <p:cNvSpPr/>
              <p:nvPr/>
            </p:nvSpPr>
            <p:spPr bwMode="auto">
              <a:xfrm>
                <a:off x="3582988" y="3510758"/>
                <a:ext cx="319088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30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14"/>
              <p:cNvSpPr/>
              <p:nvPr/>
            </p:nvSpPr>
            <p:spPr bwMode="auto">
              <a:xfrm>
                <a:off x="3655220" y="358378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30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600893" y="3832871"/>
            <a:ext cx="585664" cy="585664"/>
            <a:chOff x="5966424" y="4436930"/>
            <a:chExt cx="555357" cy="555356"/>
          </a:xfrm>
        </p:grpSpPr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5966424" y="4436930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49"/>
            <p:cNvSpPr/>
            <p:nvPr/>
          </p:nvSpPr>
          <p:spPr bwMode="auto">
            <a:xfrm>
              <a:off x="6104525" y="4610370"/>
              <a:ext cx="281764" cy="202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241300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596265" y="376555"/>
            <a:ext cx="3228340" cy="537845"/>
          </a:xfrm>
          <a:prstGeom prst="rect">
            <a:avLst/>
          </a:prstGeom>
          <a:noFill/>
        </p:spPr>
        <p:txBody>
          <a:bodyPr wrap="square" lIns="96434" tIns="48217" rIns="96434" bIns="48217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YXD-1/5摇台参数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/>
        </p:nvSpPr>
        <p:spPr>
          <a:xfrm>
            <a:off x="372745" y="376555"/>
            <a:ext cx="2214245" cy="464185"/>
          </a:xfrm>
          <a:prstGeom prst="rect">
            <a:avLst/>
          </a:prstGeom>
          <a:noFill/>
        </p:spPr>
        <p:txBody>
          <a:bodyPr wrap="square" lIns="96434" tIns="48217" rIns="96434" bIns="48217" rtlCol="0">
            <a:spAutoFit/>
          </a:bodyPr>
          <a:lstStyle/>
          <a:p>
            <a:pPr algn="dist" defTabSz="964565"/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YXD-1/5摇台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图片 1" descr="出车摇台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2990" y="2176145"/>
            <a:ext cx="2891790" cy="2891790"/>
          </a:xfrm>
          <a:prstGeom prst="ellipse">
            <a:avLst/>
          </a:prstGeom>
        </p:spPr>
      </p:pic>
      <p:pic>
        <p:nvPicPr>
          <p:cNvPr id="3" name="图片 2" descr="出车摇台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940" y="2176145"/>
            <a:ext cx="2891790" cy="2891790"/>
          </a:xfrm>
          <a:prstGeom prst="ellipse">
            <a:avLst/>
          </a:prstGeom>
        </p:spPr>
      </p:pic>
      <p:pic>
        <p:nvPicPr>
          <p:cNvPr id="4" name="图片 3" descr="出车摇台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525" y="2176145"/>
            <a:ext cx="2891790" cy="289179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Oval 152"/>
          <p:cNvSpPr/>
          <p:nvPr/>
        </p:nvSpPr>
        <p:spPr>
          <a:xfrm>
            <a:off x="1207135" y="1997075"/>
            <a:ext cx="3644900" cy="3543935"/>
          </a:xfrm>
          <a:prstGeom prst="ellipse">
            <a:avLst/>
          </a:prstGeom>
          <a:solidFill>
            <a:schemeClr val="accent1"/>
          </a:solidFill>
          <a:ln w="190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Metin kutusu 164"/>
          <p:cNvSpPr txBox="1"/>
          <p:nvPr/>
        </p:nvSpPr>
        <p:spPr>
          <a:xfrm>
            <a:off x="1503045" y="3495040"/>
            <a:ext cx="3163570" cy="534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YXD-1/5摇台工作原理</a:t>
            </a:r>
            <a:endParaRPr lang="tr-TR" altLang="zh-CN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7" name="Dikdörtgen 176"/>
          <p:cNvSpPr/>
          <p:nvPr/>
        </p:nvSpPr>
        <p:spPr>
          <a:xfrm>
            <a:off x="5132705" y="1672590"/>
            <a:ext cx="6548755" cy="41548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矿用摇台为一段可摆动轨道,一端绕固定轴摆动,另一端当罐笼停好后摇尖搭接在罐笼边缘的导轨衬上, 摇台边接了罐内与车场中的轨道, 矿用摇台便于矿车进出罐笼.当摇台抬起时,CYS-6/1.5矿用摇台上zui突出部的外形与罐笼间留有足够的an全间隙.摇尖的前端,工作时与罐内导轨衬搭接,摇尖铰接在摇臂上,可以自由转动相应的角度,摇尖的尾部设有配重,使其前部经常处于抬起状态.当由于事故摇台放下后,罐笼通过时,肆零零捌捌陆零伍叁柒</a:t>
            </a:r>
            <a:r>
              <a:rPr lang="zh-CN" sz="18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sz="18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摇尖头部被撞向下旋转,而允许罐笼an全通过.摇尖和导轨衬的结构保证了摇台与罐笼搭接时,侧向能可靠定位,从而罐笼内外轨道不会错位,避免发生矿车掉道事故</a:t>
            </a:r>
            <a:endParaRPr sz="1800" dirty="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/>
          <p:nvPr/>
        </p:nvGrpSpPr>
        <p:grpSpPr>
          <a:xfrm>
            <a:off x="1618040" y="1927904"/>
            <a:ext cx="1568455" cy="1609045"/>
            <a:chOff x="23394" y="1490767"/>
            <a:chExt cx="1793584" cy="1839999"/>
          </a:xfrm>
        </p:grpSpPr>
        <p:sp>
          <p:nvSpPr>
            <p:cNvPr id="72" name="Round Same Side Corner Rectangle 71"/>
            <p:cNvSpPr/>
            <p:nvPr/>
          </p:nvSpPr>
          <p:spPr>
            <a:xfrm rot="5400000">
              <a:off x="-198896" y="2244015"/>
              <a:ext cx="790364" cy="34578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Bent Arrow 72"/>
            <p:cNvSpPr/>
            <p:nvPr/>
          </p:nvSpPr>
          <p:spPr>
            <a:xfrm rot="5400000">
              <a:off x="472559" y="1876818"/>
              <a:ext cx="889161" cy="1623558"/>
            </a:xfrm>
            <a:prstGeom prst="bentArrow">
              <a:avLst>
                <a:gd name="adj1" fmla="val 41667"/>
                <a:gd name="adj2" fmla="val 25000"/>
                <a:gd name="adj3" fmla="val 0"/>
                <a:gd name="adj4" fmla="val 727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74807" y="2984982"/>
              <a:ext cx="642171" cy="3457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7603" y="2028418"/>
              <a:ext cx="519750" cy="2222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0556" y="1703734"/>
              <a:ext cx="273844" cy="3375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93"/>
            <p:cNvGrpSpPr/>
            <p:nvPr/>
          </p:nvGrpSpPr>
          <p:grpSpPr>
            <a:xfrm>
              <a:off x="148193" y="1490767"/>
              <a:ext cx="1267392" cy="395183"/>
              <a:chOff x="148193" y="1501702"/>
              <a:chExt cx="1267392" cy="39518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77953" y="1501702"/>
                <a:ext cx="395183" cy="39518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Teardrop 88"/>
              <p:cNvSpPr/>
              <p:nvPr/>
            </p:nvSpPr>
            <p:spPr>
              <a:xfrm rot="2700000">
                <a:off x="14819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Teardrop 91"/>
              <p:cNvSpPr/>
              <p:nvPr/>
            </p:nvSpPr>
            <p:spPr>
              <a:xfrm rot="18900000" flipH="1">
                <a:off x="102040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0" name="Footer Text"/>
          <p:cNvSpPr txBox="1"/>
          <p:nvPr/>
        </p:nvSpPr>
        <p:spPr>
          <a:xfrm>
            <a:off x="5205095" y="2464435"/>
            <a:ext cx="6672580" cy="20770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sz="18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摇台是竖井罐笼提升系统在井口置换罐笼内矿车及人员上下罐时，车场运输轨道与罐笼内轨道衔接的一种承接设备。摇台结构能够满足推车机进罐作业的要求。摇臂与罐笼搭接时，山东矿安机电有限公司 </a:t>
            </a:r>
            <a:r>
              <a:rPr lang="zh-CN" sz="18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sz="18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摇尖与罐内导轨衬吻合，保证侧向定位可靠，保证罐内外的基本轨、推车机滑道不错位，使矿车、推车机顺利进出罐笼.</a:t>
            </a:r>
            <a:endParaRPr sz="180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52755" y="358775"/>
            <a:ext cx="2945765" cy="537845"/>
          </a:xfrm>
          <a:prstGeom prst="rect">
            <a:avLst/>
          </a:prstGeom>
          <a:noFill/>
        </p:spPr>
        <p:txBody>
          <a:bodyPr wrap="square" lIns="96434" tIns="48217" rIns="96434" bIns="48217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YXD-1/5摇台用途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" name="图片 6" descr="摇台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97965" y="3616325"/>
            <a:ext cx="2929890" cy="27381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07885" y="5083071"/>
            <a:ext cx="4242981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600" cap="all" spc="300" dirty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 汇报人：山东矿安机电</a:t>
            </a:r>
            <a:endParaRPr lang="zh-CN" altLang="zh-CN" sz="1600" cap="all" spc="300" dirty="0">
              <a:solidFill>
                <a:schemeClr val="accent2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3042756" y="1900104"/>
            <a:ext cx="2028555" cy="1711563"/>
            <a:chOff x="-948133" y="1853669"/>
            <a:chExt cx="3342234" cy="2819964"/>
          </a:xfrm>
          <a:solidFill>
            <a:schemeClr val="accent2"/>
          </a:solidFill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3" name="Freeform 7"/>
            <p:cNvSpPr/>
            <p:nvPr/>
          </p:nvSpPr>
          <p:spPr bwMode="auto">
            <a:xfrm>
              <a:off x="-948133" y="1853669"/>
              <a:ext cx="3342234" cy="281996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7"/>
            <p:cNvSpPr/>
            <p:nvPr/>
          </p:nvSpPr>
          <p:spPr bwMode="auto">
            <a:xfrm>
              <a:off x="-844611" y="1941014"/>
              <a:ext cx="3135190" cy="264527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774652" y="1900104"/>
            <a:ext cx="2028555" cy="1711563"/>
            <a:chOff x="-948133" y="1853669"/>
            <a:chExt cx="3342234" cy="2819964"/>
          </a:xfrm>
          <a:solidFill>
            <a:schemeClr val="accent1"/>
          </a:solidFill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" name="Freeform 7"/>
            <p:cNvSpPr/>
            <p:nvPr/>
          </p:nvSpPr>
          <p:spPr bwMode="auto">
            <a:xfrm>
              <a:off x="-948133" y="1853669"/>
              <a:ext cx="3342234" cy="281996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7"/>
            <p:cNvSpPr/>
            <p:nvPr/>
          </p:nvSpPr>
          <p:spPr bwMode="auto">
            <a:xfrm>
              <a:off x="-844611" y="1941014"/>
              <a:ext cx="3135190" cy="264527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357367" y="1900104"/>
            <a:ext cx="2028555" cy="1711563"/>
            <a:chOff x="-948133" y="1853669"/>
            <a:chExt cx="3342234" cy="2819964"/>
          </a:xfrm>
          <a:solidFill>
            <a:schemeClr val="accent2"/>
          </a:solidFill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4" name="Freeform 7"/>
            <p:cNvSpPr/>
            <p:nvPr/>
          </p:nvSpPr>
          <p:spPr bwMode="auto">
            <a:xfrm>
              <a:off x="-948133" y="1853669"/>
              <a:ext cx="3342234" cy="281996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7"/>
            <p:cNvSpPr/>
            <p:nvPr/>
          </p:nvSpPr>
          <p:spPr bwMode="auto">
            <a:xfrm>
              <a:off x="-844611" y="1941014"/>
              <a:ext cx="3135190" cy="264527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026431" y="1900104"/>
            <a:ext cx="2028555" cy="1711563"/>
            <a:chOff x="-948133" y="1853669"/>
            <a:chExt cx="3342234" cy="2819964"/>
          </a:xfrm>
          <a:solidFill>
            <a:schemeClr val="accent1"/>
          </a:solidFill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9" name="Freeform 7"/>
            <p:cNvSpPr/>
            <p:nvPr/>
          </p:nvSpPr>
          <p:spPr bwMode="auto">
            <a:xfrm>
              <a:off x="-948133" y="1853669"/>
              <a:ext cx="3342234" cy="281996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7"/>
            <p:cNvSpPr/>
            <p:nvPr/>
          </p:nvSpPr>
          <p:spPr bwMode="auto">
            <a:xfrm>
              <a:off x="-844611" y="1941014"/>
              <a:ext cx="3135190" cy="264527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1" name="TextBox 1"/>
          <p:cNvSpPr txBox="1"/>
          <p:nvPr/>
        </p:nvSpPr>
        <p:spPr>
          <a:xfrm>
            <a:off x="3449276" y="2154359"/>
            <a:ext cx="1007988" cy="1237777"/>
          </a:xfrm>
          <a:prstGeom prst="rect">
            <a:avLst/>
          </a:prstGeom>
          <a:noFill/>
        </p:spPr>
        <p:txBody>
          <a:bodyPr wrap="square" lIns="128526" tIns="64263" rIns="128526" bIns="64263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</a:t>
            </a:r>
            <a:endParaRPr lang="zh-CN" altLang="en-US" sz="7200" dirty="0">
              <a:solidFill>
                <a:srgbClr val="22498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Box 1"/>
          <p:cNvSpPr txBox="1"/>
          <p:nvPr/>
        </p:nvSpPr>
        <p:spPr>
          <a:xfrm>
            <a:off x="5223566" y="2136903"/>
            <a:ext cx="1007988" cy="1237777"/>
          </a:xfrm>
          <a:prstGeom prst="rect">
            <a:avLst/>
          </a:prstGeom>
          <a:noFill/>
        </p:spPr>
        <p:txBody>
          <a:bodyPr wrap="square" lIns="128526" tIns="64263" rIns="128526" bIns="64263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TextBox 1"/>
          <p:cNvSpPr txBox="1"/>
          <p:nvPr/>
        </p:nvSpPr>
        <p:spPr>
          <a:xfrm>
            <a:off x="6803207" y="2136903"/>
            <a:ext cx="1007988" cy="1235710"/>
          </a:xfrm>
          <a:prstGeom prst="rect">
            <a:avLst/>
          </a:prstGeom>
          <a:noFill/>
        </p:spPr>
        <p:txBody>
          <a:bodyPr wrap="square" lIns="128526" tIns="64263" rIns="128526" bIns="64263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观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"/>
          <p:cNvSpPr txBox="1"/>
          <p:nvPr/>
        </p:nvSpPr>
        <p:spPr>
          <a:xfrm>
            <a:off x="8506079" y="2136903"/>
            <a:ext cx="1007988" cy="1235710"/>
          </a:xfrm>
          <a:prstGeom prst="rect">
            <a:avLst/>
          </a:prstGeom>
          <a:noFill/>
        </p:spPr>
        <p:txBody>
          <a:bodyPr wrap="square" lIns="128526" tIns="64263" rIns="128526" bIns="64263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赏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1" grpId="0"/>
      <p:bldP spid="72" grpId="0"/>
      <p:bldP spid="73" grpId="0"/>
      <p:bldP spid="74" grpId="0"/>
    </p:bldLst>
  </p:timing>
</p:sld>
</file>

<file path=ppt/tags/tag1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1"/>
  <p:tag name="KSO_WM_DIAGRAM_VIRTUALLY_FRAME" val="{&quot;height&quot;:331.3326771653543,&quot;left&quot;:251.27574803149605,&quot;top&quot;:119.90062992125983,&quot;width&quot;:373.60559055118114}"/>
</p:tagLst>
</file>

<file path=ppt/tags/tag2.xml><?xml version="1.0" encoding="utf-8"?>
<p:tagLst xmlns:p="http://schemas.openxmlformats.org/presentationml/2006/main">
  <p:tag name="MH" val="20160830110410"/>
  <p:tag name="MH_LIBRARY" val="CONTENTS"/>
  <p:tag name="MH_TYPE" val="ENTRY"/>
  <p:tag name="ID" val="547132"/>
  <p:tag name="MH_ORDER" val="1"/>
  <p:tag name="KSO_WM_DIAGRAM_VIRTUALLY_FRAME" val="{&quot;height&quot;:331.3326771653543,&quot;left&quot;:251.27574803149605,&quot;top&quot;:119.90062992125983,&quot;width&quot;:373.60559055118114}"/>
</p:tagLst>
</file>

<file path=ppt/tags/tag3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2"/>
  <p:tag name="KSO_WM_DIAGRAM_VIRTUALLY_FRAME" val="{&quot;height&quot;:331.3326771653543,&quot;left&quot;:251.27574803149605,&quot;top&quot;:119.90062992125983,&quot;width&quot;:373.60559055118114}"/>
</p:tagLst>
</file>

<file path=ppt/tags/tag4.xml><?xml version="1.0" encoding="utf-8"?>
<p:tagLst xmlns:p="http://schemas.openxmlformats.org/presentationml/2006/main">
  <p:tag name="MH" val="20160830110410"/>
  <p:tag name="MH_LIBRARY" val="CONTENTS"/>
  <p:tag name="MH_TYPE" val="ENTRY"/>
  <p:tag name="ID" val="547132"/>
  <p:tag name="MH_ORDER" val="2"/>
  <p:tag name="KSO_WM_DIAGRAM_VIRTUALLY_FRAME" val="{&quot;height&quot;:331.3326771653543,&quot;left&quot;:251.27574803149605,&quot;top&quot;:119.90062992125983,&quot;width&quot;:373.60559055118114}"/>
</p:tagLst>
</file>

<file path=ppt/tags/tag5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3"/>
  <p:tag name="KSO_WM_DIAGRAM_VIRTUALLY_FRAME" val="{&quot;height&quot;:331.3326771653543,&quot;left&quot;:251.27574803149605,&quot;top&quot;:119.90062992125983,&quot;width&quot;:373.60559055118114}"/>
</p:tagLst>
</file>

<file path=ppt/tags/tag6.xml><?xml version="1.0" encoding="utf-8"?>
<p:tagLst xmlns:p="http://schemas.openxmlformats.org/presentationml/2006/main">
  <p:tag name="MH" val="20160830110410"/>
  <p:tag name="MH_LIBRARY" val="CONTENTS"/>
  <p:tag name="MH_TYPE" val="ENTRY"/>
  <p:tag name="ID" val="547132"/>
  <p:tag name="MH_ORDER" val="3"/>
  <p:tag name="KSO_WM_DIAGRAM_VIRTUALLY_FRAME" val="{&quot;height&quot;:331.3326771653543,&quot;left&quot;:251.27574803149605,&quot;top&quot;:119.90062992125983,&quot;width&quot;:373.60559055118114}"/>
</p:tagLst>
</file>

<file path=ppt/tags/tag7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4"/>
  <p:tag name="KSO_WM_DIAGRAM_VIRTUALLY_FRAME" val="{&quot;height&quot;:331.3326771653543,&quot;left&quot;:251.27574803149605,&quot;top&quot;:119.90062992125983,&quot;width&quot;:373.60559055118114}"/>
</p:tagLst>
</file>

<file path=ppt/tags/tag8.xml><?xml version="1.0" encoding="utf-8"?>
<p:tagLst xmlns:p="http://schemas.openxmlformats.org/presentationml/2006/main">
  <p:tag name="MH" val="20160830110410"/>
  <p:tag name="MH_LIBRARY" val="CONTENTS"/>
  <p:tag name="MH_TYPE" val="ENTRY"/>
  <p:tag name="ID" val="547132"/>
  <p:tag name="MH_ORDER" val="4"/>
  <p:tag name="KSO_WM_DIAGRAM_VIRTUALLY_FRAME" val="{&quot;height&quot;:331.3326771653543,&quot;left&quot;:251.27574803149605,&quot;top&quot;:119.90062992125983,&quot;width&quot;:373.60559055118114}"/>
</p:tagLst>
</file>

<file path=ppt/tags/tag9.xml><?xml version="1.0" encoding="utf-8"?>
<p:tagLst xmlns:p="http://schemas.openxmlformats.org/presentationml/2006/main">
  <p:tag name="MH" val="20160830110410"/>
  <p:tag name="MH_LIBRARY" val="CONTENTS"/>
  <p:tag name="MH_TYPE" val="OTHERS"/>
  <p:tag name="ID" val="547132"/>
</p:tagLst>
</file>

<file path=ppt/tags/tag10.xml><?xml version="1.0" encoding="utf-8"?>
<p:tagLst xmlns:p="http://schemas.openxmlformats.org/presentationml/2006/main">
  <p:tag name="MH" val="20160830110410"/>
  <p:tag name="MH_LIBRARY" val="CONTENTS"/>
  <p:tag name="MH_TYPE" val="OTHERS"/>
  <p:tag name="ID" val="547132"/>
</p:tagLst>
</file>

<file path=ppt/tags/tag11.xml><?xml version="1.0" encoding="utf-8"?>
<p:tagLst xmlns:p="http://schemas.openxmlformats.org/presentationml/2006/main">
  <p:tag name="MH" val="20160830110410"/>
  <p:tag name="MH_LIBRARY" val="CONTENTS"/>
  <p:tag name="MH_AUTOCOLOR" val="TRUE"/>
  <p:tag name="MH_TYPE" val="CONTENTS"/>
  <p:tag name="ID" val="547132"/>
</p:tagLst>
</file>

<file path=ppt/tags/tag12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13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14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15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16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17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18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19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20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21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22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23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24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25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26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27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28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29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30.xml><?xml version="1.0" encoding="utf-8"?>
<p:tagLst xmlns:p="http://schemas.openxmlformats.org/presentationml/2006/main">
  <p:tag name="KSO_WM_DIAGRAM_VIRTUALLY_FRAME" val="{&quot;height&quot;:307.8962992125984,&quot;left&quot;:133.5298425196851,&quot;top&quot;:186.11133858267718,&quot;width&quot;:709.7624409448819}"/>
</p:tagLst>
</file>

<file path=ppt/tags/tag31.xml><?xml version="1.0" encoding="utf-8"?>
<p:tagLst xmlns:p="http://schemas.openxmlformats.org/presentationml/2006/main">
  <p:tag name="TİMİNG" val="|1.6|1.6|1.7|1.7|1.3|1.2"/>
</p:tagLst>
</file>

<file path=ppt/tags/tag32.xml><?xml version="1.0" encoding="utf-8"?>
<p:tagLst xmlns:p="http://schemas.openxmlformats.org/presentationml/2006/main">
  <p:tag name="ISPRING_ULTRA_SCORM_COURSE_ID" val="F21F3DF6-17C1-423B-9729-424B04BEFF3C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320.pptx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自定义 4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95921"/>
      </a:accent1>
      <a:accent2>
        <a:srgbClr val="01083F"/>
      </a:accent2>
      <a:accent3>
        <a:srgbClr val="B95921"/>
      </a:accent3>
      <a:accent4>
        <a:srgbClr val="01083F"/>
      </a:accent4>
      <a:accent5>
        <a:srgbClr val="B95921"/>
      </a:accent5>
      <a:accent6>
        <a:srgbClr val="01083F"/>
      </a:accent6>
      <a:hlink>
        <a:srgbClr val="B95921"/>
      </a:hlink>
      <a:folHlink>
        <a:srgbClr val="01083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874</Words>
  <Application>WPS 演示</Application>
  <PresentationFormat>自定义</PresentationFormat>
  <Paragraphs>71</Paragraphs>
  <Slides>9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30" baseType="lpstr">
      <vt:lpstr>Arial</vt:lpstr>
      <vt:lpstr>宋体</vt:lpstr>
      <vt:lpstr>Wingdings</vt:lpstr>
      <vt:lpstr>Calibri</vt:lpstr>
      <vt:lpstr>Calibri</vt:lpstr>
      <vt:lpstr>方正正准黑简体</vt:lpstr>
      <vt:lpstr>黑体</vt:lpstr>
      <vt:lpstr>微软雅黑</vt:lpstr>
      <vt:lpstr>Lato</vt:lpstr>
      <vt:lpstr>HelveticaNeue LT 43 LightEx</vt:lpstr>
      <vt:lpstr>MS PGothic</vt:lpstr>
      <vt:lpstr>Roboto</vt:lpstr>
      <vt:lpstr>Arial Unicode MS</vt:lpstr>
      <vt:lpstr>Calibri Light</vt:lpstr>
      <vt:lpstr>Helvetica Light</vt:lpstr>
      <vt:lpstr>Impact</vt:lpstr>
      <vt:lpstr>DFMincho-SU</vt:lpstr>
      <vt:lpstr>MS UI Gothic</vt:lpstr>
      <vt:lpstr>Neris Thin</vt:lpstr>
      <vt:lpstr>Arial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创业融资</dc:title>
  <dc:creator/>
  <cp:keywords>第一PPT模板网-WWW.1PPT.COM</cp:keywords>
  <cp:lastModifiedBy>Administrator</cp:lastModifiedBy>
  <cp:revision>3</cp:revision>
  <dcterms:created xsi:type="dcterms:W3CDTF">2016-10-17T14:00:00Z</dcterms:created>
  <dcterms:modified xsi:type="dcterms:W3CDTF">2024-06-06T07:43:22Z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90FAC231C1DC4D4384994E10E1AE4CD4_13</vt:lpwstr>
  </property>
  <property fmtid="{D5CDD505-2E9C-101B-9397-08002B2CF9AE}" pid="3" name="KSOProductBuildVer">
    <vt:lpwstr>2052-12.1.0.16929</vt:lpwstr>
  </property>
</Properties>
</file>