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63" r:id="rId1"/>
    <p:sldMasterId id="2147492100" r:id="rId2"/>
  </p:sldMasterIdLst>
  <p:notesMasterIdLst>
    <p:notesMasterId r:id="rId3"/>
  </p:notesMasterIdLst>
  <p:sldIdLst>
    <p:sldId id="3945" r:id="rId4"/>
    <p:sldId id="3950" r:id="rId5"/>
    <p:sldId id="3954" r:id="rId6"/>
    <p:sldId id="3957" r:id="rId7"/>
    <p:sldId id="3960" r:id="rId8"/>
    <p:sldId id="3963" r:id="rId9"/>
    <p:sldId id="3966" r:id="rId10"/>
    <p:sldId id="3969" r:id="rId11"/>
    <p:sldId id="3972" r:id="rId12"/>
    <p:sldId id="3975" r:id="rId13"/>
    <p:sldId id="3978" r:id="rId14"/>
    <p:sldId id="3981" r:id="rId15"/>
    <p:sldId id="3984" r:id="rId16"/>
    <p:sldId id="3987" r:id="rId17"/>
    <p:sldId id="3990" r:id="rId18"/>
    <p:sldId id="3993" r:id="rId19"/>
    <p:sldId id="3996" r:id="rId20"/>
    <p:sldId id="3999" r:id="rId21"/>
    <p:sldId id="4002" r:id="rId22"/>
    <p:sldId id="4005" r:id="rId23"/>
    <p:sldId id="4008" r:id="rId24"/>
    <p:sldId id="4011" r:id="rId25"/>
    <p:sldId id="401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tags" Target="../tags/tag56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1524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2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2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305540" y="1934210"/>
            <a:ext cx="0" cy="59499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305540" y="3476625"/>
            <a:ext cx="0" cy="63690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/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单击编辑文本</a:t>
            </a:r>
            <a:endParaRPr dirty="0">
              <a:sym typeface="+mn-ea"/>
            </a:endParaRPr>
          </a:p>
        </p:txBody>
      </p:sp>
      <p:sp>
        <p:nvSpPr>
          <p:cNvPr id="104868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73935" y="1953895"/>
            <a:ext cx="8413115" cy="556260"/>
          </a:xfrm>
          <a:prstGeom prst="rect"/>
          <a:noFill/>
        </p:spPr>
        <p:txBody>
          <a:bodyPr anchor="t" bIns="45720" lIns="91440" rIns="14414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400" i="0" kern="1200" kumimoji="0" lang="zh-CN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73300" y="2510155"/>
            <a:ext cx="8413750" cy="170942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8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5" name="直接连接符 59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509010" y="1475105"/>
            <a:ext cx="0" cy="4572000"/>
          </a:xfrm>
          <a:prstGeom prst="line"/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8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165860" y="4138930"/>
            <a:ext cx="1375408" cy="1951990"/>
          </a:xfrm>
          <a:prstGeom prst="rect"/>
          <a:noFill/>
        </p:spPr>
        <p:txBody>
          <a:bodyPr anchor="ctr" bIns="45720" lIns="91440" rIns="91440" rtlCol="0" tIns="45720" vert="eaVert" wrap="square">
            <a:normAutofit/>
          </a:bodyPr>
          <a:lstStyle>
            <a:lvl1pPr algn="ju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2000" i="0" kern="1200" kumimoji="0" lang="en-US" noProof="1" normalizeH="0" spc="0" strike="noStrike" u="none">
                <a:solidFill>
                  <a:schemeClr val="bg1">
                    <a:lumMod val="8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ju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2122210"/>
          </a:xfrm>
          <a:prstGeom prst="rect"/>
          <a:noFill/>
        </p:spPr>
        <p:txBody>
          <a:bodyPr anchor="ctr" bIns="45720" lIns="91440" rIns="91440" rtlCol="0" tIns="45720" vert="eaVert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6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/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2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/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4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6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8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6000" i="0" kern="1200" kumimoji="0" lang="en-US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48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任意多边形 13"/>
          <p:cNvSpPr/>
          <p:nvPr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6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任意多边形 10"/>
          <p:cNvSpPr/>
          <p:nvPr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任意多边形 6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330" y="397510"/>
            <a:ext cx="10968990" cy="58591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 7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2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330" y="1075690"/>
            <a:ext cx="10968990" cy="47180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任意多边形 22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任意多边形 23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1524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6" name="任意多边形 25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8" name="圆角矩形 29"/>
          <p:cNvSpPr/>
          <p:nvPr>
            <p:custDataLst>
              <p:tags r:id="rId4"/>
            </p:custDataLst>
          </p:nvPr>
        </p:nvSpPr>
        <p:spPr>
          <a:xfrm rot="10800000">
            <a:off x="5155565" y="3089275"/>
            <a:ext cx="5383530" cy="11112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3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305540" y="1912620"/>
            <a:ext cx="0" cy="59499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305540" y="3455035"/>
            <a:ext cx="0" cy="63690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椭圆 36"/>
          <p:cNvSpPr/>
          <p:nvPr>
            <p:custDataLst>
              <p:tags r:id="rId8"/>
            </p:custDataLst>
          </p:nvPr>
        </p:nvSpPr>
        <p:spPr>
          <a:xfrm>
            <a:off x="10016490" y="3576955"/>
            <a:ext cx="538480" cy="538480"/>
          </a:xfrm>
          <a:prstGeom prst="ellipse"/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椭圆 37"/>
          <p:cNvSpPr/>
          <p:nvPr>
            <p:custDataLst>
              <p:tags r:id="rId9"/>
            </p:custDataLst>
          </p:nvPr>
        </p:nvSpPr>
        <p:spPr>
          <a:xfrm>
            <a:off x="10123170" y="3683635"/>
            <a:ext cx="325120" cy="32512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向下箭头"/>
          <p:cNvSpPr/>
          <p:nvPr>
            <p:custDataLst>
              <p:tags r:id="rId10"/>
            </p:custDataLst>
          </p:nvPr>
        </p:nvSpPr>
        <p:spPr>
          <a:xfrm>
            <a:off x="10227310" y="3776345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4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466330" y="3648075"/>
            <a:ext cx="2365375" cy="66738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3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275715"/>
            <a:ext cx="8250555" cy="170561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7200" i="0" kern="1200" kumimoji="0" lang="en-US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3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64" r:id="rId1"/>
    <p:sldLayoutId id="2147492065" r:id="rId2"/>
    <p:sldLayoutId id="2147492066" r:id="rId3"/>
    <p:sldLayoutId id="2147492067" r:id="rId4"/>
    <p:sldLayoutId id="2147492068" r:id="rId5"/>
    <p:sldLayoutId id="2147492069" r:id="rId6"/>
    <p:sldLayoutId id="2147492070" r:id="rId7"/>
    <p:sldLayoutId id="2147492071" r:id="rId8"/>
    <p:sldLayoutId id="2147492072" r:id="rId9"/>
    <p:sldLayoutId id="2147492073" r:id="rId10"/>
    <p:sldLayoutId id="21474920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6"/>
          <p:cNvSpPr/>
          <p:nvPr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6"/>
            <a:ext cx="10515600" cy="622618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237129"/>
            <a:ext cx="10515600" cy="493983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9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2101" r:id="rId1"/>
    <p:sldLayoutId id="2147492102" r:id="rId2"/>
    <p:sldLayoutId id="2147492103" r:id="rId3"/>
    <p:sldLayoutId id="2147492104" r:id="rId4"/>
    <p:sldLayoutId id="2147492105" r:id="rId5"/>
    <p:sldLayoutId id="2147492106" r:id="rId6"/>
    <p:sldLayoutId id="2147492107" r:id="rId7"/>
    <p:sldLayoutId id="2147492108" r:id="rId8"/>
    <p:sldLayoutId id="2147492109" r:id="rId9"/>
    <p:sldLayoutId id="2147492110" r:id="rId10"/>
    <p:sldLayoutId id="214749211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汇报人：</a:t>
            </a:r>
            <a:r>
              <a:rPr altLang="zh-CN" lang="en-US">
                <a:latin typeface="+mj-ea"/>
                <a:ea typeface="+mj-ea"/>
              </a:rPr>
              <a:t>xxx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中西教育融合的初中教育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j-ea"/>
                <a:ea typeface="+mj-ea"/>
              </a:rPr>
              <a:t>CONTENTS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86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70" name="圆角矩形 1"/>
          <p:cNvSpPr/>
          <p:nvPr>
            <p:custDataLst>
              <p:tags r:id="rId3"/>
            </p:custDataLst>
          </p:nvPr>
        </p:nvSpPr>
        <p:spPr>
          <a:xfrm>
            <a:off x="4404995" y="942340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4404995" y="946150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5"/>
            </p:custDataLst>
          </p:nvPr>
        </p:nvSpPr>
        <p:spPr>
          <a:xfrm>
            <a:off x="5392420" y="961390"/>
            <a:ext cx="3803650" cy="71501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中西教育融合的背景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圆角矩形 7"/>
          <p:cNvSpPr/>
          <p:nvPr>
            <p:custDataLst>
              <p:tags r:id="rId6"/>
            </p:custDataLst>
          </p:nvPr>
        </p:nvSpPr>
        <p:spPr>
          <a:xfrm>
            <a:off x="4404995" y="2086610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7"/>
            </p:custDataLst>
          </p:nvPr>
        </p:nvSpPr>
        <p:spPr>
          <a:xfrm>
            <a:off x="4404995" y="2090420"/>
            <a:ext cx="732155" cy="73406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dirty="0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dirty="0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0" name="标题"/>
          <p:cNvSpPr txBox="1"/>
          <p:nvPr>
            <p:custDataLst>
              <p:tags r:id="rId8"/>
            </p:custDataLst>
          </p:nvPr>
        </p:nvSpPr>
        <p:spPr>
          <a:xfrm>
            <a:off x="5392420" y="2082165"/>
            <a:ext cx="3803650" cy="738505"/>
          </a:xfrm>
          <a:prstGeom prst="rect"/>
          <a:noFill/>
        </p:spPr>
        <p:txBody>
          <a:bodyPr anchor="ctr" anchorCtr="0" bIns="0" lIns="91440" rIns="91440" rtlCol="0" tIns="0" wrap="square">
            <a:normAutofit fontScale="875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中西教育融合的初中课程设计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2" name="圆角矩形 9"/>
          <p:cNvSpPr/>
          <p:nvPr>
            <p:custDataLst>
              <p:tags r:id="rId9"/>
            </p:custDataLst>
          </p:nvPr>
        </p:nvSpPr>
        <p:spPr>
          <a:xfrm>
            <a:off x="4404995" y="3226435"/>
            <a:ext cx="4888230" cy="73723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4404995" y="3230245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标题"/>
          <p:cNvSpPr txBox="1"/>
          <p:nvPr>
            <p:custDataLst>
              <p:tags r:id="rId11"/>
            </p:custDataLst>
          </p:nvPr>
        </p:nvSpPr>
        <p:spPr>
          <a:xfrm>
            <a:off x="5392420" y="3234055"/>
            <a:ext cx="3803650" cy="732790"/>
          </a:xfrm>
          <a:prstGeom prst="rect"/>
          <a:noFill/>
        </p:spPr>
        <p:txBody>
          <a:bodyPr anchor="ctr" anchorCtr="0" bIns="0" lIns="91440" rIns="91440" rtlCol="0" tIns="0" wrap="square">
            <a:normAutofit fontScale="95833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中西教育融合的师资培养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8" name="圆角矩形 16"/>
          <p:cNvSpPr/>
          <p:nvPr>
            <p:custDataLst>
              <p:tags r:id="rId12"/>
            </p:custDataLst>
          </p:nvPr>
        </p:nvSpPr>
        <p:spPr>
          <a:xfrm>
            <a:off x="4404995" y="4373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90" name="序号"/>
          <p:cNvSpPr txBox="1"/>
          <p:nvPr>
            <p:custDataLst>
              <p:tags r:id="rId13"/>
            </p:custDataLst>
          </p:nvPr>
        </p:nvSpPr>
        <p:spPr>
          <a:xfrm>
            <a:off x="4404995" y="4377055"/>
            <a:ext cx="732155" cy="73406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标题"/>
          <p:cNvSpPr txBox="1"/>
          <p:nvPr>
            <p:custDataLst>
              <p:tags r:id="rId14"/>
            </p:custDataLst>
          </p:nvPr>
        </p:nvSpPr>
        <p:spPr>
          <a:xfrm>
            <a:off x="5392420" y="4368800"/>
            <a:ext cx="3803650" cy="738505"/>
          </a:xfrm>
          <a:prstGeom prst="rect"/>
          <a:noFill/>
        </p:spPr>
        <p:txBody>
          <a:bodyPr anchor="ctr" anchorCtr="0" bIns="0" lIns="91440" rIns="91440" rtlCol="0" tIns="0" wrap="square">
            <a:normAutofit fontScale="875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中西教育融合的实践案例与效果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94" name="圆角矩形 20"/>
          <p:cNvSpPr/>
          <p:nvPr>
            <p:custDataLst>
              <p:tags r:id="rId15"/>
            </p:custDataLst>
          </p:nvPr>
        </p:nvSpPr>
        <p:spPr>
          <a:xfrm>
            <a:off x="4404995" y="5513070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16"/>
            </p:custDataLst>
          </p:nvPr>
        </p:nvSpPr>
        <p:spPr>
          <a:xfrm>
            <a:off x="4404995" y="5516880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17"/>
            </p:custDataLst>
          </p:nvPr>
        </p:nvSpPr>
        <p:spPr>
          <a:xfrm>
            <a:off x="5392420" y="5516880"/>
            <a:ext cx="3803650" cy="735965"/>
          </a:xfrm>
          <a:prstGeom prst="rect"/>
          <a:noFill/>
        </p:spPr>
        <p:txBody>
          <a:bodyPr anchor="ctr" anchorCtr="0" bIns="0" lIns="91440" rIns="91440" rtlCol="0" tIns="0" wrap="square">
            <a:normAutofit fontScale="875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中西教育融合的挑战与前景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01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940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中西教育融合的背景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全球化趋势下的教育需求</a:t>
            </a:r>
            <a:endParaRPr altLang="en-US" lang="zh-CN"/>
          </a:p>
        </p:txBody>
      </p:sp>
      <p:sp>
        <p:nvSpPr>
          <p:cNvPr id="1048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全球化对教育的影响：各国教育交流与合作增加，教育资源共享成为可能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教育需求的多样化：家长和学生对于教育的需求更加多样化，希望获得更全面的发展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教育改革与创新：各国都在积极探索教育改革和创新，以满足全球化趋势下的教育需求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中西教育融合的必要性：为了更好地适应全球化趋势，中西教育融合成为一种必要趋势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传统教育的局限与挑战</a:t>
            </a:r>
            <a:endParaRPr altLang="en-US" lang="zh-CN"/>
          </a:p>
        </p:txBody>
      </p:sp>
      <p:sp>
        <p:nvSpPr>
          <p:cNvPr id="10490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传统教育对于学生的心理健康和情感关怀不够，容易造成学生心理问题。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传统教育评价体系过于单一，无法全面反映学生的能力和价值。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传统教育过于注重应试能力，忽视了学生的综合素质发展。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传统教育模式僵化，缺乏灵活性和创新性，难以适应时代发展的需求。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中西教育理念的互补性</a:t>
            </a:r>
            <a:endParaRPr altLang="en-US" lang="zh-CN"/>
          </a:p>
        </p:txBody>
      </p:sp>
      <p:sp>
        <p:nvSpPr>
          <p:cNvPr id="10491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中西教育在培养目标上存在差异，中国教育强调集体主义，西方教育强调个人主义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中国教育注重知识积累和应试能力，西方教育注重创新和实践能力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中西教育在课程设置上存在差异，中国教育以学科为中心，西方教育以问题为中心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中西教育在教学方法上存在差异，中国教育以教师为中心，西方教育以学生为中心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02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182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中西教育融合的初中课程设计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课程设置与内容整合</a:t>
            </a:r>
            <a:endParaRPr altLang="en-US" lang="zh-CN"/>
          </a:p>
        </p:txBody>
      </p:sp>
      <p:sp>
        <p:nvSpPr>
          <p:cNvPr id="10492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课程设置：结合中西教育理念，设置多元化、个性化的课程体系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学科融合：打破传统学科界限，实现跨学科的知识融合与运用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实践与创新：注重学生实践能力和创新精神的培养，通过项目式学习、探究式学习等方式提高学生的综合素质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内容整合：将中西方文化、知识、技能等内容进行有机整合，形成具有中西融合特色的课程内容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教学方法与手段的融合</a:t>
            </a:r>
            <a:endParaRPr altLang="en-US" lang="zh-CN"/>
          </a:p>
        </p:txBody>
      </p:sp>
      <p:sp>
        <p:nvSpPr>
          <p:cNvPr id="10493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引入游戏化教学，让学生在轻松愉快的氛围中学习知识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注重实践教学，通过实验、项目等方式让学生亲身体验，加深理解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传统讲授与互动讨论相结合，激发学生学习兴趣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利用信息技术手段，如多媒体、网络资源等辅助教学，提高教学效果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评估体系的创新与实践</a:t>
            </a:r>
            <a:endParaRPr altLang="en-US" lang="zh-CN"/>
          </a:p>
        </p:txBody>
      </p:sp>
      <p:sp>
        <p:nvSpPr>
          <p:cNvPr id="10493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评估目的：促进学生的全面发展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评估方式：过程性评估与终结性评估相结合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评估内容：知识技能、情感态度、价值观等方面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评估实践：建立多元评价体系，注重学生自评和互评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03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448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中西教育融合的师资培养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教师跨文化能力的提升</a:t>
            </a:r>
            <a:endParaRPr altLang="en-US" lang="zh-CN"/>
          </a:p>
        </p:txBody>
      </p:sp>
      <p:sp>
        <p:nvSpPr>
          <p:cNvPr id="10495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了解不同文化背景下的教育理念和教学方法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培养教师对多元文化的敏感性和包容性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通过参加国际交流与合作项目，拓宽教师的国际视野和跨文化经验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提升教师的跨文化沟通技巧和能力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教师专业发展与培训</a:t>
            </a:r>
            <a:endParaRPr altLang="en-US" lang="zh-CN"/>
          </a:p>
        </p:txBody>
      </p:sp>
      <p:sp>
        <p:nvSpPr>
          <p:cNvPr id="10495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完善中西教育融合的教师培训课程，提高教师的跨文化教学技能。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建立中西教育融合的教师评价体系，促进教师的专业成长和教学质量提升。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建立中西教育融合的教师培训体系，提高教师的跨文化教学能力。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加强中西教育融合的教师专业发展，鼓励教师参与国际学术交流与合作。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教师团队的合作与交流</a:t>
            </a:r>
            <a:endParaRPr altLang="en-US" lang="zh-CN"/>
          </a:p>
        </p:txBody>
      </p:sp>
      <p:sp>
        <p:nvSpPr>
          <p:cNvPr id="10496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建立跨文化沟通机制，促进中西教师之间的合作与交流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开展中西教师互访互学活动，互相学习先进的教育理念和教学方法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搭建中西教师合作平台，共同开展教育教学研究，提高教学质量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鼓励中西教师共同参与课程设计和教学活动，促进中西文化的融合与传承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04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714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中西教育融合的实践案例与效果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成功实践的学校与课程介绍</a:t>
            </a:r>
            <a:endParaRPr altLang="en-US" lang="zh-CN"/>
          </a:p>
        </p:txBody>
      </p:sp>
      <p:sp>
        <p:nvSpPr>
          <p:cNvPr id="10497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上海市某中学：开展中西文化交流活动，引进外籍教师授课，开设国际课程，取得良好的教学效果和学生满意度。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北京市某中学：与国外学校合作办学，互派教师和学生交流，实施双语教学和国际化教育，提高学生的跨文化交流能力。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广东省某中学：开设中西合璧的课程体系，融合中国传统文化与西方现代科学知识，培养具有国际视野和跨文化交流能力的人才。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四川省某中学：引进国际优质教育资源，开展中西教育融合的实验班，注重学生综合素质和创新能力培养，取得显著成果。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学生综合素质的提升与表现</a:t>
            </a:r>
            <a:endParaRPr altLang="en-US" lang="zh-CN"/>
          </a:p>
        </p:txBody>
      </p:sp>
      <p:sp>
        <p:nvSpPr>
          <p:cNvPr id="10498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提升：中西教育融合能够提高学生的综合素质，使其在未来的学习和职业生涯中更具竞争力。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案例：某初中实施中西教育融合后，学生综合素质得到明显提升，如批判性思维、创新能力和跨文化交流能力等。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表现：中西教育融合有助于培养学生的综合素质，使其在学术成绩、社会实践和课外活动中表现出色。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效果：实施中西教育融合后，学生的综合素质得到显著提升，为未来的发展奠定了坚实的基础。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中西教育融合的社会反响与评价</a:t>
            </a:r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社会认可度：中西教育融合得到家长和社会的广泛认可，提高了教育质量和效果。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学生反馈：中西教育融合能够激发学生的学习兴趣，提高学习效果，增强学生的综合素质。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教师评价：中西教育融合有助于提高教师的教学水平，促进教师专业发展。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学术研究：中西教育融合成为学术研究的热点话题，为教育改革提供了新的思路和方向。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05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95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中西教育融合的挑战与前景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面临的困难与问题</a:t>
            </a:r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教育理念差异：中西方教育理念存在较大差异，需要寻找平衡点。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教育资源不均：中西方的教育资源分布不均，影响融合的深度和广度。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教师素质参差：中西方的教师素质存在差异，需要提升教师队伍的整体水平。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文化背景不同：中西方文化背景不同，需要关注文化差异，避免文化冲突。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未来发展的机遇与趋势</a:t>
            </a:r>
            <a:endParaRPr altLang="en-US" lang="zh-CN"/>
          </a:p>
        </p:txBody>
      </p:sp>
      <p:sp>
        <p:nvSpPr>
          <p:cNvPr id="10500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机遇：随着全球化进程的加速，中西教育融合将有更广阔的发展空间。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趋势：中西教育融合将逐渐成为初中教育发展的主流趋势，将有更多的学校和教育机构加入到这一领域。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机遇：中西教育融合将促进教育资源的优化配置，提高教育质量和效益。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趋势：中西教育融合将推动教育改革和创新，培养更多具有国际视野和跨文化交流能力的人才。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政策建议与策略思考</a:t>
            </a:r>
            <a:endParaRPr altLang="en-US" lang="zh-CN"/>
          </a:p>
        </p:txBody>
      </p:sp>
      <p:sp>
        <p:nvSpPr>
          <p:cNvPr id="10501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制定相关政策，鼓励中西教育融合的实践探索。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加强中西教育理念的交流与互鉴，促进文化理解与认同。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构建符合国情的中西教育融合模式，提高教育质量与效益。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强化教师培训与专业发展，提升教师跨文化教学能力。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汇报人：</a:t>
            </a:r>
            <a:r>
              <a:rPr altLang="zh-CN" lang="en-US">
                <a:latin typeface="+mj-ea"/>
                <a:ea typeface="+mj-ea"/>
              </a:rPr>
              <a:t>xxx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5017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 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9"/>
  <p:tag name="KSO_WM_UNIT_ID" val="_1*i*9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4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4"/>
</p:tagLst>
</file>

<file path=ppt/tags/tag9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4"/>
  <p:tag name="KSO_WM_SPECIAL_SOURCE" val="bdnull"/>
  <p:tag name="KSO_WM_TEMPLATE_THUMBS_INDEX" val="1、9"/>
</p:tagLst>
</file>

<file path=ppt/tags/tag10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1*f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4_1*b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1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04.xml><?xml version="1.0" encoding="utf-8"?>
<p:tagLst xmlns:p="http://schemas.openxmlformats.org/presentationml/2006/main">
  <p:tag name="KSO_WM_SLIDE_ID" val="custom202303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73.7&quot;,&quot;top&quot;:&quot;78.5&quot;,&quot;width&quot;:&quot;702.55&quot;,&quot;height&quot;:&quot;350.1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4_5*b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6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5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5*l_h_i*1_1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14_5*l_h_i*1_1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5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5*l_h_i*1_2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14_5*l_h_i*1_2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5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5*l_h_i*1_3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14_5*l_h_i*1_3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5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5*l_h_i*1_4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14_5*l_h_i*1_4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5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5*l_h_i*1_5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14_5*l_h_i*1_5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5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SLIDE_ID" val="custom202303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5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2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0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3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4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5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9*f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汇报人：WPS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9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THANK  YOU"/>
</p:tagLst>
</file>

<file path=ppt/tags/tag312.xml><?xml version="1.0" encoding="utf-8"?>
<p:tagLst xmlns:p="http://schemas.openxmlformats.org/presentationml/2006/main">
  <p:tag name="KSO_WM_SLIDE_ID" val="custom202303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73.7&quot;,&quot;top&quot;:&quot;78.5&quot;,&quot;width&quot;:&quot;702.55&quot;,&quot;height&quot;:&quot;350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2">
      <a:dk1>
        <a:srgbClr val="000000"/>
      </a:dk1>
      <a:lt1>
        <a:srgbClr val="FFFFFF"/>
      </a:lt1>
      <a:dk2>
        <a:srgbClr val="011163"/>
      </a:dk2>
      <a:lt2>
        <a:srgbClr val="F3F5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2023-12-31T16:15:41Z</dcterms:created>
  <dcterms:modified xsi:type="dcterms:W3CDTF">2023-12-31T16:15:41Z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43a9d2e424194736bee10770b00af8c5_21</vt:lpwstr>
  </property>
</Properties>
</file>