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3" r:id="rId2"/>
  </p:sldMasterIdLst>
  <p:notesMasterIdLst>
    <p:notesMasterId r:id="rId17"/>
  </p:notesMasterIdLst>
  <p:sldIdLst>
    <p:sldId id="256" r:id="rId3"/>
    <p:sldId id="354" r:id="rId4"/>
    <p:sldId id="355" r:id="rId5"/>
    <p:sldId id="356" r:id="rId6"/>
    <p:sldId id="357" r:id="rId7"/>
    <p:sldId id="358" r:id="rId8"/>
    <p:sldId id="359" r:id="rId9"/>
    <p:sldId id="296" r:id="rId10"/>
    <p:sldId id="351" r:id="rId11"/>
    <p:sldId id="352" r:id="rId12"/>
    <p:sldId id="353" r:id="rId13"/>
    <p:sldId id="339" r:id="rId14"/>
    <p:sldId id="360" r:id="rId15"/>
    <p:sldId id="30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416"/>
    <a:srgbClr val="0000FF"/>
    <a:srgbClr val="0069BF"/>
    <a:srgbClr val="8C8D7B"/>
    <a:srgbClr val="CCEB31"/>
    <a:srgbClr val="1A75B4"/>
    <a:srgbClr val="A4FA3C"/>
    <a:srgbClr val="F6F640"/>
    <a:srgbClr val="A0BC12"/>
    <a:srgbClr val="302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 snapToGrid="0">
      <p:cViewPr varScale="1">
        <p:scale>
          <a:sx n="64" d="100"/>
          <a:sy n="64" d="100"/>
        </p:scale>
        <p:origin x="-636" y="-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5058"/>
    </p:cViewPr>
  </p:sorterViewPr>
  <p:notesViewPr>
    <p:cSldViewPr snapToGrid="0">
      <p:cViewPr varScale="1">
        <p:scale>
          <a:sx n="51" d="100"/>
          <a:sy n="51" d="100"/>
        </p:scale>
        <p:origin x="-274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E026E-5821-4914-88D2-30408802E002}" type="datetimeFigureOut">
              <a:rPr lang="zh-CN" altLang="en-US" smtClean="0"/>
              <a:t>2023/3/7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8D247-7245-4E89-ABFF-FE914D202D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740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8D247-7245-4E89-ABFF-FE914D202D3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13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5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9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2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30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7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5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-1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58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>
            <a:off x="0" y="0"/>
            <a:ext cx="3867807" cy="6858000"/>
          </a:xfrm>
          <a:prstGeom prst="homePlate">
            <a:avLst>
              <a:gd name="adj" fmla="val 17328"/>
            </a:avLst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b="1" spc="300" dirty="0">
                <a:latin typeface="+mj-ea"/>
                <a:ea typeface="+mj-ea"/>
              </a:rPr>
              <a:t>目 录</a:t>
            </a:r>
            <a:endParaRPr lang="en-US" altLang="zh-CN" sz="4800" b="1" spc="3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800" b="1" spc="300" dirty="0">
                <a:ea typeface="+mj-ea"/>
              </a:rPr>
              <a:t>Content</a:t>
            </a:r>
            <a:endParaRPr lang="zh-CN" altLang="en-US" sz="4800" b="1" spc="300" dirty="0">
              <a:ea typeface="+mj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640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796" y="798"/>
          <a:ext cx="793" cy="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" name="think-cell Slide" r:id="rId4" imgW="480" imgH="479" progId="TCLayout.ActiveDocument.1">
                  <p:embed/>
                </p:oleObj>
              </mc:Choice>
              <mc:Fallback>
                <p:oleObj name="think-cell Slide" r:id="rId4" imgW="480" imgH="479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" y="798"/>
                        <a:ext cx="793" cy="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 userDrawn="1"/>
        </p:nvSpPr>
        <p:spPr>
          <a:xfrm>
            <a:off x="0" y="185738"/>
            <a:ext cx="481263" cy="603534"/>
          </a:xfrm>
          <a:prstGeom prst="rect">
            <a:avLst/>
          </a:prstGeom>
          <a:solidFill>
            <a:srgbClr val="B7C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670655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864A25-9965-4F61-8E8F-250006C6D19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3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7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0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28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5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3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3" name="矩形 52"/>
          <p:cNvSpPr/>
          <p:nvPr userDrawn="1"/>
        </p:nvSpPr>
        <p:spPr>
          <a:xfrm>
            <a:off x="0" y="-2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20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5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9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solidFill>
                  <a:srgbClr val="000000"/>
                </a:solidFill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2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30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7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5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0" y="-1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>
            <a:off x="0" y="0"/>
            <a:ext cx="3867807" cy="6858000"/>
          </a:xfrm>
          <a:prstGeom prst="homePlate">
            <a:avLst>
              <a:gd name="adj" fmla="val 17328"/>
            </a:avLst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b="1" spc="300" dirty="0">
                <a:solidFill>
                  <a:srgbClr val="FFFFFF"/>
                </a:solidFill>
                <a:latin typeface="微软雅黑"/>
              </a:rPr>
              <a:t>目 录</a:t>
            </a:r>
            <a:endParaRPr lang="en-US" altLang="zh-CN" sz="4800" b="1" spc="300" dirty="0">
              <a:solidFill>
                <a:srgbClr val="FFFFFF"/>
              </a:solidFill>
              <a:latin typeface="微软雅黑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800" b="1" spc="300" dirty="0">
                <a:solidFill>
                  <a:srgbClr val="FFFFFF"/>
                </a:solidFill>
              </a:rPr>
              <a:t>Content</a:t>
            </a:r>
            <a:endParaRPr lang="zh-CN" altLang="en-US" sz="4800" b="1" spc="300" dirty="0">
              <a:solidFill>
                <a:srgbClr val="FFFFFF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>
                <a:solidFill>
                  <a:srgbClr val="000000"/>
                </a:solidFill>
              </a:rPr>
              <a:pPr/>
              <a:t>‹#›</a:t>
            </a:fld>
            <a:endParaRPr lang="zh-CN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721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796" y="798"/>
          <a:ext cx="793" cy="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think-cell Slide" r:id="rId4" imgW="480" imgH="479" progId="TCLayout.ActiveDocument.1">
                  <p:embed/>
                </p:oleObj>
              </mc:Choice>
              <mc:Fallback>
                <p:oleObj name="think-cell Slide" r:id="rId4" imgW="480" imgH="47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" y="798"/>
                        <a:ext cx="793" cy="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 userDrawn="1"/>
        </p:nvSpPr>
        <p:spPr>
          <a:xfrm>
            <a:off x="0" y="185738"/>
            <a:ext cx="481263" cy="603534"/>
          </a:xfrm>
          <a:prstGeom prst="rect">
            <a:avLst/>
          </a:prstGeom>
          <a:solidFill>
            <a:srgbClr val="B7C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5462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864A25-9965-4F61-8E8F-250006C6D194}" type="slidenum">
              <a:rPr lang="zh-CN" altLang="en-US" smtClean="0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3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7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none" lIns="75868" tIns="37945" rIns="75868" bIns="37945" anchor="ctr"/>
            <a:lstStyle/>
            <a:p>
              <a:endParaRPr lang="en-US" sz="900">
                <a:solidFill>
                  <a:srgbClr val="000000"/>
                </a:solidFill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0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28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5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3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solidFill>
                    <a:srgbClr val="000000"/>
                  </a:solidFill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3" name="矩形 52"/>
          <p:cNvSpPr/>
          <p:nvPr userDrawn="1"/>
        </p:nvSpPr>
        <p:spPr>
          <a:xfrm>
            <a:off x="0" y="-2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19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370376"/>
            <a:ext cx="1216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——</a:t>
            </a:r>
            <a:r>
              <a:rPr lang="en-US" altLang="zh-CN" sz="1600" b="1" baseline="0" dirty="0">
                <a:solidFill>
                  <a:srgbClr val="1A75B4"/>
                </a:solidFill>
                <a:latin typeface="+mn-ea"/>
              </a:rPr>
              <a:t> </a:t>
            </a:r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LUXCASE-</a:t>
            </a:r>
            <a:r>
              <a:rPr lang="en-US" altLang="zh-CN" sz="1600" b="1" dirty="0">
                <a:solidFill>
                  <a:srgbClr val="C2E416"/>
                </a:solidFill>
                <a:latin typeface="+mn-ea"/>
              </a:rPr>
              <a:t>ICT</a:t>
            </a:r>
            <a:r>
              <a:rPr lang="en-US" altLang="zh-CN" sz="1600" b="1" dirty="0">
                <a:solidFill>
                  <a:srgbClr val="A0BC12"/>
                </a:solidFill>
                <a:latin typeface="+mn-ea"/>
              </a:rPr>
              <a:t> </a:t>
            </a:r>
            <a:r>
              <a:rPr lang="en-US" altLang="zh-CN" sz="1600" b="1" dirty="0">
                <a:solidFill>
                  <a:srgbClr val="1A75B4"/>
                </a:solidFill>
                <a:latin typeface="+mn-ea"/>
              </a:rPr>
              <a:t>——</a:t>
            </a:r>
            <a:endParaRPr lang="zh-TW" altLang="en-US" sz="1600" b="1" dirty="0">
              <a:solidFill>
                <a:srgbClr val="1A75B4"/>
              </a:solidFill>
              <a:latin typeface="+mn-e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735" y="14452"/>
            <a:ext cx="2013820" cy="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91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370376"/>
            <a:ext cx="1216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1A75B4"/>
                </a:solidFill>
                <a:latin typeface="微软雅黑"/>
              </a:rPr>
              <a:t>—— LUXCASE-</a:t>
            </a:r>
            <a:r>
              <a:rPr lang="en-US" altLang="zh-CN" sz="1600" b="1" dirty="0">
                <a:solidFill>
                  <a:srgbClr val="C2E416"/>
                </a:solidFill>
                <a:latin typeface="微软雅黑"/>
              </a:rPr>
              <a:t>ICT</a:t>
            </a:r>
            <a:r>
              <a:rPr lang="en-US" altLang="zh-CN" sz="1600" b="1" dirty="0">
                <a:solidFill>
                  <a:srgbClr val="A0BC12"/>
                </a:solidFill>
                <a:latin typeface="微软雅黑"/>
              </a:rPr>
              <a:t> </a:t>
            </a:r>
            <a:r>
              <a:rPr lang="en-US" altLang="zh-CN" sz="1600" b="1" dirty="0">
                <a:solidFill>
                  <a:srgbClr val="1A75B4"/>
                </a:solidFill>
                <a:latin typeface="微软雅黑"/>
              </a:rPr>
              <a:t>——</a:t>
            </a:r>
            <a:endParaRPr lang="zh-TW" altLang="en-US" sz="1600" b="1" dirty="0">
              <a:solidFill>
                <a:srgbClr val="1A75B4"/>
              </a:solidFill>
              <a:latin typeface="微软雅黑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735" y="14452"/>
            <a:ext cx="2013820" cy="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F864A25-9965-4F61-8E8F-250006C6D194}" type="slidenum">
              <a:rPr lang="zh-CN" altLang="en-US" smtClean="0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84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7" r:id="rId3"/>
    <p:sldLayoutId id="2147483668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0208" y="1450436"/>
            <a:ext cx="11564449" cy="10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rgbClr val="0069BF"/>
                </a:solidFill>
                <a:latin typeface="+mj-ea"/>
                <a:ea typeface="+mj-ea"/>
              </a:rPr>
              <a:t>废</a:t>
            </a:r>
            <a:r>
              <a:rPr lang="zh-CN" altLang="en-US" sz="4800" b="1" dirty="0" smtClean="0">
                <a:solidFill>
                  <a:srgbClr val="0069BF"/>
                </a:solidFill>
                <a:latin typeface="+mj-ea"/>
                <a:ea typeface="+mj-ea"/>
              </a:rPr>
              <a:t>气管理培训</a:t>
            </a:r>
            <a:endParaRPr lang="en-US" altLang="zh-CN" sz="4800" b="1" dirty="0">
              <a:solidFill>
                <a:srgbClr val="0069BF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97765" y="4971392"/>
            <a:ext cx="3584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</a:rPr>
              <a:t>制作单位</a:t>
            </a:r>
            <a:r>
              <a:rPr lang="zh-CN" altLang="en-US" dirty="0" smtClean="0">
                <a:solidFill>
                  <a:srgbClr val="4E5A62"/>
                </a:solidFill>
              </a:rPr>
              <a:t>：</a:t>
            </a:r>
            <a:endParaRPr lang="en-US" altLang="zh-CN" dirty="0">
              <a:solidFill>
                <a:srgbClr val="4E5A62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</a:rPr>
              <a:t>发布日期</a:t>
            </a:r>
            <a:r>
              <a:rPr lang="zh-CN" altLang="en-US" dirty="0" smtClean="0">
                <a:solidFill>
                  <a:srgbClr val="4E5A62"/>
                </a:solidFill>
              </a:rPr>
              <a:t>：</a:t>
            </a:r>
            <a:endParaRPr lang="zh-CN" altLang="en-US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2</a:t>
            </a:fld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258874"/>
              </p:ext>
            </p:extLst>
          </p:nvPr>
        </p:nvGraphicFramePr>
        <p:xfrm>
          <a:off x="487017" y="944216"/>
          <a:ext cx="11171583" cy="508883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57818"/>
                <a:gridCol w="1955027"/>
                <a:gridCol w="2054773"/>
                <a:gridCol w="3211831"/>
                <a:gridCol w="3092134"/>
              </a:tblGrid>
              <a:tr h="491578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序号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部门/工序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废气名称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主要气体污染物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处理工艺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</a:tr>
              <a:tr h="7853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CNC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(F1\3\9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）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挥发油雾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油雾（非甲烷总烃）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静电除油（F1\F3)</a:t>
                      </a:r>
                      <a:br>
                        <a:rPr lang="zh-CN" sz="1400" u="none" strike="noStrike">
                          <a:effectLst/>
                        </a:rPr>
                      </a:br>
                      <a:r>
                        <a:rPr lang="zh-CN" sz="1400" u="none" strike="noStrike">
                          <a:effectLst/>
                        </a:rPr>
                        <a:t>喷淋塔(F9)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35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CNC（切料头</a:t>
                      </a:r>
                      <a:r>
                        <a:rPr lang="en-US" sz="1400" u="none" strike="noStrike" dirty="0" smtClean="0">
                          <a:effectLst/>
                        </a:rPr>
                        <a:t>）(F2-2)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臭气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非甲烷总烃、臭气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活性炭吸附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491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 smtClean="0">
                          <a:effectLst/>
                        </a:rPr>
                        <a:t>注塑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(F5/9)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注塑废气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非甲烷总烃、臭气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二级活性炭吸附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491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喷</a:t>
                      </a:r>
                      <a:r>
                        <a:rPr lang="zh-CN" sz="1400" u="none" strike="noStrike" dirty="0" smtClean="0">
                          <a:effectLst/>
                        </a:rPr>
                        <a:t>砂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(F3/5/6)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喷砂粉尘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喷淋塔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818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阳极</a:t>
                      </a:r>
                      <a:r>
                        <a:rPr lang="zh-CN" sz="1400" u="none" strike="noStrike" dirty="0" smtClean="0">
                          <a:effectLst/>
                        </a:rPr>
                        <a:t>氧化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(F5/7)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挥发酸雾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硫酸雾、硝酸雾</a:t>
                      </a:r>
                      <a:br>
                        <a:rPr lang="zh-CN" sz="1400" u="none" strike="noStrike">
                          <a:effectLst/>
                        </a:rPr>
                      </a:br>
                      <a:r>
                        <a:rPr lang="zh-CN" sz="1400" u="none" strike="noStrike">
                          <a:effectLst/>
                        </a:rPr>
                        <a:t>（以NO</a:t>
                      </a:r>
                      <a:r>
                        <a:rPr lang="zh-CN" sz="1400" u="none" strike="noStrike" baseline="-25000">
                          <a:effectLst/>
                        </a:rPr>
                        <a:t>X</a:t>
                      </a:r>
                      <a:r>
                        <a:rPr lang="zh-CN" sz="1400" u="none" strike="noStrike">
                          <a:effectLst/>
                        </a:rPr>
                        <a:t>计）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碱液洗涤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491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点</a:t>
                      </a:r>
                      <a:r>
                        <a:rPr lang="zh-CN" sz="1400" u="none" strike="noStrike" dirty="0" smtClean="0">
                          <a:effectLst/>
                        </a:rPr>
                        <a:t>胶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(F1/3/4/7/10/11)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点胶废气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二级活性炭吸附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491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1400" u="none" strike="noStrike" dirty="0" smtClean="0">
                          <a:effectLst/>
                        </a:rPr>
                        <a:t>烘烤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(F3/4/10/11)</a:t>
                      </a:r>
                      <a:endParaRPr lang="zh-TW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烘烤废气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二级活性炭吸附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491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模具制</a:t>
                      </a:r>
                      <a:r>
                        <a:rPr lang="zh-CN" sz="1400" u="none" strike="noStrike" dirty="0" smtClean="0">
                          <a:effectLst/>
                        </a:rPr>
                        <a:t>造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(F9)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打磨粉尘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喷淋塔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5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厂</a:t>
            </a:r>
            <a:r>
              <a:rPr lang="zh-CN" altLang="en-US" sz="2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内废气清单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98948772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3</a:t>
            </a:fld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940689"/>
              </p:ext>
            </p:extLst>
          </p:nvPr>
        </p:nvGraphicFramePr>
        <p:xfrm>
          <a:off x="487016" y="844827"/>
          <a:ext cx="11211341" cy="516738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37247"/>
                <a:gridCol w="2952178"/>
                <a:gridCol w="2462092"/>
                <a:gridCol w="2459824"/>
              </a:tblGrid>
              <a:tr h="546651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监测点位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监测指标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监测方式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监测频次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</a:tr>
              <a:tr h="3247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CNC废气处理设施排放口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32471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臭气浓度（F11）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5364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喷砂废气处理设施排放口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5364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阳极废气处理设施排放口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硫酸雾、硝酸雾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5364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点胶废气处理设施排放口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1次/</a:t>
                      </a:r>
                      <a:r>
                        <a:rPr lang="en-US" sz="1400" u="none" strike="noStrike" dirty="0" err="1">
                          <a:effectLst/>
                        </a:rPr>
                        <a:t>半年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3247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注塑废气处理设施排放口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32471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臭气浓度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5364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打磨废气处理设施排放口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5364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磨床废气处理设施排放口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1次/半年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5364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烘烤废气处理设施排放口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手工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1次/</a:t>
                      </a:r>
                      <a:r>
                        <a:rPr lang="en-US" sz="1400" u="none" strike="noStrike" dirty="0" err="1">
                          <a:effectLst/>
                        </a:rPr>
                        <a:t>半年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5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TW" sz="2800" b="1" dirty="0"/>
              <a:t>有组织废气监测指标及频次要求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07425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4</a:t>
            </a:fld>
            <a:endParaRPr lang="zh-CN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833542"/>
              </p:ext>
            </p:extLst>
          </p:nvPr>
        </p:nvGraphicFramePr>
        <p:xfrm>
          <a:off x="496957" y="854771"/>
          <a:ext cx="11171582" cy="47310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47184"/>
                <a:gridCol w="3368039"/>
                <a:gridCol w="2263763"/>
                <a:gridCol w="2392596"/>
              </a:tblGrid>
              <a:tr h="64398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污染物名称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执行标准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最高允许排放浓度（mg/m³）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最高允许排放速率（kg/h)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</a:tr>
              <a:tr h="54749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颗粒物(F5/6-2)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sz="1200" u="none" strike="noStrike" dirty="0">
                          <a:effectLst/>
                        </a:rPr>
                        <a:t>《大气污染物综合排放标准</a:t>
                      </a:r>
                      <a:r>
                        <a:rPr lang="zh-CN" sz="1200" u="none" strike="noStrike" dirty="0" smtClean="0">
                          <a:effectLst/>
                        </a:rPr>
                        <a:t>》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zh-CN" sz="1200" u="none" strike="noStrike" dirty="0" smtClean="0">
                          <a:effectLst/>
                        </a:rPr>
                        <a:t>（</a:t>
                      </a:r>
                      <a:r>
                        <a:rPr lang="zh-CN" sz="1200" u="none" strike="noStrike" dirty="0">
                          <a:effectLst/>
                        </a:rPr>
                        <a:t>GB16297-1996）表2</a:t>
                      </a:r>
                      <a:endParaRPr 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120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3.5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4749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120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4749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颗粒物(F3/6-1)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sz="1200" u="none" strike="noStrike" dirty="0">
                          <a:effectLst/>
                        </a:rPr>
                        <a:t>《合成树脂工业污染物排放标准</a:t>
                      </a:r>
                      <a:r>
                        <a:rPr lang="zh-CN" sz="1200" u="none" strike="noStrike" dirty="0" smtClean="0">
                          <a:effectLst/>
                        </a:rPr>
                        <a:t>》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zh-CN" sz="1200" u="none" strike="noStrike" dirty="0" smtClean="0">
                          <a:effectLst/>
                        </a:rPr>
                        <a:t>（</a:t>
                      </a:r>
                      <a:r>
                        <a:rPr lang="zh-CN" sz="1200" u="none" strike="noStrike" dirty="0">
                          <a:effectLst/>
                        </a:rPr>
                        <a:t>GB 31572-2015）表5</a:t>
                      </a:r>
                      <a:endParaRPr 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/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4749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/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4749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氮氧化物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sz="1200" u="none" strike="noStrike" dirty="0">
                          <a:effectLst/>
                        </a:rPr>
                        <a:t>《电镀污染物排放标准</a:t>
                      </a:r>
                      <a:r>
                        <a:rPr lang="zh-CN" sz="1200" u="none" strike="noStrike" dirty="0" smtClean="0">
                          <a:effectLst/>
                        </a:rPr>
                        <a:t>》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zh-CN" sz="1200" u="none" strike="noStrike" dirty="0" smtClean="0">
                          <a:effectLst/>
                        </a:rPr>
                        <a:t>（</a:t>
                      </a:r>
                      <a:r>
                        <a:rPr lang="zh-CN" sz="1200" u="none" strike="noStrike" dirty="0">
                          <a:effectLst/>
                        </a:rPr>
                        <a:t>GB 21900-2008）表5</a:t>
                      </a:r>
                      <a:endParaRPr 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200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/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4749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硫酸雾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30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/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80208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臭气浓度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u="none" strike="noStrike" dirty="0">
                          <a:effectLst/>
                        </a:rPr>
                        <a:t>《恶臭污染物排放标准</a:t>
                      </a:r>
                      <a:r>
                        <a:rPr lang="zh-CN" sz="1200" u="none" strike="noStrike" dirty="0" smtClean="0">
                          <a:effectLst/>
                        </a:rPr>
                        <a:t>》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zh-CN" sz="1200" u="none" strike="noStrike" dirty="0" smtClean="0">
                          <a:effectLst/>
                        </a:rPr>
                        <a:t>（</a:t>
                      </a:r>
                      <a:r>
                        <a:rPr lang="zh-CN" sz="1200" u="none" strike="noStrike" dirty="0">
                          <a:effectLst/>
                        </a:rPr>
                        <a:t>GB 14554-93）表2</a:t>
                      </a:r>
                      <a:endParaRPr 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2000（无量纲）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　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473765" y="5709887"/>
            <a:ext cx="11194774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zh-CN" altLang="zh-TW" dirty="0">
                <a:solidFill>
                  <a:srgbClr val="FF0000"/>
                </a:solidFill>
              </a:rPr>
              <a:t>注：所有排气筒高度应不低于</a:t>
            </a:r>
            <a:r>
              <a:rPr lang="en-US" altLang="zh-TW" dirty="0">
                <a:solidFill>
                  <a:srgbClr val="FF0000"/>
                </a:solidFill>
              </a:rPr>
              <a:t>15m</a:t>
            </a:r>
            <a:r>
              <a:rPr lang="zh-CN" altLang="zh-TW" dirty="0">
                <a:solidFill>
                  <a:srgbClr val="FF0000"/>
                </a:solidFill>
              </a:rPr>
              <a:t>，且高于各自排气筒周围半径</a:t>
            </a:r>
            <a:r>
              <a:rPr lang="en-US" altLang="zh-TW" dirty="0">
                <a:solidFill>
                  <a:srgbClr val="FF0000"/>
                </a:solidFill>
              </a:rPr>
              <a:t>200m</a:t>
            </a:r>
            <a:r>
              <a:rPr lang="zh-CN" altLang="zh-TW" dirty="0">
                <a:solidFill>
                  <a:srgbClr val="FF0000"/>
                </a:solidFill>
              </a:rPr>
              <a:t>范围内的最高建筑</a:t>
            </a:r>
            <a:r>
              <a:rPr lang="zh-CN" altLang="zh-TW" dirty="0" smtClean="0">
                <a:solidFill>
                  <a:srgbClr val="FF0000"/>
                </a:solidFill>
              </a:rPr>
              <a:t>物</a:t>
            </a:r>
            <a:r>
              <a:rPr lang="en-US" altLang="zh-TW" dirty="0" smtClean="0">
                <a:solidFill>
                  <a:srgbClr val="FF0000"/>
                </a:solidFill>
              </a:rPr>
              <a:t>5m</a:t>
            </a:r>
            <a:r>
              <a:rPr lang="zh-CN" altLang="zh-TW" dirty="0">
                <a:solidFill>
                  <a:srgbClr val="FF0000"/>
                </a:solidFill>
              </a:rPr>
              <a:t>以上。</a:t>
            </a:r>
            <a:endParaRPr lang="zh-TW" altLang="zh-TW" dirty="0">
              <a:solidFill>
                <a:srgbClr val="FF0000"/>
              </a:solidFill>
            </a:endParaRPr>
          </a:p>
        </p:txBody>
      </p:sp>
      <p:sp>
        <p:nvSpPr>
          <p:cNvPr id="5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TW" sz="2800" b="1" dirty="0"/>
              <a:t>有组织排放浓度限值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89365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5</a:t>
            </a:fld>
            <a:endParaRPr lang="zh-CN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418908"/>
              </p:ext>
            </p:extLst>
          </p:nvPr>
        </p:nvGraphicFramePr>
        <p:xfrm>
          <a:off x="472935" y="922681"/>
          <a:ext cx="11066394" cy="240692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70399"/>
                <a:gridCol w="1693599"/>
                <a:gridCol w="3340798"/>
                <a:gridCol w="2180799"/>
                <a:gridCol w="2180799"/>
              </a:tblGrid>
              <a:tr h="727215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监测点位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点位数量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监测指标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监测方式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监测频次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</a:tr>
              <a:tr h="993913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厂界四周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颗粒物、臭气浓度、氮氧化物、硫酸雾、非甲烷总烃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手动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1次/年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厂区内窗外1m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手动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1次/年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4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无</a:t>
            </a:r>
            <a:r>
              <a:rPr lang="zh-CN" altLang="zh-TW" sz="2800" b="1" dirty="0" smtClean="0"/>
              <a:t>组</a:t>
            </a:r>
            <a:r>
              <a:rPr lang="zh-CN" altLang="zh-TW" sz="2800" b="1" dirty="0"/>
              <a:t>织废气监测指标及频次要求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413336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6</a:t>
            </a:fld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976384"/>
              </p:ext>
            </p:extLst>
          </p:nvPr>
        </p:nvGraphicFramePr>
        <p:xfrm>
          <a:off x="457200" y="834891"/>
          <a:ext cx="11171582" cy="47972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46341"/>
                <a:gridCol w="4146341"/>
                <a:gridCol w="2878900"/>
              </a:tblGrid>
              <a:tr h="5251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污染物项目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无组织排放监控浓度限值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251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监控点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浓度（mg/m3）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>
                    <a:solidFill>
                      <a:srgbClr val="C2E416"/>
                    </a:solidFill>
                  </a:tcPr>
                </a:tc>
              </a:tr>
              <a:tr h="52510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总悬浮颗粒物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厂界外浓度至高点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2510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氮氧化物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厂界外浓度至高点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2510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硫酸雾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厂界外浓度至高点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1.2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2510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非甲烷总烃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1h大气污染物平均浓度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96424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臭气浓度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监测点环境空气中所监测污染物项目的最高允许浓度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20（无量纲）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251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 dirty="0">
                          <a:effectLst/>
                        </a:rPr>
                        <a:t>非甲烷总烃</a:t>
                      </a:r>
                      <a:br>
                        <a:rPr lang="zh-CN" sz="1400" u="none" strike="noStrike" dirty="0">
                          <a:effectLst/>
                        </a:rPr>
                      </a:br>
                      <a:r>
                        <a:rPr lang="zh-CN" sz="1400" u="none" strike="noStrike" dirty="0">
                          <a:effectLst/>
                        </a:rPr>
                        <a:t>（厂区内）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监控点处1h平均浓度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  <a:tr h="5251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400" u="none" strike="noStrike">
                          <a:effectLst/>
                        </a:rPr>
                        <a:t>监控点处任意一次浓度值</a:t>
                      </a:r>
                      <a:endParaRPr lang="zh-TW" sz="1400" b="0" i="0" u="none" strike="noStrike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</a:t>
                      </a:r>
                      <a:endParaRPr 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5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无</a:t>
            </a:r>
            <a:r>
              <a:rPr lang="zh-CN" altLang="zh-TW" sz="2800" dirty="0" smtClean="0"/>
              <a:t>组</a:t>
            </a:r>
            <a:r>
              <a:rPr lang="zh-CN" altLang="zh-TW" sz="2800" dirty="0"/>
              <a:t>织排放浓度限值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918949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3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</a:rPr>
              <a:t>废气</a:t>
            </a:r>
            <a:r>
              <a:rPr lang="zh-CN" altLang="en-US" sz="2800" b="1" dirty="0" smtClean="0">
                <a:solidFill>
                  <a:srgbClr val="4E5A62"/>
                </a:solidFill>
              </a:rPr>
              <a:t>污染物排放量计算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7559" y="1262270"/>
            <a:ext cx="943120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废气实际排放量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=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排放速率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生产天数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日工作时间</a:t>
            </a:r>
            <a:r>
              <a:rPr lang="en-US" altLang="zh-CN" sz="2000" b="1" dirty="0" smtClean="0">
                <a:solidFill>
                  <a:srgbClr val="0000FF"/>
                </a:solidFill>
                <a:latin typeface="+mn-ea"/>
              </a:rPr>
              <a:t>x10</a:t>
            </a:r>
            <a:r>
              <a:rPr lang="en-US" altLang="zh-CN" sz="2000" b="1" baseline="30000" dirty="0" smtClean="0">
                <a:solidFill>
                  <a:srgbClr val="0000FF"/>
                </a:solidFill>
                <a:latin typeface="+mn-ea"/>
              </a:rPr>
              <a:t>-3</a:t>
            </a:r>
            <a:endParaRPr lang="en-US" altLang="zh-CN" sz="2000" b="1" baseline="30000" dirty="0">
              <a:solidFill>
                <a:srgbClr val="0000FF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0000FF"/>
                </a:solidFill>
                <a:latin typeface="+mn-ea"/>
              </a:rPr>
              <a:t>废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气实际排放量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=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排放浓度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标杆流量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生产天数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0000FF"/>
                </a:solidFill>
                <a:latin typeface="+mn-ea"/>
              </a:rPr>
              <a:t>日工作时间</a:t>
            </a:r>
            <a:r>
              <a:rPr lang="en-US" altLang="zh-CN" sz="2000" b="1" dirty="0">
                <a:solidFill>
                  <a:srgbClr val="0000FF"/>
                </a:solidFill>
                <a:latin typeface="+mn-ea"/>
              </a:rPr>
              <a:t>x10</a:t>
            </a:r>
            <a:r>
              <a:rPr lang="en-US" altLang="zh-CN" sz="2000" b="1" baseline="30000" dirty="0">
                <a:solidFill>
                  <a:srgbClr val="0000FF"/>
                </a:solidFill>
                <a:latin typeface="+mn-ea"/>
              </a:rPr>
              <a:t>-9</a:t>
            </a:r>
            <a:r>
              <a:rPr lang="zh-CN" altLang="en-US" sz="2000" b="1" dirty="0" smtClean="0">
                <a:solidFill>
                  <a:srgbClr val="0000FF"/>
                </a:solidFill>
                <a:latin typeface="+mn-ea"/>
              </a:rPr>
              <a:t>。</a:t>
            </a:r>
            <a:endParaRPr lang="en-US" altLang="zh-CN" sz="2000" b="1" dirty="0" smtClean="0">
              <a:solidFill>
                <a:srgbClr val="0000FF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endParaRPr lang="en-US" altLang="zh-TW" sz="2000" b="1" dirty="0">
              <a:solidFill>
                <a:srgbClr val="0000FF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b="1" dirty="0" smtClean="0">
                <a:latin typeface="+mn-ea"/>
              </a:rPr>
              <a:t>排放浓度、排放速率信息来源废气监测报告</a:t>
            </a:r>
            <a:endParaRPr lang="en-US" altLang="zh-CN" b="1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+mn-ea"/>
              </a:rPr>
              <a:t>标</a:t>
            </a:r>
            <a:r>
              <a:rPr lang="zh-CN" altLang="en-US" b="1" dirty="0" smtClean="0">
                <a:latin typeface="+mn-ea"/>
              </a:rPr>
              <a:t>杆流量信息来源风机风量</a:t>
            </a:r>
            <a:endParaRPr lang="zh-TW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87285016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静电除</a:t>
            </a:r>
            <a:r>
              <a:rPr lang="zh-CN" altLang="en-US" sz="2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油</a:t>
            </a:r>
            <a:r>
              <a:rPr lang="zh-CN" altLang="en-US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设施工作原理</a:t>
            </a:r>
            <a:endParaRPr lang="zh-CN" altLang="en-US" sz="2800" b="1" dirty="0"/>
          </a:p>
        </p:txBody>
      </p:sp>
      <p:sp>
        <p:nvSpPr>
          <p:cNvPr id="36" name="ïṧľíďe">
            <a:extLst>
              <a:ext uri="{FF2B5EF4-FFF2-40B4-BE49-F238E27FC236}">
                <a16:creationId xmlns:a16="http://schemas.microsoft.com/office/drawing/2014/main" xmlns="" id="{D4121C54-52B9-4165-8864-887C7A7B1CC9}"/>
              </a:ext>
            </a:extLst>
          </p:cNvPr>
          <p:cNvSpPr txBox="1"/>
          <p:nvPr/>
        </p:nvSpPr>
        <p:spPr>
          <a:xfrm>
            <a:off x="3226354" y="4850441"/>
            <a:ext cx="2935892" cy="388226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algn="ctr" defTabSz="1371257">
              <a:defRPr b="1">
                <a:solidFill>
                  <a:srgbClr val="4E5A62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</a:rPr>
              <a:t>楼</a:t>
            </a:r>
            <a:r>
              <a:rPr lang="zh-CN" altLang="en-US" dirty="0">
                <a:solidFill>
                  <a:srgbClr val="C00000"/>
                </a:solidFill>
              </a:rPr>
              <a:t>顶集风箱集中收集</a:t>
            </a:r>
          </a:p>
        </p:txBody>
      </p:sp>
      <p:sp>
        <p:nvSpPr>
          <p:cNvPr id="38" name="ïṧľíďe">
            <a:extLst>
              <a:ext uri="{FF2B5EF4-FFF2-40B4-BE49-F238E27FC236}">
                <a16:creationId xmlns:a16="http://schemas.microsoft.com/office/drawing/2014/main" xmlns="" id="{D4121C54-52B9-4165-8864-887C7A7B1CC9}"/>
              </a:ext>
            </a:extLst>
          </p:cNvPr>
          <p:cNvSpPr txBox="1"/>
          <p:nvPr/>
        </p:nvSpPr>
        <p:spPr>
          <a:xfrm>
            <a:off x="6162246" y="4854290"/>
            <a:ext cx="2476999" cy="388226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algn="ctr" defTabSz="1371257">
              <a:defRPr b="1">
                <a:solidFill>
                  <a:srgbClr val="4E5A62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静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电除油净化处理</a:t>
            </a:r>
          </a:p>
        </p:txBody>
      </p:sp>
      <p:sp>
        <p:nvSpPr>
          <p:cNvPr id="40" name="ïṧľíďe">
            <a:extLst>
              <a:ext uri="{FF2B5EF4-FFF2-40B4-BE49-F238E27FC236}">
                <a16:creationId xmlns:a16="http://schemas.microsoft.com/office/drawing/2014/main" xmlns="" id="{D4121C54-52B9-4165-8864-887C7A7B1CC9}"/>
              </a:ext>
            </a:extLst>
          </p:cNvPr>
          <p:cNvSpPr txBox="1"/>
          <p:nvPr/>
        </p:nvSpPr>
        <p:spPr>
          <a:xfrm>
            <a:off x="8888946" y="4866901"/>
            <a:ext cx="2476999" cy="388226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algn="ctr" defTabSz="1371257">
              <a:defRPr b="1">
                <a:solidFill>
                  <a:srgbClr val="4E5A62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风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机达标排放</a:t>
            </a:r>
          </a:p>
        </p:txBody>
      </p:sp>
      <p:sp>
        <p:nvSpPr>
          <p:cNvPr id="42" name="ïṧľíďe">
            <a:extLst>
              <a:ext uri="{FF2B5EF4-FFF2-40B4-BE49-F238E27FC236}">
                <a16:creationId xmlns:a16="http://schemas.microsoft.com/office/drawing/2014/main" xmlns="" id="{D4121C54-52B9-4165-8864-887C7A7B1CC9}"/>
              </a:ext>
            </a:extLst>
          </p:cNvPr>
          <p:cNvSpPr txBox="1"/>
          <p:nvPr/>
        </p:nvSpPr>
        <p:spPr>
          <a:xfrm>
            <a:off x="591658" y="4847769"/>
            <a:ext cx="2476784" cy="388226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algn="ctr" defTabSz="1371257">
              <a:defRPr b="1">
                <a:solidFill>
                  <a:srgbClr val="4E5A62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dirty="0" smtClean="0"/>
              <a:t>车</a:t>
            </a:r>
            <a:r>
              <a:rPr lang="zh-CN" altLang="en-US" dirty="0"/>
              <a:t>间排气风管至楼顶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pic>
        <p:nvPicPr>
          <p:cNvPr id="44" name="圖片 22">
            <a:extLst>
              <a:ext uri="{FF2B5EF4-FFF2-40B4-BE49-F238E27FC236}">
                <a16:creationId xmlns:a16="http://schemas.microsoft.com/office/drawing/2014/main" xmlns="" id="{9752061E-B59A-FEC2-7EB5-AFE8C53FC2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8" y="3163814"/>
            <a:ext cx="2476784" cy="166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圖片 23">
            <a:extLst>
              <a:ext uri="{FF2B5EF4-FFF2-40B4-BE49-F238E27FC236}">
                <a16:creationId xmlns:a16="http://schemas.microsoft.com/office/drawing/2014/main" xmlns="" id="{6BAA49ED-10B0-C29F-0CDA-9CBA5570F6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352" y="3163815"/>
            <a:ext cx="2476999" cy="166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圖片 26">
            <a:extLst>
              <a:ext uri="{FF2B5EF4-FFF2-40B4-BE49-F238E27FC236}">
                <a16:creationId xmlns:a16="http://schemas.microsoft.com/office/drawing/2014/main" xmlns="" id="{E3F0CD17-4316-3E1B-9B06-1B6AAA6174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246" y="3163815"/>
            <a:ext cx="2476999" cy="166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圖片 28">
            <a:extLst>
              <a:ext uri="{FF2B5EF4-FFF2-40B4-BE49-F238E27FC236}">
                <a16:creationId xmlns:a16="http://schemas.microsoft.com/office/drawing/2014/main" xmlns="" id="{707DF4A9-823A-E268-755A-688951A691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946" y="3163815"/>
            <a:ext cx="2476999" cy="166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487016" y="5229255"/>
            <a:ext cx="10962862" cy="1200329"/>
          </a:xfrm>
          <a:prstGeom prst="rect">
            <a:avLst/>
          </a:prstGeom>
          <a:solidFill>
            <a:srgbClr val="C2E416"/>
          </a:solidFill>
        </p:spPr>
        <p:txBody>
          <a:bodyPr wrap="square">
            <a:spAutoFit/>
          </a:bodyPr>
          <a:lstStyle/>
          <a:p>
            <a:r>
              <a:rPr lang="zh-CN" altLang="en-US" dirty="0" smtClean="0"/>
              <a:t>       含</a:t>
            </a:r>
            <a:r>
              <a:rPr lang="zh-CN" altLang="en-US" dirty="0"/>
              <a:t>尘油雾气从净化器进风口进入预过滤器，</a:t>
            </a:r>
            <a:r>
              <a:rPr lang="zh-CN" altLang="en-US" b="1" dirty="0">
                <a:solidFill>
                  <a:srgbClr val="0000FF"/>
                </a:solidFill>
              </a:rPr>
              <a:t>大颗粒的油雾尘被分离并收集入集油槽</a:t>
            </a:r>
            <a:r>
              <a:rPr lang="zh-CN" altLang="en-US" dirty="0"/>
              <a:t>。含细小油雾尘的污染空气从预分离器流出后进入荷电区，通过存在大量离子及电子的空间时，离子及电子会附着在油雾尘</a:t>
            </a:r>
            <a:r>
              <a:rPr lang="zh-CN" altLang="en-US" dirty="0" smtClean="0"/>
              <a:t>上。</a:t>
            </a:r>
            <a:r>
              <a:rPr lang="zh-CN" altLang="en-US" dirty="0"/>
              <a:t>附着电荷的油雾尘从荷电区出来后进入集尘区，在电场力的作用下，荷电油雾尘向其极性相反方向运动，</a:t>
            </a:r>
            <a:r>
              <a:rPr lang="zh-CN" altLang="en-US" b="1" dirty="0">
                <a:solidFill>
                  <a:srgbClr val="0000FF"/>
                </a:solidFill>
              </a:rPr>
              <a:t>油雾尘吸附在电极板上，细小的油雾尘被分离</a:t>
            </a:r>
            <a:r>
              <a:rPr lang="zh-CN" altLang="en-US" dirty="0"/>
              <a:t>，洁净空气在风机负压的作用下，经风机直排入空气中。</a:t>
            </a:r>
            <a:endParaRPr lang="zh-TW" altLang="en-US" dirty="0"/>
          </a:p>
        </p:txBody>
      </p:sp>
      <p:pic>
        <p:nvPicPr>
          <p:cNvPr id="18434" name="Picture 2" descr="D:\Users\GRACE2~1\AppData\Local\Temp\企业微信截图_16772322355748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3"/>
          <a:stretch/>
        </p:blipFill>
        <p:spPr bwMode="auto">
          <a:xfrm>
            <a:off x="3896139" y="974041"/>
            <a:ext cx="7126643" cy="193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文字方塊 55"/>
          <p:cNvSpPr txBox="1"/>
          <p:nvPr/>
        </p:nvSpPr>
        <p:spPr>
          <a:xfrm>
            <a:off x="509129" y="1066923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+mn-ea"/>
              </a:rPr>
              <a:t>主要关注事项：</a:t>
            </a:r>
            <a:endParaRPr lang="en-US" altLang="zh-CN" dirty="0" smtClean="0">
              <a:latin typeface="+mn-ea"/>
            </a:endParaRPr>
          </a:p>
          <a:p>
            <a:r>
              <a:rPr lang="zh-CN" altLang="en-US" dirty="0">
                <a:latin typeface="+mn-ea"/>
              </a:rPr>
              <a:t>切削</a:t>
            </a:r>
            <a:r>
              <a:rPr lang="zh-CN" altLang="en-US" dirty="0" smtClean="0">
                <a:latin typeface="+mn-ea"/>
              </a:rPr>
              <a:t>液是否泄漏；</a:t>
            </a:r>
            <a:endParaRPr lang="en-US" altLang="zh-CN" dirty="0" smtClean="0">
              <a:latin typeface="+mn-ea"/>
            </a:endParaRPr>
          </a:p>
          <a:p>
            <a:r>
              <a:rPr lang="zh-CN" altLang="en-US" dirty="0" smtClean="0">
                <a:latin typeface="+mn-ea"/>
              </a:rPr>
              <a:t>风管是否定期清理</a:t>
            </a:r>
            <a:endParaRPr lang="en-US" altLang="zh-CN" dirty="0" smtClean="0">
              <a:latin typeface="+mn-ea"/>
            </a:endParaRPr>
          </a:p>
          <a:p>
            <a:r>
              <a:rPr lang="zh-CN" altLang="en-US" dirty="0" smtClean="0">
                <a:latin typeface="+mn-ea"/>
              </a:rPr>
              <a:t>废气排放口张贴</a:t>
            </a:r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488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阳极废气处理设施工作原理</a:t>
            </a:r>
            <a:endParaRPr lang="zh-CN" altLang="en-US" sz="2800" b="1" dirty="0"/>
          </a:p>
        </p:txBody>
      </p:sp>
      <p:pic>
        <p:nvPicPr>
          <p:cNvPr id="51" name="圖片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91" y="1023802"/>
            <a:ext cx="5206518" cy="5327302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5510250" y="5025289"/>
            <a:ext cx="6168303" cy="888493"/>
            <a:chOff x="416781" y="5065154"/>
            <a:chExt cx="7886042" cy="493165"/>
          </a:xfrm>
        </p:grpSpPr>
        <p:sp>
          <p:nvSpPr>
            <p:cNvPr id="8" name="矩形 7"/>
            <p:cNvSpPr/>
            <p:nvPr/>
          </p:nvSpPr>
          <p:spPr>
            <a:xfrm>
              <a:off x="416781" y="5065160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/>
                <a:t>挥</a:t>
              </a:r>
              <a:r>
                <a:rPr lang="zh-CN" altLang="en-US" sz="1400" dirty="0" smtClean="0"/>
                <a:t>发酸雾</a:t>
              </a:r>
              <a:endParaRPr lang="zh-TW" altLang="en-US" sz="14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077363" y="5065160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 smtClean="0"/>
                <a:t>排风管</a:t>
              </a:r>
              <a:endParaRPr lang="zh-TW" altLang="en-US" sz="1400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3719515" y="5065159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 smtClean="0"/>
                <a:t>碱液喷淋塔</a:t>
              </a:r>
              <a:endParaRPr lang="zh-TW" altLang="en-US" sz="1400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5341119" y="5065160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/>
                <a:t>排风机</a:t>
              </a:r>
              <a:endParaRPr lang="zh-TW" altLang="en-US" sz="14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6942175" y="5065154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 smtClean="0"/>
                <a:t>高空排放</a:t>
              </a:r>
              <a:endParaRPr lang="zh-TW" altLang="en-US" sz="1400" dirty="0"/>
            </a:p>
          </p:txBody>
        </p:sp>
        <p:cxnSp>
          <p:nvCxnSpPr>
            <p:cNvPr id="14" name="直線單箭頭接點 13"/>
            <p:cNvCxnSpPr>
              <a:stCxn id="8" idx="3"/>
              <a:endCxn id="9" idx="1"/>
            </p:cNvCxnSpPr>
            <p:nvPr/>
          </p:nvCxnSpPr>
          <p:spPr>
            <a:xfrm>
              <a:off x="1777429" y="5311740"/>
              <a:ext cx="29993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單箭頭接點 14"/>
            <p:cNvCxnSpPr>
              <a:stCxn id="9" idx="3"/>
              <a:endCxn id="10" idx="1"/>
            </p:cNvCxnSpPr>
            <p:nvPr/>
          </p:nvCxnSpPr>
          <p:spPr>
            <a:xfrm flipV="1">
              <a:off x="3438011" y="5311739"/>
              <a:ext cx="28150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10" idx="3"/>
              <a:endCxn id="11" idx="1"/>
            </p:cNvCxnSpPr>
            <p:nvPr/>
          </p:nvCxnSpPr>
          <p:spPr>
            <a:xfrm>
              <a:off x="5080163" y="5311739"/>
              <a:ext cx="26095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>
              <a:stCxn id="11" idx="3"/>
              <a:endCxn id="12" idx="1"/>
            </p:cNvCxnSpPr>
            <p:nvPr/>
          </p:nvCxnSpPr>
          <p:spPr>
            <a:xfrm flipV="1">
              <a:off x="6701767" y="5311736"/>
              <a:ext cx="240408" cy="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/>
          <p:cNvSpPr/>
          <p:nvPr/>
        </p:nvSpPr>
        <p:spPr>
          <a:xfrm>
            <a:off x="7983488" y="4661453"/>
            <a:ext cx="1276422" cy="1689652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7587078" y="4078283"/>
            <a:ext cx="2077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69BF"/>
                </a:solidFill>
              </a:rPr>
              <a:t>酸碱中和</a:t>
            </a:r>
            <a:endParaRPr lang="zh-TW" altLang="en-US" b="1" dirty="0">
              <a:solidFill>
                <a:srgbClr val="0069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3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25" name="群組 24"/>
          <p:cNvGrpSpPr/>
          <p:nvPr/>
        </p:nvGrpSpPr>
        <p:grpSpPr>
          <a:xfrm>
            <a:off x="307682" y="1013791"/>
            <a:ext cx="11647219" cy="5307496"/>
            <a:chOff x="-368170" y="1013791"/>
            <a:chExt cx="11647219" cy="5307496"/>
          </a:xfrm>
        </p:grpSpPr>
        <p:grpSp>
          <p:nvGrpSpPr>
            <p:cNvPr id="23" name="群組 22"/>
            <p:cNvGrpSpPr/>
            <p:nvPr/>
          </p:nvGrpSpPr>
          <p:grpSpPr>
            <a:xfrm>
              <a:off x="2105231" y="1013791"/>
              <a:ext cx="9173818" cy="5307496"/>
              <a:chOff x="1023730" y="1013791"/>
              <a:chExt cx="9173818" cy="5307496"/>
            </a:xfrm>
          </p:grpSpPr>
          <p:pic>
            <p:nvPicPr>
              <p:cNvPr id="3" name="圖片 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88" t="16389"/>
              <a:stretch/>
            </p:blipFill>
            <p:spPr>
              <a:xfrm>
                <a:off x="1023730" y="1013791"/>
                <a:ext cx="5526157" cy="5307496"/>
              </a:xfrm>
              <a:prstGeom prst="rect">
                <a:avLst/>
              </a:prstGeom>
            </p:spPr>
          </p:pic>
          <p:pic>
            <p:nvPicPr>
              <p:cNvPr id="13314" name="Picture 2" descr="D:\Users\GRACE2~1\AppData\Local\Temp\企业微信截图_16770524879789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1023730" y="1775414"/>
                <a:ext cx="1131197" cy="7574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3" name="群組 12"/>
              <p:cNvGrpSpPr/>
              <p:nvPr/>
            </p:nvGrpSpPr>
            <p:grpSpPr>
              <a:xfrm>
                <a:off x="5357191" y="4025348"/>
                <a:ext cx="2295939" cy="1729409"/>
                <a:chOff x="5357191" y="4025348"/>
                <a:chExt cx="2295939" cy="1729409"/>
              </a:xfrm>
            </p:grpSpPr>
            <p:cxnSp>
              <p:nvCxnSpPr>
                <p:cNvPr id="7" name="直線接點 6"/>
                <p:cNvCxnSpPr/>
                <p:nvPr/>
              </p:nvCxnSpPr>
              <p:spPr>
                <a:xfrm flipV="1">
                  <a:off x="5357191" y="4025348"/>
                  <a:ext cx="1023731" cy="1729409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線單箭頭接點 8"/>
                <p:cNvCxnSpPr/>
                <p:nvPr/>
              </p:nvCxnSpPr>
              <p:spPr>
                <a:xfrm>
                  <a:off x="6380922" y="4025348"/>
                  <a:ext cx="1272208" cy="0"/>
                </a:xfrm>
                <a:prstGeom prst="straightConnector1">
                  <a:avLst/>
                </a:prstGeom>
                <a:ln w="25400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矩形 11"/>
              <p:cNvSpPr/>
              <p:nvPr/>
            </p:nvSpPr>
            <p:spPr>
              <a:xfrm>
                <a:off x="7653130" y="3543300"/>
                <a:ext cx="2544418" cy="96409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400" dirty="0" smtClean="0"/>
                  <a:t>使用</a:t>
                </a:r>
                <a:r>
                  <a:rPr lang="en-US" altLang="zh-CN" sz="1400" dirty="0" smtClean="0"/>
                  <a:t>pH</a:t>
                </a:r>
                <a:r>
                  <a:rPr lang="zh-CN" altLang="en-US" sz="1400" dirty="0"/>
                  <a:t>试纸</a:t>
                </a:r>
                <a:r>
                  <a:rPr lang="zh-CN" altLang="en-US" sz="1400" dirty="0" smtClean="0"/>
                  <a:t>测试水箱内</a:t>
                </a:r>
                <a:r>
                  <a:rPr lang="en-US" altLang="zh-CN" sz="1400" dirty="0" smtClean="0"/>
                  <a:t>pH</a:t>
                </a:r>
                <a:r>
                  <a:rPr lang="zh-CN" altLang="en-US" sz="1400" dirty="0" smtClean="0"/>
                  <a:t>值，</a:t>
                </a:r>
                <a:endParaRPr lang="en-US" altLang="zh-CN" sz="1400" dirty="0" smtClean="0"/>
              </a:p>
              <a:p>
                <a:r>
                  <a:rPr lang="en-US" altLang="zh-TW" sz="1400" dirty="0" smtClean="0"/>
                  <a:t>pH</a:t>
                </a:r>
                <a:r>
                  <a:rPr lang="zh-CN" altLang="en-US" sz="1400" dirty="0" smtClean="0"/>
                  <a:t>值正常范围</a:t>
                </a:r>
                <a:r>
                  <a:rPr lang="en-US" altLang="zh-CN" sz="1400" dirty="0" smtClean="0"/>
                  <a:t>10~12</a:t>
                </a:r>
                <a:endParaRPr lang="zh-TW" altLang="en-US" sz="1400" dirty="0"/>
              </a:p>
            </p:txBody>
          </p:sp>
          <p:cxnSp>
            <p:nvCxnSpPr>
              <p:cNvPr id="18" name="直線接點 17"/>
              <p:cNvCxnSpPr/>
              <p:nvPr/>
            </p:nvCxnSpPr>
            <p:spPr>
              <a:xfrm flipV="1">
                <a:off x="4899991" y="1997765"/>
                <a:ext cx="1311966" cy="1798984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接點 20"/>
              <p:cNvCxnSpPr/>
              <p:nvPr/>
            </p:nvCxnSpPr>
            <p:spPr>
              <a:xfrm>
                <a:off x="6211957" y="1997765"/>
                <a:ext cx="1441173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矩形 23"/>
              <p:cNvSpPr/>
              <p:nvPr/>
            </p:nvSpPr>
            <p:spPr>
              <a:xfrm>
                <a:off x="7653130" y="1515717"/>
                <a:ext cx="2544418" cy="96409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400" dirty="0" smtClean="0"/>
                  <a:t>从观察窗观察喷淋头是否正常出水</a:t>
                </a:r>
                <a:endParaRPr lang="zh-TW" altLang="en-US" sz="1400" dirty="0"/>
              </a:p>
            </p:txBody>
          </p:sp>
        </p:grpSp>
        <p:cxnSp>
          <p:nvCxnSpPr>
            <p:cNvPr id="26" name="直線接點 25"/>
            <p:cNvCxnSpPr/>
            <p:nvPr/>
          </p:nvCxnSpPr>
          <p:spPr>
            <a:xfrm>
              <a:off x="1768749" y="2960205"/>
              <a:ext cx="1441173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-368170" y="2532824"/>
              <a:ext cx="2544418" cy="9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 smtClean="0"/>
                <a:t>烟囱设置检测平台、设检测口</a:t>
              </a:r>
              <a:endParaRPr lang="en-US" altLang="zh-CN" sz="1400" dirty="0" smtClean="0"/>
            </a:p>
            <a:p>
              <a:r>
                <a:rPr lang="zh-CN" altLang="en-US" sz="1400" dirty="0"/>
                <a:t>张</a:t>
              </a:r>
              <a:r>
                <a:rPr lang="zh-CN" altLang="en-US" sz="1400" dirty="0" smtClean="0"/>
                <a:t>贴废气排放口清单</a:t>
              </a:r>
              <a:endParaRPr lang="zh-TW" altLang="en-US" sz="1400" dirty="0"/>
            </a:p>
          </p:txBody>
        </p:sp>
      </p:grpSp>
      <p:cxnSp>
        <p:nvCxnSpPr>
          <p:cNvPr id="29" name="直線接點 28"/>
          <p:cNvCxnSpPr/>
          <p:nvPr/>
        </p:nvCxnSpPr>
        <p:spPr>
          <a:xfrm>
            <a:off x="2852099" y="4146281"/>
            <a:ext cx="290265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307682" y="3664233"/>
            <a:ext cx="2544418" cy="9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碱液喷淋塔内拉西环更换后，定义为</a:t>
            </a:r>
            <a:r>
              <a:rPr lang="zh-CN" altLang="en-US" sz="1400" b="1" dirty="0" smtClean="0">
                <a:solidFill>
                  <a:srgbClr val="C00000"/>
                </a:solidFill>
              </a:rPr>
              <a:t>危险废弃物</a:t>
            </a:r>
            <a:endParaRPr lang="zh-TW" altLang="en-US" sz="1400" b="1" dirty="0">
              <a:solidFill>
                <a:srgbClr val="C00000"/>
              </a:solidFill>
            </a:endParaRPr>
          </a:p>
        </p:txBody>
      </p:sp>
      <p:sp>
        <p:nvSpPr>
          <p:cNvPr id="32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阳极废气处理设</a:t>
            </a:r>
            <a:r>
              <a:rPr lang="zh-CN" altLang="en-US" sz="2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施重点检查事项</a:t>
            </a:r>
            <a:endParaRPr lang="zh-CN" altLang="en-US" sz="2800" b="1" dirty="0"/>
          </a:p>
        </p:txBody>
      </p:sp>
      <p:cxnSp>
        <p:nvCxnSpPr>
          <p:cNvPr id="33" name="直線單箭頭接點 32"/>
          <p:cNvCxnSpPr/>
          <p:nvPr/>
        </p:nvCxnSpPr>
        <p:spPr>
          <a:xfrm>
            <a:off x="2852100" y="5459896"/>
            <a:ext cx="2692061" cy="0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01057" y="4977848"/>
            <a:ext cx="2544418" cy="9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检</a:t>
            </a:r>
            <a:r>
              <a:rPr lang="zh-CN" altLang="en-US" sz="1400" dirty="0" smtClean="0"/>
              <a:t>查</a:t>
            </a:r>
            <a:r>
              <a:rPr lang="en-US" altLang="zh-CN" sz="1400" dirty="0" smtClean="0"/>
              <a:t>pH</a:t>
            </a:r>
            <a:r>
              <a:rPr lang="zh-CN" altLang="en-US" sz="1400" dirty="0" smtClean="0"/>
              <a:t>仪表读数是否与</a:t>
            </a:r>
            <a:r>
              <a:rPr lang="en-US" altLang="zh-CN" sz="1400" dirty="0" smtClean="0"/>
              <a:t>pH</a:t>
            </a:r>
            <a:r>
              <a:rPr lang="zh-CN" altLang="en-US" sz="1400" dirty="0" smtClean="0"/>
              <a:t>测试值一致；</a:t>
            </a:r>
            <a:endParaRPr lang="en-US" altLang="zh-CN" sz="1400" dirty="0" smtClean="0"/>
          </a:p>
          <a:p>
            <a:r>
              <a:rPr lang="en-US" altLang="zh-TW" sz="1400" b="1" dirty="0" smtClean="0">
                <a:solidFill>
                  <a:schemeClr val="bg1"/>
                </a:solidFill>
              </a:rPr>
              <a:t>pH</a:t>
            </a:r>
            <a:r>
              <a:rPr lang="zh-CN" altLang="en-US" sz="1400" b="1" dirty="0">
                <a:solidFill>
                  <a:schemeClr val="bg1"/>
                </a:solidFill>
              </a:rPr>
              <a:t>仪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表应定期校准</a:t>
            </a:r>
            <a:endParaRPr lang="zh-TW" altLang="en-US" sz="1400" b="1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410483" y="5459896"/>
            <a:ext cx="2544418" cy="9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检</a:t>
            </a:r>
            <a:r>
              <a:rPr lang="zh-CN" altLang="en-US" sz="1400" dirty="0" smtClean="0"/>
              <a:t>查排水、进水管道是否正常</a:t>
            </a:r>
            <a:endParaRPr lang="en-US" altLang="zh-CN" sz="1400" dirty="0" smtClean="0"/>
          </a:p>
          <a:p>
            <a:r>
              <a:rPr lang="zh-CN" altLang="en-US" sz="1400" dirty="0" smtClean="0"/>
              <a:t>确认塔体、管道是否渗漏</a:t>
            </a:r>
            <a:endParaRPr lang="zh-TW" altLang="en-US" sz="1400" dirty="0"/>
          </a:p>
        </p:txBody>
      </p:sp>
      <p:cxnSp>
        <p:nvCxnSpPr>
          <p:cNvPr id="37" name="直線單箭頭接點 36"/>
          <p:cNvCxnSpPr/>
          <p:nvPr/>
        </p:nvCxnSpPr>
        <p:spPr>
          <a:xfrm>
            <a:off x="6718422" y="5941944"/>
            <a:ext cx="2692061" cy="0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298604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11</a:t>
            </a:fld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9839" y="1114945"/>
            <a:ext cx="6583978" cy="5067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D:\Users\GRACE2~1\AppData\Local\Temp\企业微信截图_1677052487978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61453" y="2482379"/>
            <a:ext cx="652245" cy="43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線接點 5"/>
          <p:cNvCxnSpPr>
            <a:endCxn id="7" idx="1"/>
          </p:cNvCxnSpPr>
          <p:nvPr/>
        </p:nvCxnSpPr>
        <p:spPr>
          <a:xfrm flipV="1">
            <a:off x="7384774" y="2218691"/>
            <a:ext cx="1282148" cy="172714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666922" y="1736643"/>
            <a:ext cx="2544418" cy="9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从观察窗观察喷淋头是否正常出水</a:t>
            </a:r>
            <a:endParaRPr lang="zh-TW" altLang="en-US" sz="1400" dirty="0"/>
          </a:p>
        </p:txBody>
      </p:sp>
      <p:cxnSp>
        <p:nvCxnSpPr>
          <p:cNvPr id="8" name="直線接點 7"/>
          <p:cNvCxnSpPr/>
          <p:nvPr/>
        </p:nvCxnSpPr>
        <p:spPr>
          <a:xfrm flipV="1">
            <a:off x="7384774" y="3463787"/>
            <a:ext cx="1282148" cy="79212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8666922" y="2981739"/>
            <a:ext cx="2544418" cy="9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碱液喷淋塔内拉西环更换后，定义</a:t>
            </a:r>
            <a:r>
              <a:rPr lang="zh-CN" altLang="en-US" sz="1400" dirty="0" smtClean="0"/>
              <a:t>为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一般废</a:t>
            </a:r>
            <a:r>
              <a:rPr lang="zh-CN" altLang="en-US" sz="1400" b="1" dirty="0">
                <a:solidFill>
                  <a:schemeClr val="bg1"/>
                </a:solidFill>
              </a:rPr>
              <a:t>弃物</a:t>
            </a:r>
            <a:endParaRPr lang="zh-TW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2882348" y="3146043"/>
            <a:ext cx="2420179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37930" y="2700739"/>
            <a:ext cx="2544418" cy="9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烟囱设置检测平台、设检测口</a:t>
            </a:r>
            <a:endParaRPr lang="en-US" altLang="zh-CN" sz="1400" dirty="0"/>
          </a:p>
          <a:p>
            <a:r>
              <a:rPr lang="zh-CN" altLang="en-US" sz="1400" dirty="0"/>
              <a:t>张贴废气排放</a:t>
            </a:r>
            <a:r>
              <a:rPr lang="zh-CN" altLang="en-US" sz="1400" dirty="0" smtClean="0"/>
              <a:t>口</a:t>
            </a:r>
            <a:r>
              <a:rPr lang="zh-CN" altLang="en-US" sz="1400" dirty="0"/>
              <a:t>标识</a:t>
            </a:r>
            <a:endParaRPr lang="zh-TW" altLang="en-US" sz="1400" dirty="0"/>
          </a:p>
        </p:txBody>
      </p:sp>
      <p:sp>
        <p:nvSpPr>
          <p:cNvPr id="16" name="矩形 15"/>
          <p:cNvSpPr/>
          <p:nvPr/>
        </p:nvSpPr>
        <p:spPr>
          <a:xfrm>
            <a:off x="8666922" y="4188604"/>
            <a:ext cx="2544418" cy="9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检查排水、进水管道是否正常</a:t>
            </a:r>
          </a:p>
          <a:p>
            <a:r>
              <a:rPr lang="zh-CN" altLang="en-US" sz="1400" dirty="0"/>
              <a:t>确认塔体、管道是否渗漏</a:t>
            </a:r>
          </a:p>
        </p:txBody>
      </p:sp>
      <p:cxnSp>
        <p:nvCxnSpPr>
          <p:cNvPr id="18" name="直線接點 17"/>
          <p:cNvCxnSpPr>
            <a:endCxn id="16" idx="1"/>
          </p:cNvCxnSpPr>
          <p:nvPr/>
        </p:nvCxnSpPr>
        <p:spPr>
          <a:xfrm>
            <a:off x="7384774" y="4670652"/>
            <a:ext cx="1282148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2">
            <a:extLst>
              <a:ext uri="{FF2B5EF4-FFF2-40B4-BE49-F238E27FC236}">
                <a16:creationId xmlns:a16="http://schemas.microsoft.com/office/drawing/2014/main" xmlns="" id="{F60BC026-258B-93F6-258D-2DE2C615AF56}"/>
              </a:ext>
            </a:extLst>
          </p:cNvPr>
          <p:cNvSpPr txBox="1"/>
          <p:nvPr/>
        </p:nvSpPr>
        <p:spPr>
          <a:xfrm>
            <a:off x="640446" y="239244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喷砂制程喷淋塔</a:t>
            </a:r>
            <a:r>
              <a:rPr lang="zh-CN" altLang="en-US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重点检查事项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38113476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>
                <a:solidFill>
                  <a:srgbClr val="000000"/>
                </a:solidFill>
              </a:rPr>
              <a:pPr/>
              <a:t>12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i$ḻîḓê">
            <a:extLst>
              <a:ext uri="{FF2B5EF4-FFF2-40B4-BE49-F238E27FC236}">
                <a16:creationId xmlns:a16="http://schemas.microsoft.com/office/drawing/2014/main" xmlns="" id="{D7F7F8B6-FC81-8A6A-1930-16CD606E54DB}"/>
              </a:ext>
            </a:extLst>
          </p:cNvPr>
          <p:cNvSpPr txBox="1"/>
          <p:nvPr/>
        </p:nvSpPr>
        <p:spPr bwMode="auto">
          <a:xfrm>
            <a:off x="1503960" y="929517"/>
            <a:ext cx="1146806" cy="2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56" tIns="46776" rIns="89956" bIns="46776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 defTabSz="913964"/>
            <a:endParaRPr lang="zh-CN" altLang="en-US" sz="1600" b="1" kern="0" dirty="0">
              <a:solidFill>
                <a:srgbClr val="4E5A62"/>
              </a:solidFill>
              <a:latin typeface="Microsoft YaHei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E9F0054-DAD9-E2FA-FB99-9D0D36E3B0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62" t="26840" r="29094" b="16897"/>
          <a:stretch/>
        </p:blipFill>
        <p:spPr>
          <a:xfrm>
            <a:off x="567559" y="754448"/>
            <a:ext cx="10762903" cy="4682256"/>
          </a:xfrm>
          <a:prstGeom prst="rect">
            <a:avLst/>
          </a:prstGeom>
        </p:spPr>
      </p:pic>
      <p:sp>
        <p:nvSpPr>
          <p:cNvPr id="12" name="文本框 2">
            <a:extLst>
              <a:ext uri="{FF2B5EF4-FFF2-40B4-BE49-F238E27FC236}">
                <a16:creationId xmlns:a16="http://schemas.microsoft.com/office/drawing/2014/main" xmlns="" id="{E8558493-D342-82F7-AB37-4908C20DE541}"/>
              </a:ext>
            </a:extLst>
          </p:cNvPr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活性炭吸附设</a:t>
            </a:r>
            <a:r>
              <a:rPr lang="zh-CN" altLang="en-US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施</a:t>
            </a:r>
            <a:r>
              <a:rPr lang="zh-CN" altLang="en-US" sz="2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工作原理</a:t>
            </a:r>
            <a:endParaRPr lang="zh-CN" altLang="en-US" sz="2800" b="1" dirty="0"/>
          </a:p>
        </p:txBody>
      </p:sp>
      <p:grpSp>
        <p:nvGrpSpPr>
          <p:cNvPr id="29" name="群組 28"/>
          <p:cNvGrpSpPr/>
          <p:nvPr/>
        </p:nvGrpSpPr>
        <p:grpSpPr>
          <a:xfrm>
            <a:off x="1173154" y="5635488"/>
            <a:ext cx="8826610" cy="487017"/>
            <a:chOff x="416781" y="5065156"/>
            <a:chExt cx="9569292" cy="493163"/>
          </a:xfrm>
        </p:grpSpPr>
        <p:sp>
          <p:nvSpPr>
            <p:cNvPr id="13" name="矩形 12"/>
            <p:cNvSpPr/>
            <p:nvPr/>
          </p:nvSpPr>
          <p:spPr>
            <a:xfrm>
              <a:off x="416781" y="5065160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废气来源</a:t>
              </a:r>
              <a:endParaRPr lang="zh-TW" altLang="en-US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77363" y="5065160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排风管</a:t>
              </a:r>
              <a:endParaRPr lang="zh-TW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3719515" y="5065159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活性炭箱</a:t>
              </a:r>
              <a:endParaRPr lang="zh-TW" altLang="en-US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5341119" y="5065160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活性炭箱</a:t>
              </a:r>
              <a:endParaRPr lang="zh-TW" altLang="en-US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6942175" y="5065156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排风机</a:t>
              </a:r>
              <a:endParaRPr lang="zh-TW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8625425" y="5065160"/>
              <a:ext cx="1360648" cy="493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高空排放</a:t>
              </a:r>
              <a:endParaRPr lang="zh-TW" altLang="en-US" dirty="0"/>
            </a:p>
          </p:txBody>
        </p:sp>
        <p:cxnSp>
          <p:nvCxnSpPr>
            <p:cNvPr id="20" name="直線單箭頭接點 19"/>
            <p:cNvCxnSpPr>
              <a:stCxn id="13" idx="3"/>
              <a:endCxn id="14" idx="1"/>
            </p:cNvCxnSpPr>
            <p:nvPr/>
          </p:nvCxnSpPr>
          <p:spPr>
            <a:xfrm>
              <a:off x="1777429" y="5311740"/>
              <a:ext cx="29993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>
              <a:stCxn id="14" idx="3"/>
              <a:endCxn id="15" idx="1"/>
            </p:cNvCxnSpPr>
            <p:nvPr/>
          </p:nvCxnSpPr>
          <p:spPr>
            <a:xfrm flipV="1">
              <a:off x="3438011" y="5311739"/>
              <a:ext cx="28150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單箭頭接點 23"/>
            <p:cNvCxnSpPr>
              <a:stCxn id="15" idx="3"/>
              <a:endCxn id="16" idx="1"/>
            </p:cNvCxnSpPr>
            <p:nvPr/>
          </p:nvCxnSpPr>
          <p:spPr>
            <a:xfrm>
              <a:off x="5080163" y="5311739"/>
              <a:ext cx="26095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單箭頭接點 25"/>
            <p:cNvCxnSpPr>
              <a:stCxn id="16" idx="3"/>
              <a:endCxn id="17" idx="1"/>
            </p:cNvCxnSpPr>
            <p:nvPr/>
          </p:nvCxnSpPr>
          <p:spPr>
            <a:xfrm flipV="1">
              <a:off x="6701767" y="5311736"/>
              <a:ext cx="240408" cy="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單箭頭接點 27"/>
            <p:cNvCxnSpPr>
              <a:stCxn id="17" idx="3"/>
              <a:endCxn id="18" idx="1"/>
            </p:cNvCxnSpPr>
            <p:nvPr/>
          </p:nvCxnSpPr>
          <p:spPr>
            <a:xfrm>
              <a:off x="8302823" y="5311736"/>
              <a:ext cx="322602" cy="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2" descr="D:\Users\GRACE2~1\AppData\Local\Temp\企业微信截图_1677052487978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04397" y="1779104"/>
            <a:ext cx="739676" cy="49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509129" y="1066923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+mn-ea"/>
              </a:rPr>
              <a:t>主要关注事项：</a:t>
            </a:r>
            <a:endParaRPr lang="en-US" altLang="zh-CN" dirty="0" smtClean="0">
              <a:latin typeface="+mn-ea"/>
            </a:endParaRPr>
          </a:p>
          <a:p>
            <a:r>
              <a:rPr lang="zh-CN" altLang="en-US" dirty="0" smtClean="0">
                <a:latin typeface="+mn-ea"/>
              </a:rPr>
              <a:t>活性炭定期更换记录；</a:t>
            </a:r>
            <a:endParaRPr lang="en-US" altLang="zh-CN" dirty="0" smtClean="0">
              <a:latin typeface="+mn-ea"/>
            </a:endParaRPr>
          </a:p>
          <a:p>
            <a:r>
              <a:rPr lang="zh-CN" altLang="en-US" dirty="0">
                <a:latin typeface="+mn-ea"/>
              </a:rPr>
              <a:t>更</a:t>
            </a:r>
            <a:r>
              <a:rPr lang="zh-CN" altLang="en-US" dirty="0" smtClean="0">
                <a:latin typeface="+mn-ea"/>
              </a:rPr>
              <a:t>换后的废活性炭定义为危险废弃物</a:t>
            </a:r>
            <a:endParaRPr lang="en-US" altLang="zh-CN" dirty="0" smtClean="0">
              <a:latin typeface="+mn-ea"/>
            </a:endParaRPr>
          </a:p>
          <a:p>
            <a:r>
              <a:rPr lang="zh-CN" altLang="en-US" dirty="0" smtClean="0">
                <a:latin typeface="+mn-ea"/>
              </a:rPr>
              <a:t>废气排放口张贴</a:t>
            </a:r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093305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>
                <a:solidFill>
                  <a:srgbClr val="000000"/>
                </a:solidFill>
              </a:rPr>
              <a:pPr/>
              <a:t>13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E8558493-D342-82F7-AB37-4908C20DE541}"/>
              </a:ext>
            </a:extLst>
          </p:cNvPr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废气排放口环保标识</a:t>
            </a:r>
            <a:endParaRPr lang="zh-CN" altLang="en-US" sz="28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744" y="1256263"/>
            <a:ext cx="6912734" cy="432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824948" y="2377718"/>
            <a:ext cx="2544418" cy="48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b="1" dirty="0" smtClean="0">
                <a:latin typeface="+mn-ea"/>
              </a:rPr>
              <a:t>公司名称</a:t>
            </a:r>
            <a:endParaRPr lang="zh-TW" altLang="en-US" sz="1600" b="1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4948" y="3298526"/>
            <a:ext cx="2544418" cy="48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b="1" dirty="0">
                <a:latin typeface="+mn-ea"/>
              </a:rPr>
              <a:t>排</a:t>
            </a:r>
            <a:r>
              <a:rPr lang="zh-CN" altLang="en-US" sz="1600" b="1" dirty="0" smtClean="0">
                <a:latin typeface="+mn-ea"/>
              </a:rPr>
              <a:t>污许可证编号</a:t>
            </a:r>
            <a:endParaRPr lang="zh-TW" altLang="en-US" sz="1600" b="1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4948" y="4216239"/>
            <a:ext cx="2544418" cy="48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b="1" dirty="0" smtClean="0">
                <a:latin typeface="+mn-ea"/>
              </a:rPr>
              <a:t>污染物种类</a:t>
            </a:r>
            <a:endParaRPr lang="zh-TW" altLang="en-US" sz="1600" b="1" dirty="0">
              <a:latin typeface="+mn-ea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3369366" y="2718660"/>
            <a:ext cx="2420179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3369364" y="3538203"/>
            <a:ext cx="2420179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3369363" y="4465855"/>
            <a:ext cx="2420179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561588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5042" y="2359458"/>
            <a:ext cx="2343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0069BF"/>
                </a:solidFill>
              </a:rPr>
              <a:t>Thanks</a:t>
            </a:r>
            <a:endParaRPr lang="zh-CN" altLang="en-US" sz="4800" b="1" dirty="0">
              <a:solidFill>
                <a:srgbClr val="0069B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98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69BF"/>
      </a:accent1>
      <a:accent2>
        <a:srgbClr val="B0CB1D"/>
      </a:accent2>
      <a:accent3>
        <a:srgbClr val="7752C4"/>
      </a:accent3>
      <a:accent4>
        <a:srgbClr val="034D95"/>
      </a:accent4>
      <a:accent5>
        <a:srgbClr val="3F859B"/>
      </a:accent5>
      <a:accent6>
        <a:srgbClr val="D81728"/>
      </a:accent6>
      <a:hlink>
        <a:srgbClr val="4472C4"/>
      </a:hlink>
      <a:folHlink>
        <a:srgbClr val="BFBFBF"/>
      </a:folHlink>
    </a:clrScheme>
    <a:fontScheme name="自定义 3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69BF"/>
      </a:accent1>
      <a:accent2>
        <a:srgbClr val="B0CB1D"/>
      </a:accent2>
      <a:accent3>
        <a:srgbClr val="7752C4"/>
      </a:accent3>
      <a:accent4>
        <a:srgbClr val="034D95"/>
      </a:accent4>
      <a:accent5>
        <a:srgbClr val="3F859B"/>
      </a:accent5>
      <a:accent6>
        <a:srgbClr val="D81728"/>
      </a:accent6>
      <a:hlink>
        <a:srgbClr val="4472C4"/>
      </a:hlink>
      <a:folHlink>
        <a:srgbClr val="BFBFBF"/>
      </a:folHlink>
    </a:clrScheme>
    <a:fontScheme name="自定义 3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6790</TotalTime>
  <Words>1418</Words>
  <Application>Microsoft Office PowerPoint</Application>
  <PresentationFormat>自訂</PresentationFormat>
  <Paragraphs>238</Paragraphs>
  <Slides>14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7" baseType="lpstr">
      <vt:lpstr>Office 主题​​</vt:lpstr>
      <vt:lpstr>1_Office 主题​​</vt:lpstr>
      <vt:lpstr>think-cell Slide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Winnie</dc:creator>
  <cp:lastModifiedBy>Administrator</cp:lastModifiedBy>
  <cp:revision>169</cp:revision>
  <dcterms:created xsi:type="dcterms:W3CDTF">2020-02-19T05:47:48Z</dcterms:created>
  <dcterms:modified xsi:type="dcterms:W3CDTF">2023-03-07T07:19:41Z</dcterms:modified>
</cp:coreProperties>
</file>