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0299" r:id="rId1"/>
    <p:sldMasterId id="2147510336" r:id="rId2"/>
  </p:sldMasterIdLst>
  <p:notesMasterIdLst>
    <p:notesMasterId r:id="rId3"/>
  </p:notesMasterIdLst>
  <p:sldIdLst>
    <p:sldId id="12596" r:id="rId4"/>
    <p:sldId id="12601" r:id="rId5"/>
    <p:sldId id="12606" r:id="rId6"/>
    <p:sldId id="12610" r:id="rId7"/>
    <p:sldId id="12613" r:id="rId8"/>
    <p:sldId id="12616" r:id="rId9"/>
    <p:sldId id="12620" r:id="rId10"/>
    <p:sldId id="12624" r:id="rId11"/>
    <p:sldId id="12627" r:id="rId12"/>
    <p:sldId id="12630" r:id="rId13"/>
    <p:sldId id="12633" r:id="rId14"/>
    <p:sldId id="12637" r:id="rId15"/>
    <p:sldId id="12641" r:id="rId16"/>
    <p:sldId id="12644" r:id="rId17"/>
    <p:sldId id="12647" r:id="rId18"/>
    <p:sldId id="12651" r:id="rId19"/>
    <p:sldId id="12655" r:id="rId20"/>
    <p:sldId id="12658" r:id="rId21"/>
    <p:sldId id="12661" r:id="rId22"/>
    <p:sldId id="12664" r:id="rId23"/>
    <p:sldId id="12668" r:id="rId24"/>
    <p:sldId id="12672" r:id="rId25"/>
    <p:sldId id="12675" r:id="rId26"/>
    <p:sldId id="12678" r:id="rId27"/>
    <p:sldId id="12681" r:id="rId28"/>
    <p:sldId id="12685" r:id="rId29"/>
    <p:sldId id="12689" r:id="rId30"/>
    <p:sldId id="12692" r:id="rId31"/>
    <p:sldId id="12695" r:id="rId32"/>
    <p:sldId id="12699" r:id="rId33"/>
    <p:sldId id="12703" r:id="rId34"/>
    <p:sldId id="12706" r:id="rId35"/>
    <p:sldId id="1271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300" r:id="rId1"/>
    <p:sldLayoutId id="2147510301" r:id="rId2"/>
    <p:sldLayoutId id="2147510302" r:id="rId3"/>
    <p:sldLayoutId id="2147510303" r:id="rId4"/>
    <p:sldLayoutId id="2147510304" r:id="rId5"/>
    <p:sldLayoutId id="2147510305" r:id="rId6"/>
    <p:sldLayoutId id="2147510306" r:id="rId7"/>
    <p:sldLayoutId id="2147510307" r:id="rId8"/>
    <p:sldLayoutId id="2147510308" r:id="rId9"/>
    <p:sldLayoutId id="2147510309" r:id="rId10"/>
    <p:sldLayoutId id="214751031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10337" r:id="rId1"/>
    <p:sldLayoutId id="2147510338" r:id="rId2"/>
    <p:sldLayoutId id="2147510339" r:id="rId3"/>
    <p:sldLayoutId id="2147510340" r:id="rId4"/>
    <p:sldLayoutId id="2147510341" r:id="rId5"/>
    <p:sldLayoutId id="2147510342" r:id="rId6"/>
    <p:sldLayoutId id="2147510343" r:id="rId7"/>
    <p:sldLayoutId id="2147510344" r:id="rId8"/>
    <p:sldLayoutId id="2147510345" r:id="rId9"/>
    <p:sldLayoutId id="2147510346" r:id="rId10"/>
    <p:sldLayoutId id="214751034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tags" Target="../tags/tag371.xml"/><Relationship Id="rId16" Type="http://schemas.openxmlformats.org/officeDocument/2006/relationships/tags" Target="../tags/tag372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农业与农产品行业市场分析及2024年投资前景预测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农业与农产品行业概述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农业与农产品行业市场现状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农业与农产品行业政策环境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农业与农产品行业技术发展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农业与农产品行业投资前景预测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农业与农产品行业成功案例分析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农业与农产品行业概述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农业与农产品行业的定义与分类</a:t>
            </a:r>
            <a:endParaRPr altLang="en-US" lang="zh-CN"/>
          </a:p>
        </p:txBody>
      </p:sp>
      <p:sp>
        <p:nvSpPr>
          <p:cNvPr id="1048894" name="矩形: 圆角 4"/>
          <p:cNvSpPr/>
          <p:nvPr>
            <p:custDataLst>
              <p:tags r:id="rId1"/>
            </p:custDataLst>
          </p:nvPr>
        </p:nvSpPr>
        <p:spPr>
          <a:xfrm>
            <a:off x="608330" y="3341370"/>
            <a:ext cx="5102860" cy="998855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896" name="正文"/>
          <p:cNvSpPr txBox="1"/>
          <p:nvPr>
            <p:custDataLst>
              <p:tags r:id="rId2"/>
            </p:custDataLst>
          </p:nvPr>
        </p:nvSpPr>
        <p:spPr>
          <a:xfrm>
            <a:off x="1134110" y="3475990"/>
            <a:ext cx="4208780" cy="671195"/>
          </a:xfrm>
          <a:prstGeom prst="rect"/>
          <a:noFill/>
        </p:spPr>
        <p:txBody>
          <a:bodyPr anchor="t" anchorCtr="0" bIns="0" lIns="0" rIns="0" rtlCol="0" tIns="0" wrap="square">
            <a:normAutofit fontScale="5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定义：农业是指通过种植、养殖、捕捞等生产活动，获取动植物产品的产业。农产品是指农业活动中生产的初级产品，包括粮食、蔬菜、水果、肉类等。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898" name="矩形: 圆角 4"/>
          <p:cNvSpPr/>
          <p:nvPr>
            <p:custDataLst>
              <p:tags r:id="rId3"/>
            </p:custDataLst>
          </p:nvPr>
        </p:nvSpPr>
        <p:spPr>
          <a:xfrm>
            <a:off x="6474460" y="3341370"/>
            <a:ext cx="5102860" cy="999490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00" name="正文"/>
          <p:cNvSpPr txBox="1"/>
          <p:nvPr>
            <p:custDataLst>
              <p:tags r:id="rId4"/>
            </p:custDataLst>
          </p:nvPr>
        </p:nvSpPr>
        <p:spPr>
          <a:xfrm>
            <a:off x="6921500" y="3475990"/>
            <a:ext cx="4208780" cy="671195"/>
          </a:xfrm>
          <a:prstGeom prst="rect"/>
          <a:noFill/>
        </p:spPr>
        <p:txBody>
          <a:bodyPr anchor="t" anchorCtr="0" bIns="0" lIns="0" rIns="0" rtlCol="0" tIns="0" wrap="square">
            <a:normAutofit fontScale="5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分类：农业与农产品行业可以根据产品类型、生产方式、地域分布等多种方式进行分类。常见的分类方式包括种植业、养殖业、渔业等。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农业与农产品行业的发展历程</a:t>
            </a:r>
            <a:endParaRPr altLang="en-US" lang="zh-CN"/>
          </a:p>
        </p:txBody>
      </p:sp>
      <p:sp>
        <p:nvSpPr>
          <p:cNvPr id="10489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传统农业阶段：以手工劳动为主，生产效率低下，产品供给不足。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工业化农业阶段：大规模使用机械，生产效率大幅提升，产品供给增加。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现代农业阶段：注重科技应用，提高资源利用效率，产品品质和供给稳定性增强。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智慧农业阶段：借助物联网、大数据等技术，实现智能化生产与管理，提高生产效率和产品质量。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农业与农产品行业的重要性</a:t>
            </a:r>
            <a:endParaRPr altLang="en-US" lang="zh-CN"/>
          </a:p>
        </p:txBody>
      </p:sp>
      <p:sp>
        <p:nvSpPr>
          <p:cNvPr id="104899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保障粮食安全：农业是人类的衣食之源，生存之本，是国民经济的基础产业。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促进经济发展：农产品是农民增收的重要来源，对农村经济发展起到关键作用。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维护社会稳定：农业和农产品行业的发展有助于保障人民的基本生活需求，维护社会稳定。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保护生态环境：农业在保持和改善生态环境方面发挥着重要作用，如防止水土流失、涵养水源等。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农业与农产品行业市场现状</a:t>
            </a:r>
            <a:endParaRPr altLang="en-US" lang="zh-CN"/>
          </a:p>
        </p:txBody>
      </p:sp>
      <p:sp>
        <p:nvSpPr>
          <p:cNvPr id="10490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072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4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7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农业与农产品行业市场规模：2023年达到XX亿元人民币，预计到2024年将增长至XX亿元人民币。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0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增长趋势：近年来，农业与农产品行业的市场规模呈现出稳步增长的趋势，主要得益于国内消费升级和政策支持。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6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影响因素：农业与农产品行业市场规模的增长受到多种因素的影响，包括国内市场需求、政策支持、技术创新等。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2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未来展望：随着国内消费市场的不断扩大和政策支持力度的加大，农业与农产品行业的市场规模有望继续保持稳步增长。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3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农业与农产品行业的市场规模和增长趋势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行业内主要企业的市场份额和经营状况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行业内的竞争格局和竞争策略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行业内的新兴企业和潜在进入者对市场竞争的影响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市场需求特点</a:t>
            </a:r>
            <a:endParaRPr altLang="en-US" lang="zh-CN"/>
          </a:p>
        </p:txBody>
      </p:sp>
      <p:sp>
        <p:nvSpPr>
          <p:cNvPr id="104918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品质化：随着消费者对食品安全和健康饮食的关注度提高，对农产品的品质要求也越来越高。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多样化：农业与农产品市场需求的多样化，不同地区、不同人群对农产品的需求各不相同。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季节性：农业生产的季节性决定了农产品市场的季节性，不同季节的农产品需求量会有所波动。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地域性：不同地区的农产品种植结构、气候条件等因素决定了农产品的地域性，地域性的市场需求特点较为突出。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行业痛点与挑战</a:t>
            </a:r>
            <a:endParaRPr altLang="en-US" lang="zh-CN"/>
          </a:p>
        </p:txBody>
      </p:sp>
      <p:sp>
        <p:nvSpPr>
          <p:cNvPr id="104923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农产品质量安全问题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农业生产成本高，收益低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农产品市场信息不对称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农业科技创新能力不足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农业与农产品行业政策环境</a:t>
            </a:r>
            <a:endParaRPr altLang="en-US" lang="zh-CN"/>
          </a:p>
        </p:txBody>
      </p:sp>
      <p:sp>
        <p:nvSpPr>
          <p:cNvPr id="10492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政策支持力度</a:t>
            </a:r>
            <a:endParaRPr altLang="en-US" lang="zh-CN"/>
          </a:p>
        </p:txBody>
      </p:sp>
      <p:sp>
        <p:nvSpPr>
          <p:cNvPr id="104933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农业补贴政策：国家对农业的补贴逐年增加，鼓励农民扩大种植面积和养殖规模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农业保险政策：为降低农业风险，国家推出农业保险政策，为农民提供保障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土地流转政策：允许土地流转，促进农业规模化经营，提高农业生产效率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农业科技创新政策：鼓励农业科技创新，提高农产品质量和产量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政策发展趋势</a:t>
            </a:r>
            <a:endParaRPr altLang="en-US" lang="zh-CN"/>
          </a:p>
        </p:txBody>
      </p:sp>
      <p:sp>
        <p:nvSpPr>
          <p:cNvPr id="10493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农业补贴政策：加大对农业的支持力度，提高农民收入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农业科技政策：加强农业科技创新，提高农业生产效率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农产品质量安全政策：加强监管，保障农产品质量安全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土地政策：推进土地流转，促进农业规模化经营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政策对行业的影响分析</a:t>
            </a:r>
            <a:endParaRPr altLang="en-US" lang="zh-CN"/>
          </a:p>
        </p:txBody>
      </p:sp>
      <p:sp>
        <p:nvSpPr>
          <p:cNvPr id="104946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农业政策：支持农业发展，提高农业生产效率和农民收入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农产品政策：促进农产品流通，提高农产品质量和安全水平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环保政策：推动农业绿色发展，加强农业污染治理和资源循环利用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投资政策：鼓励农业投资，优化农业投资环境，促进农业创新发展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农业与农产品行业技术发展</a:t>
            </a:r>
            <a:endParaRPr altLang="en-US" lang="zh-CN"/>
          </a:p>
        </p:txBody>
      </p:sp>
      <p:sp>
        <p:nvSpPr>
          <p:cNvPr id="10495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农业技术进步与创新</a:t>
            </a:r>
            <a:endParaRPr altLang="en-US" lang="zh-CN"/>
          </a:p>
        </p:txBody>
      </p:sp>
      <p:sp>
        <p:nvSpPr>
          <p:cNvPr id="10495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农业机械化：提高生产效率和降低成本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农业信息化：利用信息技术提升农业管理和服务水平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生物技术：培育新品种，提高农产品品质和产量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农业环保技术：减少污染，保护生态环境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农产品加工技术发展</a:t>
            </a:r>
            <a:endParaRPr altLang="en-US" lang="zh-CN"/>
          </a:p>
        </p:txBody>
      </p:sp>
      <p:sp>
        <p:nvSpPr>
          <p:cNvPr id="104960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农产品加工技术是农业产业链的重要环节，通过加工可以提高农产品的附加值和市场竞争力。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随着科技的不断进步，农产品加工技术也在不断创新和完善，如真空冷冻干燥技术、超高压杀菌技术等。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农产品加工技术的发展有助于提高农产品的质量和安全性，满足消费者对健康、安全、环保等方面的需求。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农产品加工技术的发展还有助于推动农业产业链的升级和转型，促进农业现代化和可持续发展。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智能化、信息化技术的应用</a:t>
            </a:r>
            <a:endParaRPr altLang="en-US" lang="zh-CN"/>
          </a:p>
        </p:txBody>
      </p:sp>
      <p:sp>
        <p:nvSpPr>
          <p:cNvPr id="104964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大数据分析：为农业与农产品行业提供精准的市场分析和预测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物联网技术：实现农业与农产品行业的智能化管理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人工智能技术：提高农业与农产品行业的生产效率和品质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区块链技术：保障农业与农产品行业的食品安全和追溯体系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技术对行业发展的推动作用</a:t>
            </a:r>
            <a:endParaRPr altLang="en-US" lang="zh-CN"/>
          </a:p>
        </p:txBody>
      </p:sp>
      <p:sp>
        <p:nvSpPr>
          <p:cNvPr id="104969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农业技术进步提高了农产品产量和质量，满足了人口增长的需求。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农业机械化降低了生产成本，提高了生产效率，解放了大量劳动力。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农业信息化实现了精准农业和智慧农业，提高了农业管理效率。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农业生物技术的应用，如转基因技术，为农产品改良提供了更多可能性。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农业与农产品行业投资前景预测</a:t>
            </a:r>
            <a:endParaRPr altLang="en-US" lang="zh-CN"/>
          </a:p>
        </p:txBody>
      </p:sp>
      <p:sp>
        <p:nvSpPr>
          <p:cNvPr id="10497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78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绿色农业与有机农产品：健康消费趋势下的投资机会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农业技术革新：关注农业科技公司的投资机会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农产品深加工：农产品加工企业的市场潜力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农业产业链整合：关注农业综合服务提供商的投资机会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未来市场趋势预测</a:t>
            </a:r>
            <a:endParaRPr altLang="en-US" lang="zh-CN"/>
          </a:p>
        </p:txBody>
      </p:sp>
      <p:sp>
        <p:nvSpPr>
          <p:cNvPr id="104985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农业产业链整合：农业产业链的整合将进一步提高农业生产效率和农产品质量，促进农业与上下游产业的融合发展。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农业技术革新：随着科技的不断进步，农业将更加高效、环保和可持续。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农产品消费升级：消费者对农产品的品质和安全要求越来越高，将推动农业向高品质、有机、绿色方向发展。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农业跨境电商兴起：随着跨境电商的快速发展，农业将迎来更多的出口机会，推动农产品走向全球市场。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潜在风险与挑战</a:t>
            </a:r>
            <a:endParaRPr altLang="en-US" lang="zh-CN"/>
          </a:p>
        </p:txBody>
      </p:sp>
      <p:sp>
        <p:nvSpPr>
          <p:cNvPr id="104991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政策风险：政府对农业的支持政策可能发生变化，影响投资回报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气候变化：农业生产受天气影响大，气候变化可能导致减产或品质下降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市场竞争：农产品市场价格波动大，竞争激烈，投资需谨慎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技术风险：农业技术更新换代快，投资需不断跟进新技术、新模式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9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关注政策动向，把握政策支持重点领域和方向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选择具有竞争力的企业或项目进行投资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注重风险管理，合理配置资产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深入调研，了解行业发展趋势和市场需求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农业与农产品行业成功案例分析</a:t>
            </a:r>
            <a:endParaRPr altLang="en-US" lang="zh-CN"/>
          </a:p>
        </p:txBody>
      </p:sp>
      <p:sp>
        <p:nvSpPr>
          <p:cNvPr id="10500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成功企业或项目介绍</a:t>
            </a:r>
            <a:endParaRPr altLang="en-US" lang="zh-CN"/>
          </a:p>
        </p:txBody>
      </p:sp>
      <p:sp>
        <p:nvSpPr>
          <p:cNvPr id="10500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成功企业或项目名称：光明乳业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企业或项目介绍：光明乳业作为中国乳制品行业的领军企业，通过技术创新和品牌建设，实现了持续稳定的发展。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成功因素：注重品质、品牌营销、技术创新和渠道拓展。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对行业的启示：品质是企业的生命线，品牌建设至关重要，技术创新是持续发展的动力，渠道拓展是市场占有率的关键。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成功因素分析</a:t>
            </a:r>
            <a:endParaRPr altLang="en-US" lang="zh-CN"/>
          </a:p>
        </p:txBody>
      </p:sp>
      <p:sp>
        <p:nvSpPr>
          <p:cNvPr id="105015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技术创新：通过技术创新提高生产效率和产品质量，降低成本，提升市场竞争力。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市场需求：农业与农产品行业成功案例分析需符合市场需求，提供有竞争力的产品和服务。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品牌建设：建立良好的品牌形象和口碑，提高消费者忠诚度和市场占有率。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产业链整合：优化产业链结构，实现资源共享和优势互补，提高整体效益。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50202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成功案例分析：介绍农业与农产品行业成功案例，分析其成功的原因和经验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失败案例分析：介绍农业与农产品行业失败案例，分析其失败的原因和教训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行业发展趋势：总结农业与农产品行业的发展趋势，分析未来市场变化和机遇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投资风险：分析农业与农产品行业的投资风险，提出风险控制和防范的建议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2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对行业的总结评价</a:t>
            </a:r>
            <a:endParaRPr altLang="en-US" lang="zh-CN"/>
          </a:p>
        </p:txBody>
      </p:sp>
      <p:sp>
        <p:nvSpPr>
          <p:cNvPr id="1050280" name="Rectangle 6"/>
          <p:cNvSpPr/>
          <p:nvPr>
            <p:custDataLst>
              <p:tags r:id="rId1"/>
            </p:custDataLst>
          </p:nvPr>
        </p:nvSpPr>
        <p:spPr>
          <a:xfrm>
            <a:off x="810494" y="1760987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82" name="Rectangle 6"/>
          <p:cNvSpPr/>
          <p:nvPr>
            <p:custDataLst>
              <p:tags r:id="rId2"/>
            </p:custDataLst>
          </p:nvPr>
        </p:nvSpPr>
        <p:spPr>
          <a:xfrm>
            <a:off x="810494" y="2896411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84" name="Rectangle 6"/>
          <p:cNvSpPr/>
          <p:nvPr>
            <p:custDataLst>
              <p:tags r:id="rId3"/>
            </p:custDataLst>
          </p:nvPr>
        </p:nvSpPr>
        <p:spPr>
          <a:xfrm>
            <a:off x="810494" y="4032472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86" name="Rectangle 6"/>
          <p:cNvSpPr/>
          <p:nvPr>
            <p:custDataLst>
              <p:tags r:id="rId4"/>
            </p:custDataLst>
          </p:nvPr>
        </p:nvSpPr>
        <p:spPr>
          <a:xfrm>
            <a:off x="810494" y="5167896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88" name="矩形: 圆角 26"/>
          <p:cNvSpPr/>
          <p:nvPr>
            <p:custDataLst>
              <p:tags r:id="rId5"/>
            </p:custDataLst>
          </p:nvPr>
        </p:nvSpPr>
        <p:spPr>
          <a:xfrm>
            <a:off x="608330" y="289386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90" name="矩形: 圆角 27"/>
          <p:cNvSpPr/>
          <p:nvPr>
            <p:custDataLst>
              <p:tags r:id="rId6"/>
            </p:custDataLst>
          </p:nvPr>
        </p:nvSpPr>
        <p:spPr>
          <a:xfrm>
            <a:off x="608330" y="1758444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92" name="矩形: 圆角 28"/>
          <p:cNvSpPr/>
          <p:nvPr>
            <p:custDataLst>
              <p:tags r:id="rId7"/>
            </p:custDataLst>
          </p:nvPr>
        </p:nvSpPr>
        <p:spPr>
          <a:xfrm>
            <a:off x="608330" y="516471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94" name="矩形: 圆角 29"/>
          <p:cNvSpPr/>
          <p:nvPr>
            <p:custDataLst>
              <p:tags r:id="rId8"/>
            </p:custDataLst>
          </p:nvPr>
        </p:nvSpPr>
        <p:spPr>
          <a:xfrm>
            <a:off x="608330" y="4029293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96" name="正文"/>
          <p:cNvSpPr txBox="1"/>
          <p:nvPr>
            <p:custDataLst>
              <p:tags r:id="rId9"/>
            </p:custDataLst>
          </p:nvPr>
        </p:nvSpPr>
        <p:spPr>
          <a:xfrm>
            <a:off x="2793355" y="1765437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农业与农产品行业市场分析：农业和农产品市场具有广阔的发展前景和潜力，但同时也面临着一些挑战和风险。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98" name="标题"/>
          <p:cNvSpPr txBox="1"/>
          <p:nvPr>
            <p:custDataLst>
              <p:tags r:id="rId10"/>
            </p:custDataLst>
          </p:nvPr>
        </p:nvSpPr>
        <p:spPr>
          <a:xfrm>
            <a:off x="711955" y="1765437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00" name="正文"/>
          <p:cNvSpPr txBox="1"/>
          <p:nvPr>
            <p:custDataLst>
              <p:tags r:id="rId11"/>
            </p:custDataLst>
          </p:nvPr>
        </p:nvSpPr>
        <p:spPr>
          <a:xfrm>
            <a:off x="2793355" y="290086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2024年投资前景预测：投资者需要关注市场动态和政策变化，谨慎决策，选择具有潜力和竞争优势的企业进行投资。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02" name="标题"/>
          <p:cNvSpPr txBox="1"/>
          <p:nvPr>
            <p:custDataLst>
              <p:tags r:id="rId12"/>
            </p:custDataLst>
          </p:nvPr>
        </p:nvSpPr>
        <p:spPr>
          <a:xfrm>
            <a:off x="711955" y="290086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04" name="正文"/>
          <p:cNvSpPr txBox="1"/>
          <p:nvPr>
            <p:custDataLst>
              <p:tags r:id="rId13"/>
            </p:custDataLst>
          </p:nvPr>
        </p:nvSpPr>
        <p:spPr>
          <a:xfrm>
            <a:off x="2793355" y="4036286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行业发展趋势：农业和农产品行业将朝着智能化、绿色化、品牌化、多元化的方向发展，企业需要加强技术创新和品牌建设，提高产品质量和附加值。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06" name="标题"/>
          <p:cNvSpPr txBox="1"/>
          <p:nvPr>
            <p:custDataLst>
              <p:tags r:id="rId14"/>
            </p:custDataLst>
          </p:nvPr>
        </p:nvSpPr>
        <p:spPr>
          <a:xfrm>
            <a:off x="711955" y="4036286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08" name="正文"/>
          <p:cNvSpPr txBox="1"/>
          <p:nvPr>
            <p:custDataLst>
              <p:tags r:id="rId15"/>
            </p:custDataLst>
          </p:nvPr>
        </p:nvSpPr>
        <p:spPr>
          <a:xfrm>
            <a:off x="2793355" y="517171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政策建议：政府应加大对农业和农产品行业的支持力度，加强政策引导和市场监管，促进企业转型升级和可持续发展。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10" name="标题"/>
          <p:cNvSpPr txBox="1"/>
          <p:nvPr>
            <p:custDataLst>
              <p:tags r:id="rId16"/>
            </p:custDataLst>
          </p:nvPr>
        </p:nvSpPr>
        <p:spPr>
          <a:xfrm>
            <a:off x="711955" y="517171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对投资者的建议</a:t>
            </a:r>
            <a:endParaRPr altLang="en-US" lang="zh-CN"/>
          </a:p>
        </p:txBody>
      </p:sp>
      <p:sp>
        <p:nvSpPr>
          <p:cNvPr id="105034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关注农业与农产品行业的政策变化和市场需求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5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深入了解行业趋势和竞争格局，合理规划投资策略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5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注重农业科技创新和绿色发展，提高产品附加值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6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加强与上下游企业的合作，降低经营风险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0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3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8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5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2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5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87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2024-01-03T15:08:00Z</dcterms:created>
  <dcterms:modified xsi:type="dcterms:W3CDTF">2024-01-03T15:08:00Z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c7215479c06746d594ff7cbe77b0f6a1_21</vt:lpwstr>
  </property>
</Properties>
</file>