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850" r:id="rId1"/>
    <p:sldMasterId id="2147488887" r:id="rId2"/>
  </p:sldMasterIdLst>
  <p:notesMasterIdLst>
    <p:notesMasterId r:id="rId3"/>
  </p:notesMasterIdLst>
  <p:sldIdLst>
    <p:sldId id="2518" r:id="rId4"/>
    <p:sldId id="2521" r:id="rId5"/>
    <p:sldId id="2524" r:id="rId6"/>
    <p:sldId id="2527" r:id="rId7"/>
    <p:sldId id="2530" r:id="rId8"/>
    <p:sldId id="2533" r:id="rId9"/>
    <p:sldId id="2536" r:id="rId10"/>
    <p:sldId id="2539" r:id="rId11"/>
    <p:sldId id="2542" r:id="rId12"/>
    <p:sldId id="2545" r:id="rId13"/>
    <p:sldId id="2548" r:id="rId14"/>
    <p:sldId id="2551" r:id="rId15"/>
    <p:sldId id="2554" r:id="rId16"/>
    <p:sldId id="2557" r:id="rId17"/>
    <p:sldId id="2560" r:id="rId18"/>
    <p:sldId id="2563" r:id="rId19"/>
    <p:sldId id="2566" r:id="rId20"/>
    <p:sldId id="2569" r:id="rId21"/>
    <p:sldId id="2572" r:id="rId22"/>
    <p:sldId id="2575" r:id="rId23"/>
    <p:sldId id="2578" r:id="rId24"/>
    <p:sldId id="2581" r:id="rId25"/>
    <p:sldId id="2584" r:id="rId26"/>
    <p:sldId id="2587" r:id="rId27"/>
    <p:sldId id="2590" r:id="rId28"/>
    <p:sldId id="2593" r:id="rId29"/>
    <p:sldId id="2596" r:id="rId30"/>
    <p:sldId id="2599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851" r:id="rId1"/>
    <p:sldLayoutId id="2147488852" r:id="rId2"/>
    <p:sldLayoutId id="2147488853" r:id="rId3"/>
    <p:sldLayoutId id="2147488854" r:id="rId4"/>
    <p:sldLayoutId id="2147488855" r:id="rId5"/>
    <p:sldLayoutId id="2147488856" r:id="rId6"/>
    <p:sldLayoutId id="2147488857" r:id="rId7"/>
    <p:sldLayoutId id="2147488858" r:id="rId8"/>
    <p:sldLayoutId id="2147488859" r:id="rId9"/>
    <p:sldLayoutId id="2147488860" r:id="rId10"/>
    <p:sldLayoutId id="214748886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888" r:id="rId1"/>
    <p:sldLayoutId id="2147488889" r:id="rId2"/>
    <p:sldLayoutId id="2147488890" r:id="rId3"/>
    <p:sldLayoutId id="2147488891" r:id="rId4"/>
    <p:sldLayoutId id="2147488892" r:id="rId5"/>
    <p:sldLayoutId id="2147488893" r:id="rId6"/>
    <p:sldLayoutId id="2147488894" r:id="rId7"/>
    <p:sldLayoutId id="2147488895" r:id="rId8"/>
    <p:sldLayoutId id="2147488896" r:id="rId9"/>
    <p:sldLayoutId id="2147488897" r:id="rId10"/>
    <p:sldLayoutId id="214748889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tags" Target="../tags/tag239.xml"/><Relationship Id="rId18" Type="http://schemas.openxmlformats.org/officeDocument/2006/relationships/tags" Target="../tags/tag240.xml"/><Relationship Id="rId19" Type="http://schemas.openxmlformats.org/officeDocument/2006/relationships/tags" Target="../tags/tag241.xml"/><Relationship Id="rId20" Type="http://schemas.openxmlformats.org/officeDocument/2006/relationships/tags" Target="../tags/tag242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tags" Target="../tags/tag306.xml"/><Relationship Id="rId18" Type="http://schemas.openxmlformats.org/officeDocument/2006/relationships/tags" Target="../tags/tag307.xml"/><Relationship Id="rId19" Type="http://schemas.openxmlformats.org/officeDocument/2006/relationships/tags" Target="../tags/tag308.xml"/><Relationship Id="rId20" Type="http://schemas.openxmlformats.org/officeDocument/2006/relationships/tags" Target="../tags/tag309.xml"/><Relationship Id="rId21" Type="http://schemas.openxmlformats.org/officeDocument/2006/relationships/tags" Target="../tags/tag310.xml"/><Relationship Id="rId22" Type="http://schemas.openxmlformats.org/officeDocument/2006/relationships/tags" Target="../tags/tag311.xml"/><Relationship Id="rId23" Type="http://schemas.openxmlformats.org/officeDocument/2006/relationships/tags" Target="../tags/tag312.xml"/><Relationship Id="rId24" Type="http://schemas.openxmlformats.org/officeDocument/2006/relationships/tags" Target="../tags/tag313.xml"/><Relationship Id="rId25" Type="http://schemas.openxmlformats.org/officeDocument/2006/relationships/tags" Target="../tags/tag314.xml"/><Relationship Id="rId26" Type="http://schemas.openxmlformats.org/officeDocument/2006/relationships/tags" Target="../tags/tag315.xml"/><Relationship Id="rId27" Type="http://schemas.openxmlformats.org/officeDocument/2006/relationships/tags" Target="../tags/tag316.xml"/><Relationship Id="rId28" Type="http://schemas.openxmlformats.org/officeDocument/2006/relationships/tags" Target="../tags/tag317.xml"/><Relationship Id="rId29" Type="http://schemas.openxmlformats.org/officeDocument/2006/relationships/tags" Target="../tags/tag318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tags" Target="../tags/tag345.xml"/><Relationship Id="rId16" Type="http://schemas.openxmlformats.org/officeDocument/2006/relationships/tags" Target="../tags/tag346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文学素养在2024年小学教育中的文化熏陶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文学素养在小学教育中的重要性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2024年小学教育中文学素养教育的现状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文学素养在小学教育中的文化熏陶作用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 fontScale="8416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如何加强文学素养在小学教育中的文化熏陶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fontScale="8416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文学素养在小学教育中文化熏陶的未来展望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文学素养在小学教育中的重要性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培养学生审美意识</a:t>
            </a:r>
            <a:endParaRPr altLang="en-US" lang="zh-CN"/>
          </a:p>
        </p:txBody>
      </p:sp>
      <p:sp>
        <p:nvSpPr>
          <p:cNvPr id="1048846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48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850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文学素养能够提升学生对美的感知和欣赏能力。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2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54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856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文学作品中的语言、形象和意境能够激发学生的审美想象。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8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60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862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通过阅读和写作实践，学生可以培养创造美的能力和表达美的技巧。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4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66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868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文学素养有助于培养学生的审美情感，让学生更加关注生活中的美好事物。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提高学生语言表达能力</a:t>
            </a:r>
            <a:endParaRPr altLang="en-US" lang="zh-CN"/>
          </a:p>
        </p:txBody>
      </p:sp>
      <p:sp>
        <p:nvSpPr>
          <p:cNvPr id="1048904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文学素养有助于培养学生的语言感知能力，使其能够更好地理解和运用语言。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通过阅读文学作品，学生可以积累丰富的词汇和表达方式，提高语言表达的准确性和流畅性。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文学作品中多样的题材和形式可以激发学生的表达欲望，培养其创造性思维和想象力。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文学素养的提升有助于学生在写作和口语表达中更好地传达思想，增强其沟通能力和自信心。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拓展学生思维空间</a:t>
            </a:r>
            <a:endParaRPr altLang="en-US" lang="zh-CN"/>
          </a:p>
        </p:txBody>
      </p:sp>
      <p:sp>
        <p:nvSpPr>
          <p:cNvPr id="1048962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4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66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文学素养能够帮助学生更好地理解和欣赏文学作品，从而拓展他们的思维空间。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0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2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文学作品中丰富的想象力和创造力可以激发学生的创新思维，提高解决问题的能力。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6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8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通过阅读不同题材和风格的文学作品，学生可以接触到不同的思想和文化，增强文化包容性和国际视野。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2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4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文学素养的培养有助于提高学生的语言表达和沟通能力，增强自信心和人际交往能力。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增强学生文化底蕴</a:t>
            </a:r>
            <a:endParaRPr altLang="en-US" lang="zh-CN"/>
          </a:p>
        </p:txBody>
      </p:sp>
      <p:sp>
        <p:nvSpPr>
          <p:cNvPr id="1049020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2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6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8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文学作品中蕴含着丰富的文化内涵，有助于学生了解不同文化背景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文学素养能够丰富学生的文化知识，提高文化素养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阅读文学作品能够培养学生的审美能力和创造力，促进全面发展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文学素养的提升有助于提高学生的语言表达和写作能力，为未来的学习和工作打下基础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2024年小学教育中文学素养教育的现状</a:t>
            </a:r>
            <a:endParaRPr altLang="en-US" dirty="0" lang="zh-CN"/>
          </a:p>
        </p:txBody>
      </p:sp>
      <p:sp>
        <p:nvSpPr>
          <p:cNvPr id="10490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文学素养教育的课程设置</a:t>
            </a:r>
            <a:endParaRPr altLang="en-US" lang="zh-CN"/>
          </a:p>
        </p:txBody>
      </p:sp>
      <p:sp>
        <p:nvSpPr>
          <p:cNvPr id="10490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语文课：注重阅读、写作和表达能力的培养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课外阅读：鼓励学生自主选择感兴趣的文学作品，培养阅读兴趣和习惯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写作训练：通过写作练习，提高学生的文字表达能力和创作能力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文学鉴赏课：通过经典文学作品，提高学生的审美能力和人文素养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文学素养教育的教学方法</a:t>
            </a:r>
            <a:endParaRPr altLang="en-US" lang="zh-CN"/>
          </a:p>
        </p:txBody>
      </p:sp>
      <p:sp>
        <p:nvSpPr>
          <p:cNvPr id="1049172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写作练习：通过写作练习，使学生掌握文学作品的写作技巧和方法，提高学生的文学表达能力。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课堂讲解：通过教师的讲解，使学生了解文学作品的背景、主题和文学手法等。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小组讨论：学生分组讨论文学作品的主题、人物形象和文学手法等，提高学生的文学鉴赏能力。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课外阅读：引导学生阅读各类文学作品，包括小说、诗歌、散文等，提高学生的文学素养和阅读理解能力。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文学素养教育的师资力量</a:t>
            </a:r>
            <a:endParaRPr altLang="en-US" lang="zh-CN"/>
          </a:p>
        </p:txBody>
      </p:sp>
      <p:sp>
        <p:nvSpPr>
          <p:cNvPr id="104923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教师的教学方法：采用创新教学方法的教师比例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教师的学历背景：具有文学或相关专业背景的教师比例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教师的教学经验：具有丰富教学经验的教师比例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教师对文学素养教育的认识：对文学素养教育重视程度的教师比例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文学素养教育的评价机制</a:t>
            </a:r>
            <a:endParaRPr altLang="en-US" lang="zh-CN"/>
          </a:p>
        </p:txBody>
      </p:sp>
      <p:sp>
        <p:nvSpPr>
          <p:cNvPr id="104930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评价标准：注重学生的阅读理解能力、写作能力和文学鉴赏水平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评价方式：采用多种评价方式，如考试、作品评定、口头表达等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评价内容：涵盖文学作品的阅读量、文学常识的掌握程度、语言表达和写作能力等方面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评价目的：提高学生的文学素养，培养其文化底蕴和人文精神，促进全面发展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文学素养在小学教育中的文化熏陶作用</a:t>
            </a:r>
            <a:endParaRPr altLang="en-US" dirty="0" lang="zh-CN"/>
          </a:p>
        </p:txBody>
      </p:sp>
      <p:sp>
        <p:nvSpPr>
          <p:cNvPr id="10493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传承中华优秀传统文化</a:t>
            </a:r>
            <a:endParaRPr altLang="en-US" lang="zh-CN"/>
          </a:p>
        </p:txBody>
      </p:sp>
      <p:sp>
        <p:nvSpPr>
          <p:cNvPr id="1049374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6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8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0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2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文学作品中蕴含着丰富的文化内涵和价值观念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4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文学素养是传承中华优秀传统文化的重要途径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通过阅读文学作品，可以培养学生的文化认同感和民族自豪感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8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文学素养的提升有助于传承和弘扬中华优秀传统文化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弘扬社会主义核心价值观</a:t>
            </a:r>
            <a:endParaRPr altLang="en-US" lang="zh-CN"/>
          </a:p>
        </p:txBody>
      </p:sp>
      <p:sp>
        <p:nvSpPr>
          <p:cNvPr id="1049424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6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8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0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2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文学作品中的人物形象和故事情节可以成为生动的教材，帮助学生理解社会主义核心价值观的内涵。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4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文学素养能够通过优秀文学作品传递社会主义核心价值观，引导学生树立正确的价值观念。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6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通过阅读文学作品，学生可以提高审美能力和文化素养，培养对社会主义核心价值观的认同感和践行能力。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8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文学素养在小学教育中的文化熏陶作用，对于弘扬社会主义核心价值观具有重要意义。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提高学生跨文化交流能力</a:t>
            </a:r>
            <a:endParaRPr altLang="en-US" lang="zh-CN"/>
          </a:p>
        </p:txBody>
      </p:sp>
      <p:sp>
        <p:nvSpPr>
          <p:cNvPr id="1049474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文学素养有助于培养学生的语言表达能力，增强跨文化交流的自信心。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0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文学作品中蕴含着丰富的文化内涵，有助于学生了解不同文化背景下的价值观和思维方式。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通过阅读不同地域、不同文化背景的文学作品，学生可以更好地理解和尊重文化多样性。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文学素养的提升可以增强学生的文化敏感性和文化包容性，更好地适应全球化时代的跨文化交流。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培养学生人文关怀精神</a:t>
            </a:r>
            <a:endParaRPr altLang="en-US" lang="zh-CN"/>
          </a:p>
        </p:txBody>
      </p:sp>
      <p:sp>
        <p:nvSpPr>
          <p:cNvPr id="104953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文学素养能够引导学生关注人性、情感和社会问题，培养其人文关怀精神。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通过阅读文学作品，学生可以了解不同文化背景和价值观，增强文化包容和尊重。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文学作品中的人物形象和故事情节可以引发学生的共鸣，培养其同理心和关爱他人的品质。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文学素养在小学教育中应该注重情感教育和人文关怀，引导学生树立正确的价值观和人生观。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如何加强文学素养在小学教育中的文化熏陶</a:t>
            </a:r>
            <a:endParaRPr altLang="en-US" dirty="0" lang="zh-CN"/>
          </a:p>
        </p:txBody>
      </p:sp>
      <p:sp>
        <p:nvSpPr>
          <p:cNvPr id="10495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丰富文学素养教育的内容和形式</a:t>
            </a:r>
            <a:endParaRPr altLang="en-US" lang="zh-CN"/>
          </a:p>
        </p:txBody>
      </p:sp>
      <p:sp>
        <p:nvSpPr>
          <p:cNvPr id="10496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引入多元化的文学作品，包括经典名著、当代文学和外国文学作品，以拓宽学生的阅读视野。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结合多媒体教学资源，如视频、音频和图片等，丰富课堂教学形式，激发学生的学习兴趣。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加强文学与其他学科的融合，如历史、地理和艺术等，以提高学生的综合素质和文化修养。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开展文学创作活动，如写作、朗诵和戏剧表演等，提高学生的文学创作能力和表达能力。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提高教师文学素养和教学能力</a:t>
            </a:r>
            <a:endParaRPr altLang="en-US" lang="zh-CN"/>
          </a:p>
        </p:txBody>
      </p:sp>
      <p:sp>
        <p:nvSpPr>
          <p:cNvPr id="1049676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培养教师的文学阅读习惯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提升教师的文学鉴赏能力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强化教师的文学理论知识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鼓励教师开展文学创作活动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加强学校文化建设与氛围营造</a:t>
            </a:r>
            <a:endParaRPr altLang="en-US" lang="zh-CN"/>
          </a:p>
        </p:txBody>
      </p:sp>
      <p:sp>
        <p:nvSpPr>
          <p:cNvPr id="104973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建设图书馆和阅读角，提供丰富的文学书籍和阅读材料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开展文学主题的校园活动，如朗诵比赛、写作比赛等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鼓励教师参与文学研究，提高教师的文学素养和教学能力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加强学校与社区、家庭的联系，共同营造文学氛围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建立完善的文学素养评价体系</a:t>
            </a:r>
            <a:endParaRPr altLang="en-US" lang="zh-CN"/>
          </a:p>
        </p:txBody>
      </p:sp>
      <p:sp>
        <p:nvSpPr>
          <p:cNvPr id="104979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定期进行评估，了解学生的文学素养水平，及时调整教学策略。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制定明确的评价标准，包括阅读理解、写作技巧、文学鉴赏等方面。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鼓励学生在日常生活中多读书、多写作，提高文学素养水平。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建立奖励机制，对文学素养表现优秀的学生给予表彰和奖励。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文学素养在小学教育中文化熏陶的未来展望</a:t>
            </a:r>
            <a:endParaRPr altLang="en-US" dirty="0" lang="zh-CN"/>
          </a:p>
        </p:txBody>
      </p:sp>
      <p:sp>
        <p:nvSpPr>
          <p:cNvPr id="10498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文学素养教育与其他学科的融合发展</a:t>
            </a:r>
            <a:endParaRPr altLang="en-US" lang="zh-CN"/>
          </a:p>
        </p:txBody>
      </p:sp>
      <p:sp>
        <p:nvSpPr>
          <p:cNvPr id="1049870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4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8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2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6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文学与艺术：艺术作品中的文学元素，提升学生的审美能力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8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文学与社会科学：结合社会热点问题，引导学生关注现实，培养社会责任感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0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文学与数学：通过数学故事培养学生的文学想象力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2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文学与科学：结合科学知识进行文学创作，培养跨学科思维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文学素养教育在数字化时代的创新发展</a:t>
            </a:r>
            <a:endParaRPr altLang="en-US" lang="zh-CN"/>
          </a:p>
        </p:txBody>
      </p:sp>
      <p:sp>
        <p:nvSpPr>
          <p:cNvPr id="1049928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0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2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4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6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8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0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2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4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6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8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0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2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4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6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8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0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2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4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数字化技术提升文学素养教育质量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网络平台拓展文学素养教育资源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人工智能辅助个性化文学素养教育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虚拟现实技术增强文化熏陶体验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文学素养教育在国际交流中的发展</a:t>
            </a:r>
            <a:endParaRPr altLang="en-US" lang="zh-CN"/>
          </a:p>
        </p:txBody>
      </p:sp>
      <p:sp>
        <p:nvSpPr>
          <p:cNvPr id="1050006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8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10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跨文化交流：文学素养教育帮助学生了解不同文化背景，提高跨文化交流能力。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4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6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国际合作项目：通过文学素养教育，开展国际合作项目，共享教育资源，提高教育质量。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0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2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全球视野：文学素养教育有助于培养学生的全球视野，了解世界各地的文化，促进国际交流与合作。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6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8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文化多样性：文学素养教育注重文化多样性，尊重不同文化背景，促进世界文化的交流与融合。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文学素养教育在家庭教育中的拓展</a:t>
            </a:r>
            <a:endParaRPr altLang="en-US" lang="zh-CN"/>
          </a:p>
        </p:txBody>
      </p:sp>
      <p:sp>
        <p:nvSpPr>
          <p:cNvPr id="105006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家庭阅读环境：营造良好的家庭阅读环境，让孩子在阅读中感受到文学的魅力，培养自主阅读习惯。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家长参与：鼓励家长参与孩子的文学素养教育，共同阅读、讨论文学作品，提高家庭文化氛围。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家庭教育资源：利用线上、线下资源，为孩子提供丰富多样的文学阅读材料，拓展孩子的文学视野。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家长榜样作用：家长自身也要注重文学素养的提升，通过自身的阅读行为给孩子树立榜样，激发孩子的阅读兴趣。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3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7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7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49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2024-01-05T06:43:51Z</dcterms:created>
  <dcterms:modified xsi:type="dcterms:W3CDTF">2024-01-05T06:43:51Z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c082ca0fb3a641b6b1b0372bfccf974c_21</vt:lpwstr>
  </property>
</Properties>
</file>