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  <p:sldId id="329" r:id="rId22"/>
    <p:sldId id="332" r:id="rId23"/>
    <p:sldId id="335" r:id="rId24"/>
    <p:sldId id="338" r:id="rId25"/>
    <p:sldId id="341" r:id="rId26"/>
    <p:sldId id="344" r:id="rId27"/>
    <p:sldId id="347" r:id="rId28"/>
    <p:sldId id="350" r:id="rId29"/>
    <p:sldId id="353" r:id="rId30"/>
    <p:sldId id="356" r:id="rId31"/>
    <p:sldId id="359" r:id="rId32"/>
  </p:sldIdLst>
  <p:sldSz cx="12192000" cy="6858000"/>
  <p:notesSz cx="6858000" cy="9144000"/>
  <p:custDataLst>
    <p:tags r:id="rId3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fill>
          <a:solidFill>
            <a:schemeClr val="accent4">
              <a:tint val="40000"/>
            </a:schemeClr>
          </a:solidFill>
        </a:fill>
      </a:tcStyle>
    </a:band1H>
    <a:band1V>
      <a:tcStyle>
        <a:fill>
          <a:solidFill>
            <a:schemeClr val="accent4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90600" indent="-3810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524000" indent="-304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133600" indent="-304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743200" indent="-304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33528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9624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45720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9C81431-A762-4098-B6B5-41EA72E91227}" type="slidenum">
              <a:rPr lang="zh-CN" altLang="en-US" smtClean="0"/>
              <a:t>10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B144F87-FB12-4C67-B1C6-67A9F09469B3}"/>
              </a:ext>
            </a:extLst>
          </p:cNvPr>
          <p:cNvSpPr txBox="1"/>
          <p:nvPr/>
        </p:nvSpPr>
        <p:spPr>
          <a:xfrm>
            <a:off x="2303579" y="3140968"/>
            <a:ext cx="7584842" cy="861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>
              <a:defRPr/>
            </a:pPr>
            <a:r>
              <a:rPr lang="en-US" altLang="zh-CN" sz="4800" b="1" spc="267">
                <a:effectLst>
                  <a:glow rad="63500">
                    <a:schemeClr val="bg1"/>
                  </a:glow>
                </a:effectLst>
                <a:latin typeface="Times New Roman" pitchFamily="18" charset="0"/>
                <a:ea typeface="字魂139号-萌趣芋圆体" panose="00000500000000000000" pitchFamily="2" charset="-122"/>
                <a:cs typeface="Times New Roman" panose="02020603050405020304" pitchFamily="18" charset="0"/>
                <a:sym typeface="Arial" panose="020b0604020202020204" pitchFamily="34" charset="0"/>
              </a:rPr>
              <a:t>Section A  3a-Self Check</a:t>
            </a:r>
            <a:endParaRPr lang="zh-CN" altLang="en-US" sz="4800" b="1" spc="267">
              <a:effectLst>
                <a:glow rad="63500">
                  <a:schemeClr val="bg1"/>
                </a:glow>
              </a:effectLst>
              <a:latin typeface="Times New Roman" pitchFamily="18" charset="0"/>
              <a:ea typeface="字魂139号-萌趣芋圆体" panose="00000500000000000000" pitchFamily="2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260220-DAA1-4EBD-A4E9-44FB0E5133D2}"/>
              </a:ext>
            </a:extLst>
          </p:cNvPr>
          <p:cNvSpPr txBox="1"/>
          <p:nvPr/>
        </p:nvSpPr>
        <p:spPr>
          <a:xfrm>
            <a:off x="1679510" y="2018549"/>
            <a:ext cx="8832982" cy="9848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>
            <a:defPPr>
              <a:defRPr lang="zh-CN"/>
            </a:defPPr>
            <a:lvl1pPr mar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5333" b="1" i="0" u="none" kern="1200" spc="267" baseline="0">
                <a:solidFill>
                  <a:srgbClr val="724A2B"/>
                </a:solidFill>
                <a:latin typeface="Times New Roman" pitchFamily="18" charset="0"/>
                <a:ea typeface="字魂139号-萌趣芋圆体" panose="00000500000000000000" pitchFamily="2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zh-CN" sz="5600">
                <a:solidFill>
                  <a:schemeClr val="tx1"/>
                </a:solidFill>
                <a:effectLst>
                  <a:glow rad="76200">
                    <a:schemeClr val="bg1"/>
                  </a:glow>
                </a:effectLst>
                <a:sym typeface="Arial" panose="020b0604020202020204" pitchFamily="34" charset="0"/>
              </a:rPr>
              <a:t>Unit 7  It’s raining!</a:t>
            </a:r>
            <a:endParaRPr lang="zh-CN" altLang="en-US" sz="5600">
              <a:solidFill>
                <a:schemeClr val="tx1"/>
              </a:solidFill>
              <a:effectLst>
                <a:glow rad="76200">
                  <a:schemeClr val="bg1"/>
                </a:glow>
              </a:effectLst>
              <a:sym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900E71-A80C-4132-A8DF-9260DB87C284}"/>
              </a:ext>
            </a:extLst>
          </p:cNvPr>
          <p:cNvSpPr txBox="1"/>
          <p:nvPr/>
        </p:nvSpPr>
        <p:spPr>
          <a:xfrm>
            <a:off x="4175787" y="4140276"/>
            <a:ext cx="4128459" cy="73866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>
              <a:defRPr/>
            </a:pPr>
            <a:r>
              <a:rPr lang="en-US" altLang="zh-CN" sz="4000" b="1" spc="267">
                <a:effectLst>
                  <a:glow rad="50800">
                    <a:schemeClr val="bg1"/>
                  </a:glow>
                </a:effectLst>
                <a:latin typeface="+mj-lt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R</a:t>
            </a:r>
            <a:r>
              <a:rPr lang="en-US" altLang="zh-CN" sz="4000" b="1" spc="267">
                <a:effectLst>
                  <a:glow rad="50800">
                    <a:schemeClr val="bg1"/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·</a:t>
            </a:r>
            <a:r>
              <a:rPr lang="zh-CN" altLang="en-US" sz="4000" b="1" spc="267">
                <a:effectLst>
                  <a:glow rad="50800">
                    <a:schemeClr val="bg1"/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七年级下册</a:t>
            </a:r>
            <a:endParaRPr lang="zh-CN" altLang="en-US" sz="4000" b="1" spc="267">
              <a:effectLst>
                <a:glow rad="50800">
                  <a:schemeClr val="bg1"/>
                </a:glow>
              </a:effectLst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0D48A05D-5EF1-4152-A92D-71D1DDBD9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185" y="586317"/>
            <a:ext cx="4800600" cy="863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800" b="1">
                <a:solidFill>
                  <a:srgbClr val="FF0000"/>
                </a:solidFill>
                <a:latin typeface="+mj-lt"/>
              </a:rPr>
              <a:t>Learning objects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102B6893-D79E-454C-A772-1D0FF48D2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84" y="1701800"/>
            <a:ext cx="10816167" cy="73871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000" b="1">
                <a:latin typeface="+mj-lt"/>
              </a:rPr>
              <a:t>By</a:t>
            </a:r>
            <a:r>
              <a:rPr kumimoji="1" lang="zh-CN" altLang="en-US" sz="4000" b="1">
                <a:latin typeface="+mj-lt"/>
              </a:rPr>
              <a:t> </a:t>
            </a:r>
            <a:r>
              <a:rPr kumimoji="1" lang="en-US" altLang="zh-CN" sz="4000" b="1">
                <a:latin typeface="+mj-lt"/>
              </a:rPr>
              <a:t>the</a:t>
            </a:r>
            <a:r>
              <a:rPr kumimoji="1" lang="zh-CN" altLang="en-US" sz="4000" b="1">
                <a:latin typeface="+mj-lt"/>
              </a:rPr>
              <a:t> </a:t>
            </a:r>
            <a:r>
              <a:rPr kumimoji="1" lang="en-US" altLang="zh-CN" sz="4000" b="1">
                <a:latin typeface="+mj-lt"/>
              </a:rPr>
              <a:t>end</a:t>
            </a:r>
            <a:r>
              <a:rPr kumimoji="1" lang="zh-CN" altLang="en-US" sz="4000" b="1">
                <a:latin typeface="+mj-lt"/>
              </a:rPr>
              <a:t> </a:t>
            </a:r>
            <a:r>
              <a:rPr kumimoji="1" lang="en-US" altLang="zh-CN" sz="4000" b="1">
                <a:latin typeface="+mj-lt"/>
              </a:rPr>
              <a:t>of</a:t>
            </a:r>
            <a:r>
              <a:rPr kumimoji="1" lang="zh-CN" altLang="en-US" sz="4000" b="1">
                <a:latin typeface="+mj-lt"/>
              </a:rPr>
              <a:t> </a:t>
            </a:r>
            <a:r>
              <a:rPr kumimoji="1" lang="en-US" altLang="zh-CN" sz="4000" b="1">
                <a:latin typeface="+mj-lt"/>
              </a:rPr>
              <a:t>the</a:t>
            </a:r>
            <a:r>
              <a:rPr kumimoji="1" lang="zh-CN" altLang="en-US" sz="4000" b="1">
                <a:latin typeface="+mj-lt"/>
              </a:rPr>
              <a:t> </a:t>
            </a:r>
            <a:r>
              <a:rPr kumimoji="1" lang="en-US" altLang="zh-CN" sz="4000" b="1">
                <a:latin typeface="+mj-lt"/>
              </a:rPr>
              <a:t>class, you will be able to …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A2181EFF-955C-4353-87C9-1E815252F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84" y="2565400"/>
            <a:ext cx="11330516" cy="370628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000" b="1">
                <a:solidFill>
                  <a:srgbClr val="0070C0"/>
                </a:solidFill>
                <a:latin typeface="+mj-lt"/>
              </a:rPr>
              <a:t>1. Learn curriculum words and useful expressions.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000" b="1">
                <a:solidFill>
                  <a:srgbClr val="0070C0"/>
                </a:solidFill>
                <a:latin typeface="+mj-lt"/>
              </a:rPr>
              <a:t>2. Write a postcard when you are traveling.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000" b="1">
                <a:solidFill>
                  <a:srgbClr val="0070C0"/>
                </a:solidFill>
                <a:latin typeface="+mj-lt"/>
              </a:rPr>
              <a:t>3. Enjoy and share the beautiful scenery and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000" b="1">
                <a:solidFill>
                  <a:srgbClr val="0070C0"/>
                </a:solidFill>
                <a:latin typeface="+mj-lt"/>
              </a:rPr>
              <a:t>    interesting things with your friends.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B3638565-43BD-4471-8227-89C1D61B4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7" y="67733"/>
            <a:ext cx="2688167" cy="863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800" b="1">
                <a:solidFill>
                  <a:srgbClr val="FF0000"/>
                </a:solidFill>
                <a:latin typeface="+mj-lt"/>
              </a:rPr>
              <a:t>Free talk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81DE3EAC-E8CC-4500-AF6B-403EBE295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333" y="958851"/>
            <a:ext cx="11116734" cy="143721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Kate is on a vacation. She takes some pictures. Can you get some information from pictures?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975E2C-D618-4AB8-94BF-2717463EA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01" y="2887600"/>
            <a:ext cx="5355093" cy="30107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387">
            <a:extLst>
              <a:ext uri="{FF2B5EF4-FFF2-40B4-BE49-F238E27FC236}">
                <a16:creationId xmlns:a16="http://schemas.microsoft.com/office/drawing/2014/main" id="{DA681C71-6E4A-40BB-9627-6970F2785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6484" y="3621618"/>
            <a:ext cx="4779433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What city is there?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6D19F662-BD6F-4AC6-B1A7-64061B769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984" y="4694767"/>
            <a:ext cx="2112433" cy="8614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4267" b="1">
                <a:latin typeface="+mj-lt"/>
              </a:rPr>
              <a:t>Harbin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1EDFCC3-BC37-46BD-BFCA-51AC93683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2084851"/>
            <a:ext cx="5972945" cy="3280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387">
            <a:extLst>
              <a:ext uri="{FF2B5EF4-FFF2-40B4-BE49-F238E27FC236}">
                <a16:creationId xmlns:a16="http://schemas.microsoft.com/office/drawing/2014/main" id="{97E0B0A8-54DC-4D86-B354-16EDA9EE6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1989667"/>
            <a:ext cx="4779433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How’s the weather?</a:t>
            </a:r>
          </a:p>
        </p:txBody>
      </p:sp>
      <p:sp>
        <p:nvSpPr>
          <p:cNvPr id="6" name="Rectangle 387">
            <a:extLst>
              <a:ext uri="{FF2B5EF4-FFF2-40B4-BE49-F238E27FC236}">
                <a16:creationId xmlns:a16="http://schemas.microsoft.com/office/drawing/2014/main" id="{86ECB548-B76F-4827-AE49-2C463E9CE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2217" y="3621618"/>
            <a:ext cx="4127500" cy="86148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Cold and snowy.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FA2BE7-1116-414D-BCB8-855C5580E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9" r="22049"/>
          <a:stretch>
            <a:fillRect/>
          </a:stretch>
        </p:blipFill>
        <p:spPr>
          <a:xfrm>
            <a:off x="1269104" y="1495885"/>
            <a:ext cx="2675787" cy="3589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7D2C6E-FD64-4A83-AD23-93A1AD8CA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1506523"/>
            <a:ext cx="6350000" cy="3568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387">
            <a:extLst>
              <a:ext uri="{FF2B5EF4-FFF2-40B4-BE49-F238E27FC236}">
                <a16:creationId xmlns:a16="http://schemas.microsoft.com/office/drawing/2014/main" id="{2B0B54A0-0913-4A16-AD18-F639A9CF1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1" y="404284"/>
            <a:ext cx="5289550" cy="78104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What are they doing?</a:t>
            </a:r>
          </a:p>
        </p:txBody>
      </p:sp>
      <p:sp>
        <p:nvSpPr>
          <p:cNvPr id="10" name="Rectangle 387">
            <a:extLst>
              <a:ext uri="{FF2B5EF4-FFF2-40B4-BE49-F238E27FC236}">
                <a16:creationId xmlns:a16="http://schemas.microsoft.com/office/drawing/2014/main" id="{D3821568-54AB-4537-98AA-09A2221D1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33" y="5526617"/>
            <a:ext cx="5113867" cy="86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4267" b="1">
                <a:latin typeface="+mj-lt"/>
              </a:rPr>
              <a:t>skating on the river</a:t>
            </a:r>
          </a:p>
        </p:txBody>
      </p:sp>
      <p:sp>
        <p:nvSpPr>
          <p:cNvPr id="11" name="Rectangle 387">
            <a:extLst>
              <a:ext uri="{FF2B5EF4-FFF2-40B4-BE49-F238E27FC236}">
                <a16:creationId xmlns:a16="http://schemas.microsoft.com/office/drawing/2014/main" id="{0AA44F32-B56F-461A-995A-CB4F70A26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133" y="5532967"/>
            <a:ext cx="4895851" cy="86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making a snowman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60579C-9B9E-44DA-9F6B-0805AB5DD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3" y="1561128"/>
            <a:ext cx="4689216" cy="37357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3082D9E-BDBD-42FC-9D4A-AE51161FF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32" y="1575631"/>
            <a:ext cx="5346256" cy="3706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387">
            <a:extLst>
              <a:ext uri="{FF2B5EF4-FFF2-40B4-BE49-F238E27FC236}">
                <a16:creationId xmlns:a16="http://schemas.microsoft.com/office/drawing/2014/main" id="{F02D50BA-48F6-42B4-8D1F-4F1D8C22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1" y="444500"/>
            <a:ext cx="5289550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What are they doing?</a:t>
            </a:r>
          </a:p>
        </p:txBody>
      </p:sp>
      <p:sp>
        <p:nvSpPr>
          <p:cNvPr id="6" name="Rectangle 387">
            <a:extLst>
              <a:ext uri="{FF2B5EF4-FFF2-40B4-BE49-F238E27FC236}">
                <a16:creationId xmlns:a16="http://schemas.microsoft.com/office/drawing/2014/main" id="{D8F8EAAE-F781-4EA7-98A0-7F4BEAD62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617" y="5681133"/>
            <a:ext cx="3649133" cy="8614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taking picture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E36ABD05-F066-4E89-B730-8B7D792A1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134" y="5681133"/>
            <a:ext cx="4032251" cy="8614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playing in snow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8E0CCA1-499D-4A84-AAF2-C7160033C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1250201"/>
            <a:ext cx="5766419" cy="46841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ctangle 387">
            <a:extLst>
              <a:ext uri="{FF2B5EF4-FFF2-40B4-BE49-F238E27FC236}">
                <a16:creationId xmlns:a16="http://schemas.microsoft.com/office/drawing/2014/main" id="{6847E764-C6A2-4885-9FF6-699FB6805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100" y="1250951"/>
            <a:ext cx="5287433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267" b="1">
                <a:latin typeface="+mj-lt"/>
              </a:rPr>
              <a:t>How is she feeling?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9FE8EE4C-18C2-4276-9F28-4D39ACE82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2383367"/>
            <a:ext cx="4512733" cy="8614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4267" b="1">
                <a:latin typeface="+mj-lt"/>
              </a:rPr>
              <a:t>have a great time</a:t>
            </a:r>
          </a:p>
        </p:txBody>
      </p:sp>
      <p:sp>
        <p:nvSpPr>
          <p:cNvPr id="6" name="Rectangle 387">
            <a:extLst>
              <a:ext uri="{FF2B5EF4-FFF2-40B4-BE49-F238E27FC236}">
                <a16:creationId xmlns:a16="http://schemas.microsoft.com/office/drawing/2014/main" id="{35A59C6E-55F9-4143-B8E6-2BD057205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284" y="3651251"/>
            <a:ext cx="4495800" cy="86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4267" b="1">
                <a:latin typeface="+mj-lt"/>
              </a:rPr>
              <a:t>happy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3C7C7930-F395-4CA8-8101-1DAFBD109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284" y="4868333"/>
            <a:ext cx="4495800" cy="86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4267" b="1">
                <a:latin typeface="+mj-lt"/>
              </a:rPr>
              <a:t>relaxed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 Box 6"/>
          <p:cNvSpPr txBox="1">
            <a:spLocks noChangeArrowheads="1"/>
          </p:cNvSpPr>
          <p:nvPr/>
        </p:nvSpPr>
        <p:spPr bwMode="auto">
          <a:xfrm>
            <a:off x="1119717" y="351367"/>
            <a:ext cx="10183282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itchFamily="18" charset="0"/>
                <a:cs typeface="Times New Roman" panose="02020603050405020304" pitchFamily="18" charset="0"/>
              </a:rPr>
              <a:t>Fill in the blanks with the words in the box.</a:t>
            </a:r>
          </a:p>
        </p:txBody>
      </p:sp>
      <p:sp>
        <p:nvSpPr>
          <p:cNvPr id="13315" name="矩形 17"/>
          <p:cNvSpPr>
            <a:spLocks noChangeArrowheads="1"/>
          </p:cNvSpPr>
          <p:nvPr/>
        </p:nvSpPr>
        <p:spPr bwMode="auto">
          <a:xfrm>
            <a:off x="2417233" y="1411817"/>
            <a:ext cx="6866467" cy="126153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skating  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buying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playing  </a:t>
            </a:r>
            <a:endParaRPr lang="en-US" altLang="zh-CN" sz="3733" b="1">
              <a:latin typeface="Times New Roman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taking    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snowy 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windy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193800" y="2899833"/>
            <a:ext cx="10272185" cy="33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Dear Xiao Lu, </a:t>
            </a:r>
          </a:p>
          <a:p>
            <a:pPr eaLnBrk="1" hangingPunct="1">
              <a:lnSpc>
                <a:spcPct val="140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It’s winter in Harbin. The weather is ______ and _______. People are wearing hats and sweaters, but they’re having fun.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801100" y="3778251"/>
            <a:ext cx="1648884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windy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449917" y="4580467"/>
            <a:ext cx="1608667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snowy</a:t>
            </a:r>
          </a:p>
        </p:txBody>
      </p:sp>
      <p:grpSp>
        <p:nvGrpSpPr>
          <p:cNvPr id="13319" name="组合 28"/>
          <p:cNvGrpSpPr/>
          <p:nvPr/>
        </p:nvGrpSpPr>
        <p:grpSpPr>
          <a:xfrm>
            <a:off x="372534" y="302684"/>
            <a:ext cx="827617" cy="740833"/>
            <a:chOff x="556854" y="3243245"/>
            <a:chExt cx="827263" cy="74265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70FB33A-C65D-4154-A93F-D88D012DA32A}"/>
                </a:ext>
              </a:extLst>
            </p:cNvPr>
            <p:cNvSpPr/>
            <p:nvPr/>
          </p:nvSpPr>
          <p:spPr bwMode="auto">
            <a:xfrm>
              <a:off x="592821" y="3279316"/>
              <a:ext cx="710895" cy="706585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rgbClr val="EEECE1">
                  <a:lumMod val="90000"/>
                </a:srgbClr>
              </a:solidFill>
              <a:prstDash val="solid"/>
            </a:ln>
            <a:effectLst>
              <a:outerShdw blurRad="50800" dist="38100" dir="36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800" b="1" kern="0">
                <a:solidFill>
                  <a:prstClr val="black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E867D88D-3EE8-4F6F-921A-8DD1FD524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854" y="3243245"/>
              <a:ext cx="827263" cy="73416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000" b="1" kern="0">
                  <a:solidFill>
                    <a:srgbClr val="7030A0"/>
                  </a:solidFill>
                  <a:latin typeface="Arial" panose="020b0604020202020204" pitchFamily="34" charset="0"/>
                </a:rPr>
                <a:t>3a</a:t>
              </a:r>
              <a:endParaRPr lang="zh-CN" altLang="en-US" sz="4000" b="1" kern="0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3320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DEE"/>
              </a:clrFrom>
              <a:clrTo>
                <a:srgbClr val="FFFD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281070">
            <a:off x="9503834" y="1902884"/>
            <a:ext cx="225636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内容占位符 2"/>
          <p:cNvSpPr>
            <a:spLocks noChangeArrowheads="1"/>
          </p:cNvSpPr>
          <p:nvPr/>
        </p:nvSpPr>
        <p:spPr bwMode="auto">
          <a:xfrm>
            <a:off x="891117" y="1684867"/>
            <a:ext cx="10545234" cy="452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Friends are _______ Russian bread to take home. </a:t>
            </a:r>
          </a:p>
          <a:p>
            <a:pPr eaLnBrk="1" hangingPunct="1">
              <a:lnSpc>
                <a:spcPct val="13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In a park, some boys are _______ in the snow. One girl is _______ on a river and a man is _______ a photo of a snowman.</a:t>
            </a:r>
          </a:p>
          <a:p>
            <a:pPr eaLnBrk="1" hangingPunct="1">
              <a:lnSpc>
                <a:spcPct val="13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I miss you.</a:t>
            </a:r>
          </a:p>
          <a:p>
            <a:pPr eaLnBrk="1" hangingPunct="1">
              <a:lnSpc>
                <a:spcPct val="13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Kate. 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475567" y="1742017"/>
            <a:ext cx="16891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buying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051551" y="2510367"/>
            <a:ext cx="188383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playing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256367" y="3289300"/>
            <a:ext cx="1864784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skating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892118" y="3289300"/>
            <a:ext cx="19304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taking</a:t>
            </a:r>
          </a:p>
        </p:txBody>
      </p:sp>
      <p:sp>
        <p:nvSpPr>
          <p:cNvPr id="14343" name="矩形 17"/>
          <p:cNvSpPr>
            <a:spLocks noChangeArrowheads="1"/>
          </p:cNvSpPr>
          <p:nvPr/>
        </p:nvSpPr>
        <p:spPr bwMode="auto">
          <a:xfrm>
            <a:off x="2544233" y="230717"/>
            <a:ext cx="6864351" cy="125941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skating  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buying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playing  </a:t>
            </a:r>
            <a:endParaRPr lang="en-US" altLang="zh-CN" sz="3733" b="1">
              <a:latin typeface="Times New Roman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taking    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snowy   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733" b="1">
                <a:latin typeface="Times New Roman" pitchFamily="18" charset="0"/>
                <a:cs typeface="Times New Roman" panose="02020603050405020304" pitchFamily="18" charset="0"/>
              </a:rPr>
              <a:t> windy</a:t>
            </a:r>
          </a:p>
        </p:txBody>
      </p:sp>
      <p:pic>
        <p:nvPicPr>
          <p:cNvPr id="1434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56727">
            <a:off x="6561668" y="4167718"/>
            <a:ext cx="1746251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387">
            <a:extLst>
              <a:ext uri="{FF2B5EF4-FFF2-40B4-BE49-F238E27FC236}">
                <a16:creationId xmlns:a16="http://schemas.microsoft.com/office/drawing/2014/main" id="{1FA9D9FC-16E6-482F-9E21-31377526D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880533"/>
            <a:ext cx="11521018" cy="698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latin typeface="+mj-lt"/>
              </a:rPr>
              <a:t>What kind of information is mentioned in this passage?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2E2CAE31-9C2D-447C-8915-40F655983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718" y="3672418"/>
            <a:ext cx="3920067" cy="132714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5333" b="1">
                <a:latin typeface="+mj-lt"/>
              </a:rPr>
              <a:t>vacation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42B90C5E-92F1-45E2-B162-6B8A8DBA8C27}"/>
              </a:ext>
            </a:extLst>
          </p:cNvPr>
          <p:cNvCxnSpPr/>
          <p:nvPr/>
        </p:nvCxnSpPr>
        <p:spPr>
          <a:xfrm flipH="1" flipV="1">
            <a:off x="4239685" y="2916767"/>
            <a:ext cx="690033" cy="84243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F73686EA-52B6-441A-81DC-8E1464E4D0F7}"/>
              </a:ext>
            </a:extLst>
          </p:cNvPr>
          <p:cNvCxnSpPr/>
          <p:nvPr/>
        </p:nvCxnSpPr>
        <p:spPr>
          <a:xfrm flipV="1">
            <a:off x="6656918" y="2965451"/>
            <a:ext cx="713316" cy="75141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9890819-45A5-42C0-AB36-0E52C9AF4AE5}"/>
              </a:ext>
            </a:extLst>
          </p:cNvPr>
          <p:cNvCxnSpPr/>
          <p:nvPr/>
        </p:nvCxnSpPr>
        <p:spPr>
          <a:xfrm>
            <a:off x="7827434" y="4254500"/>
            <a:ext cx="88688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36BF80D2-3878-4547-ACA9-B79D3A57BE43}"/>
              </a:ext>
            </a:extLst>
          </p:cNvPr>
          <p:cNvCxnSpPr/>
          <p:nvPr/>
        </p:nvCxnSpPr>
        <p:spPr>
          <a:xfrm flipH="1">
            <a:off x="4328585" y="4955117"/>
            <a:ext cx="670983" cy="72601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501F63F2-C1DE-46EB-89DA-03A8B721FBD4}"/>
              </a:ext>
            </a:extLst>
          </p:cNvPr>
          <p:cNvCxnSpPr/>
          <p:nvPr/>
        </p:nvCxnSpPr>
        <p:spPr>
          <a:xfrm flipH="1">
            <a:off x="2876550" y="4334933"/>
            <a:ext cx="103081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87">
            <a:extLst>
              <a:ext uri="{FF2B5EF4-FFF2-40B4-BE49-F238E27FC236}">
                <a16:creationId xmlns:a16="http://schemas.microsoft.com/office/drawing/2014/main" id="{FAC0B6B9-E175-43CF-A12F-2B184CB0A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651" y="2144184"/>
            <a:ext cx="2154767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weather</a:t>
            </a:r>
          </a:p>
        </p:txBody>
      </p:sp>
      <p:sp>
        <p:nvSpPr>
          <p:cNvPr id="16" name="Rectangle 387">
            <a:extLst>
              <a:ext uri="{FF2B5EF4-FFF2-40B4-BE49-F238E27FC236}">
                <a16:creationId xmlns:a16="http://schemas.microsoft.com/office/drawing/2014/main" id="{D196AF73-AFAB-4E6A-86D4-FDFAEC6E1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684" y="2159000"/>
            <a:ext cx="3009900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special food</a:t>
            </a:r>
          </a:p>
        </p:txBody>
      </p:sp>
      <p:sp>
        <p:nvSpPr>
          <p:cNvPr id="17" name="Rectangle 387">
            <a:extLst>
              <a:ext uri="{FF2B5EF4-FFF2-40B4-BE49-F238E27FC236}">
                <a16:creationId xmlns:a16="http://schemas.microsoft.com/office/drawing/2014/main" id="{76E9CC77-40DD-4BE5-9D84-8AB6969BC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967" y="5734051"/>
            <a:ext cx="2429933" cy="78104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activities</a:t>
            </a:r>
          </a:p>
        </p:txBody>
      </p:sp>
      <p:sp>
        <p:nvSpPr>
          <p:cNvPr id="18" name="Rectangle 387">
            <a:extLst>
              <a:ext uri="{FF2B5EF4-FFF2-40B4-BE49-F238E27FC236}">
                <a16:creationId xmlns:a16="http://schemas.microsoft.com/office/drawing/2014/main" id="{D925AE2C-99EA-4050-8D3C-D683086C9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0" y="3695700"/>
            <a:ext cx="2173818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feelings</a:t>
            </a:r>
          </a:p>
        </p:txBody>
      </p:sp>
      <p:sp>
        <p:nvSpPr>
          <p:cNvPr id="23" name="Rectangle 387">
            <a:extLst>
              <a:ext uri="{FF2B5EF4-FFF2-40B4-BE49-F238E27FC236}">
                <a16:creationId xmlns:a16="http://schemas.microsoft.com/office/drawing/2014/main" id="{2096443D-F2A7-47BA-9F2A-5F10E0117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5725584"/>
            <a:ext cx="1761067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people</a:t>
            </a:r>
          </a:p>
        </p:txBody>
      </p:sp>
      <p:sp>
        <p:nvSpPr>
          <p:cNvPr id="24" name="Rectangle 387">
            <a:extLst>
              <a:ext uri="{FF2B5EF4-FFF2-40B4-BE49-F238E27FC236}">
                <a16:creationId xmlns:a16="http://schemas.microsoft.com/office/drawing/2014/main" id="{52B7D64A-A06E-44F0-9C5D-A730344E2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51" y="3877733"/>
            <a:ext cx="1843616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clothes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A8298FCC-E1B1-443B-BEE6-C9C003ADFDB8}"/>
              </a:ext>
            </a:extLst>
          </p:cNvPr>
          <p:cNvCxnSpPr/>
          <p:nvPr/>
        </p:nvCxnSpPr>
        <p:spPr>
          <a:xfrm>
            <a:off x="6656918" y="4959351"/>
            <a:ext cx="713316" cy="74718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1"/>
      <p:bldP spid="16" grpId="2"/>
      <p:bldP spid="17" grpId="3"/>
      <p:bldP spid="18" grpId="4"/>
      <p:bldP spid="23" grpId="5"/>
      <p:bldP spid="24" grpId="6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内容占位符 2"/>
          <p:cNvSpPr txBox="1">
            <a:spLocks noChangeArrowheads="1"/>
          </p:cNvSpPr>
          <p:nvPr/>
        </p:nvSpPr>
        <p:spPr bwMode="auto">
          <a:xfrm>
            <a:off x="1382184" y="260351"/>
            <a:ext cx="9802282" cy="129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itchFamily="18" charset="0"/>
                <a:cs typeface="Times New Roman" panose="02020603050405020304" pitchFamily="18" charset="0"/>
              </a:rPr>
              <a:t>Imagine you are on vacation. Write notes about your vacation.</a:t>
            </a:r>
          </a:p>
        </p:txBody>
      </p:sp>
      <p:grpSp>
        <p:nvGrpSpPr>
          <p:cNvPr id="17411" name="组合 28"/>
          <p:cNvGrpSpPr/>
          <p:nvPr/>
        </p:nvGrpSpPr>
        <p:grpSpPr>
          <a:xfrm>
            <a:off x="524933" y="338667"/>
            <a:ext cx="980018" cy="785284"/>
            <a:chOff x="621912" y="3279164"/>
            <a:chExt cx="979598" cy="785805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330BAA9-993F-404E-BCB4-B3B2DE682062}"/>
                </a:ext>
              </a:extLst>
            </p:cNvPr>
            <p:cNvSpPr/>
            <p:nvPr/>
          </p:nvSpPr>
          <p:spPr bwMode="auto">
            <a:xfrm>
              <a:off x="621912" y="3279164"/>
              <a:ext cx="791295" cy="785805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rgbClr val="EEECE1">
                  <a:lumMod val="90000"/>
                </a:srgbClr>
              </a:solidFill>
              <a:prstDash val="solid"/>
            </a:ln>
            <a:effectLst>
              <a:outerShdw blurRad="50800" dist="38100" dir="36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800" b="1" kern="0">
                <a:solidFill>
                  <a:prstClr val="black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5297C64D-C53D-4D77-BDC4-2B7EA18CC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912" y="3289755"/>
              <a:ext cx="979597" cy="7413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000" b="1" kern="0">
                  <a:solidFill>
                    <a:srgbClr val="7030A0"/>
                  </a:solidFill>
                  <a:latin typeface="Arial" panose="020b0604020202020204" pitchFamily="34" charset="0"/>
                </a:rPr>
                <a:t>3b</a:t>
              </a:r>
              <a:endParaRPr lang="zh-CN" altLang="en-US" sz="4000" b="1" kern="0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621ED5A-D368-4543-B022-A3BE9EA0CE7A}"/>
              </a:ext>
            </a:extLst>
          </p:cNvPr>
          <p:cNvSpPr txBox="1"/>
          <p:nvPr/>
        </p:nvSpPr>
        <p:spPr>
          <a:xfrm>
            <a:off x="1462617" y="1989667"/>
            <a:ext cx="8720667" cy="391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30A0"/>
            </a:solidFill>
          </a:ln>
          <a:effectLst>
            <a:outerShdw blurRad="12700" dist="76200" dir="2700000" algn="tl" rotWithShape="0">
              <a:srgbClr val="7030A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240000" lvl="1" eaLnBrk="1" hangingPunct="1">
              <a:lnSpc>
                <a:spcPct val="135000"/>
              </a:lnSpc>
              <a:defRPr/>
            </a:pPr>
            <a:r>
              <a:rPr lang="en-US" altLang="zh-CN" sz="3733" b="1">
                <a:cs typeface="Times New Roman" panose="02020603050405020304" pitchFamily="18" charset="0"/>
              </a:rPr>
              <a:t>Where are you?</a:t>
            </a:r>
          </a:p>
          <a:p>
            <a:pPr marL="240000" lvl="1" eaLnBrk="1" hangingPunct="1">
              <a:lnSpc>
                <a:spcPct val="135000"/>
              </a:lnSpc>
              <a:defRPr/>
            </a:pPr>
            <a:r>
              <a:rPr lang="en-US" altLang="zh-CN" sz="3733" b="1">
                <a:cs typeface="Times New Roman" panose="02020603050405020304" pitchFamily="18" charset="0"/>
              </a:rPr>
              <a:t>What’s the weather like?</a:t>
            </a:r>
          </a:p>
          <a:p>
            <a:pPr marL="240000" lvl="1" eaLnBrk="1" hangingPunct="1">
              <a:lnSpc>
                <a:spcPct val="135000"/>
              </a:lnSpc>
              <a:defRPr/>
            </a:pPr>
            <a:r>
              <a:rPr lang="en-US" altLang="zh-CN" sz="3733" b="1">
                <a:cs typeface="Times New Roman" panose="02020603050405020304" pitchFamily="18" charset="0"/>
              </a:rPr>
              <a:t>What are you doing right now?</a:t>
            </a:r>
          </a:p>
          <a:p>
            <a:pPr marL="240000" lvl="1" eaLnBrk="1" hangingPunct="1">
              <a:lnSpc>
                <a:spcPct val="135000"/>
              </a:lnSpc>
              <a:defRPr/>
            </a:pPr>
            <a:r>
              <a:rPr lang="en-US" altLang="zh-CN" sz="3733" b="1">
                <a:cs typeface="Times New Roman" panose="02020603050405020304" pitchFamily="18" charset="0"/>
              </a:rPr>
              <a:t>What are your friends or family doing?</a:t>
            </a:r>
          </a:p>
          <a:p>
            <a:pPr marL="240000" lvl="1" eaLnBrk="1" hangingPunct="1">
              <a:lnSpc>
                <a:spcPct val="135000"/>
              </a:lnSpc>
              <a:defRPr/>
            </a:pPr>
            <a:r>
              <a:rPr lang="en-US" altLang="zh-CN" sz="3733" b="1">
                <a:cs typeface="Times New Roman" panose="02020603050405020304" pitchFamily="18" charset="0"/>
              </a:rPr>
              <a:t>Are you having a good time?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D826493-61DD-4295-8068-4B9E4A235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484" y="285751"/>
            <a:ext cx="9410700" cy="6324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609600" indent="-609600" eaLnBrk="1" hangingPunct="1">
              <a:lnSpc>
                <a:spcPct val="115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I’m on a vacation in Beijing. We’re on the 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Great Wall right now. </a:t>
            </a:r>
          </a:p>
          <a:p>
            <a:pPr marL="609600" indent="-609600" eaLnBrk="1" hangingPunct="1">
              <a:lnSpc>
                <a:spcPct val="115000"/>
              </a:lnSpc>
              <a:spcBef>
                <a:spcPts val="4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The weather is cloudy and cool. </a:t>
            </a:r>
          </a:p>
          <a:p>
            <a:pPr marL="609600" indent="-609600" eaLnBrk="1" hangingPunct="1">
              <a:lnSpc>
                <a:spcPct val="115000"/>
              </a:lnSpc>
              <a:spcBef>
                <a:spcPts val="4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I’m talking to some students from the US. </a:t>
            </a:r>
          </a:p>
          <a:p>
            <a:pPr marL="609600" indent="-609600" eaLnBrk="1" hangingPunct="1">
              <a:lnSpc>
                <a:spcPct val="115000"/>
              </a:lnSpc>
              <a:spcBef>
                <a:spcPts val="4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My father is taking some photos of the mountains.</a:t>
            </a:r>
          </a:p>
          <a:p>
            <a:pPr marL="609600" indent="-609600" eaLnBrk="1" hangingPunct="1">
              <a:lnSpc>
                <a:spcPct val="115000"/>
              </a:lnSpc>
              <a:spcBef>
                <a:spcPts val="4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My mother is taking a walk.</a:t>
            </a:r>
          </a:p>
          <a:p>
            <a:pPr marL="609600" indent="-609600" eaLnBrk="1" hangingPunct="1">
              <a:lnSpc>
                <a:spcPct val="115000"/>
              </a:lnSpc>
              <a:spcBef>
                <a:spcPts val="4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My sister is drawing a picture.</a:t>
            </a:r>
          </a:p>
          <a:p>
            <a:pPr marL="609600" indent="-609600" eaLnBrk="1" hangingPunct="1">
              <a:lnSpc>
                <a:spcPct val="115000"/>
              </a:lnSpc>
              <a:spcBef>
                <a:spcPts val="4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My vacation is great.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内容占位符 2"/>
          <p:cNvSpPr txBox="1">
            <a:spLocks noChangeArrowheads="1"/>
          </p:cNvSpPr>
          <p:nvPr/>
        </p:nvSpPr>
        <p:spPr bwMode="auto">
          <a:xfrm>
            <a:off x="1236133" y="228600"/>
            <a:ext cx="9948334" cy="21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89803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itchFamily="18" charset="0"/>
                <a:cs typeface="Times New Roman" panose="02020603050405020304" pitchFamily="18" charset="0"/>
              </a:rPr>
              <a:t>Write a postcard to a friend. Tell your friend about your vacation and what you are doing.</a:t>
            </a:r>
          </a:p>
        </p:txBody>
      </p:sp>
      <p:grpSp>
        <p:nvGrpSpPr>
          <p:cNvPr id="19459" name="组合 28"/>
          <p:cNvGrpSpPr/>
          <p:nvPr/>
        </p:nvGrpSpPr>
        <p:grpSpPr>
          <a:xfrm>
            <a:off x="465667" y="359833"/>
            <a:ext cx="990600" cy="783167"/>
            <a:chOff x="607014" y="3284703"/>
            <a:chExt cx="989425" cy="785806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7E99192-C8FF-4CCC-9AC3-0FE575DBF24D}"/>
                </a:ext>
              </a:extLst>
            </p:cNvPr>
            <p:cNvSpPr/>
            <p:nvPr/>
          </p:nvSpPr>
          <p:spPr bwMode="auto">
            <a:xfrm>
              <a:off x="607014" y="3284703"/>
              <a:ext cx="790695" cy="785805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rgbClr val="EEECE1">
                  <a:lumMod val="90000"/>
                </a:srgbClr>
              </a:solidFill>
              <a:prstDash val="solid"/>
            </a:ln>
            <a:effectLst>
              <a:outerShdw blurRad="50800" dist="38100" dir="36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800" b="1" kern="0">
                <a:solidFill>
                  <a:prstClr val="black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470DD07F-F496-4C88-B7B5-1EFBF6300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586" y="3295323"/>
              <a:ext cx="978853" cy="74120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000" b="1" kern="0">
                  <a:solidFill>
                    <a:srgbClr val="7030A0"/>
                  </a:solidFill>
                  <a:latin typeface="Arial" panose="020b0604020202020204" pitchFamily="34" charset="0"/>
                </a:rPr>
                <a:t>3c</a:t>
              </a:r>
              <a:endParaRPr lang="zh-CN" altLang="en-US" sz="4000" b="1" kern="0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9460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2330451"/>
            <a:ext cx="6400800" cy="434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387">
            <a:extLst>
              <a:ext uri="{FF2B5EF4-FFF2-40B4-BE49-F238E27FC236}">
                <a16:creationId xmlns:a16="http://schemas.microsoft.com/office/drawing/2014/main" id="{378FD754-4484-40E9-9A34-DAB4C7A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167" y="12700"/>
            <a:ext cx="11855452" cy="68453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8000"/>
              </a:lnSpc>
              <a:defRPr/>
            </a:pPr>
            <a:r>
              <a:rPr kumimoji="1" lang="en-US" altLang="zh-CN" sz="3733" b="1">
                <a:latin typeface="+mj-lt"/>
              </a:rPr>
              <a:t>Dear Mike</a:t>
            </a:r>
            <a:r>
              <a:rPr kumimoji="1" lang="zh-CN" altLang="en-US" sz="3733" b="1">
                <a:latin typeface="+mj-lt"/>
              </a:rPr>
              <a:t>，</a:t>
            </a:r>
          </a:p>
          <a:p>
            <a:pPr eaLnBrk="1" hangingPunct="1">
              <a:lnSpc>
                <a:spcPct val="128000"/>
              </a:lnSpc>
              <a:defRPr/>
            </a:pPr>
            <a:r>
              <a:rPr kumimoji="1" lang="en-US" altLang="zh-CN" sz="3733" b="1">
                <a:latin typeface="+mj-lt"/>
              </a:rPr>
              <a:t>How’s it going? Are you still busy with school or are you on vacation now? </a:t>
            </a:r>
            <a:endParaRPr kumimoji="1" lang="en-US" altLang="zh-CN" sz="3733" b="1" smtClean="0">
              <a:latin typeface="+mj-lt"/>
            </a:endParaRPr>
          </a:p>
          <a:p>
            <a:pPr eaLnBrk="1" hangingPunct="1">
              <a:lnSpc>
                <a:spcPct val="128000"/>
              </a:lnSpc>
              <a:defRPr/>
            </a:pPr>
            <a:r>
              <a:rPr kumimoji="1" lang="en-US" altLang="zh-CN" sz="3733" b="1" smtClean="0">
                <a:latin typeface="+mj-lt"/>
              </a:rPr>
              <a:t>I’m </a:t>
            </a:r>
            <a:r>
              <a:rPr kumimoji="1" lang="en-US" altLang="zh-CN" sz="3733" b="1">
                <a:latin typeface="+mj-lt"/>
              </a:rPr>
              <a:t>visiting my uncle in Qingdao and having a wonderful time here. Qingdao is a beautiful city and the weather here is warm and sunny now. There are many things to do here. Right now I’m </a:t>
            </a:r>
            <a:r>
              <a:rPr kumimoji="1" lang="en-US" altLang="zh-CN" sz="3733" b="1" smtClean="0">
                <a:latin typeface="+mj-lt"/>
              </a:rPr>
              <a:t>playing </a:t>
            </a:r>
            <a:r>
              <a:rPr kumimoji="1" lang="en-US" altLang="zh-CN" sz="3733" b="1">
                <a:latin typeface="+mj-lt"/>
              </a:rPr>
              <a:t>with my uncle’s family at the beach.</a:t>
            </a:r>
          </a:p>
          <a:p>
            <a:pPr eaLnBrk="1" hangingPunct="1">
              <a:lnSpc>
                <a:spcPct val="128000"/>
              </a:lnSpc>
              <a:defRPr/>
            </a:pPr>
            <a:r>
              <a:rPr kumimoji="1" lang="en-US" altLang="zh-CN" sz="3733" b="1">
                <a:latin typeface="+mj-lt"/>
              </a:rPr>
              <a:t>Amy</a:t>
            </a:r>
            <a:endParaRPr kumimoji="1" lang="en-US" altLang="zh-CN" sz="3733" b="1"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239184" y="931333"/>
            <a:ext cx="12001500" cy="184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假如你是玛丽，你和你的家人正在山里过暑假，请根据下列图片及文字提示，给你的朋友吉娜写一封信，介绍一下你们此刻的度假情况。 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D3FCDB21-F063-4470-80E2-3BF56961C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7" y="67733"/>
            <a:ext cx="3168651" cy="863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4800" b="1">
                <a:solidFill>
                  <a:srgbClr val="FF0000"/>
                </a:solidFill>
                <a:latin typeface="+mj-lt"/>
              </a:rPr>
              <a:t>Let’s write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0B368A2-CCD9-4756-9E8A-EA36538A3149}"/>
              </a:ext>
            </a:extLst>
          </p:cNvPr>
          <p:cNvSpPr/>
          <p:nvPr/>
        </p:nvSpPr>
        <p:spPr>
          <a:xfrm>
            <a:off x="694267" y="2933700"/>
            <a:ext cx="10803467" cy="1845733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dashDot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defRPr/>
            </a:pPr>
            <a:r>
              <a:rPr lang="zh-CN" altLang="en-US" sz="3733" b="1">
                <a:latin typeface="+mj-lt"/>
                <a:ea typeface="楷体" panose="02010609060101010101" pitchFamily="49" charset="-122"/>
              </a:rPr>
              <a:t>1. 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这里总是晴天，但天气并不热，正适合游玩；</a:t>
            </a:r>
          </a:p>
          <a:p>
            <a:pPr>
              <a:defRPr/>
            </a:pPr>
            <a:r>
              <a:rPr lang="zh-CN" altLang="en-US" sz="3733" b="1">
                <a:latin typeface="+mj-lt"/>
                <a:ea typeface="楷体" panose="02010609060101010101" pitchFamily="49" charset="-122"/>
              </a:rPr>
              <a:t>2. 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妈妈正和妹妹玩，我在给你写信，爸爸在拍照；</a:t>
            </a:r>
          </a:p>
          <a:p>
            <a:pPr>
              <a:defRPr/>
            </a:pPr>
            <a:r>
              <a:rPr lang="zh-CN" altLang="en-US" sz="3733" b="1">
                <a:latin typeface="+mj-lt"/>
                <a:ea typeface="楷体" panose="02010609060101010101" pitchFamily="49" charset="-122"/>
              </a:rPr>
              <a:t>3. 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这是个令人放松的地方，我们玩得非常开心。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FB5747D-89EF-41CE-A76C-74A28A2404AD}"/>
              </a:ext>
            </a:extLst>
          </p:cNvPr>
          <p:cNvSpPr/>
          <p:nvPr/>
        </p:nvSpPr>
        <p:spPr>
          <a:xfrm>
            <a:off x="0" y="4936067"/>
            <a:ext cx="12192000" cy="18457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defRPr/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要求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3733" b="1">
                <a:latin typeface="+mj-lt"/>
                <a:ea typeface="楷体" panose="02010609060101010101" pitchFamily="49" charset="-122"/>
              </a:rPr>
              <a:t>1.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要点齐全，可适当发挥；</a:t>
            </a:r>
          </a:p>
          <a:p>
            <a:pPr>
              <a:defRPr/>
            </a:pPr>
            <a:r>
              <a:rPr lang="zh-CN" altLang="en-US" sz="3733" b="1">
                <a:latin typeface="+mj-lt"/>
                <a:ea typeface="楷体" panose="02010609060101010101" pitchFamily="49" charset="-122"/>
              </a:rPr>
              <a:t>          2. 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结构完整，表达通顺，语言规范，书写工整；</a:t>
            </a:r>
          </a:p>
          <a:p>
            <a:pPr>
              <a:defRPr/>
            </a:pPr>
            <a:r>
              <a:rPr lang="zh-CN" altLang="en-US" sz="3733" b="1">
                <a:latin typeface="+mj-lt"/>
                <a:ea typeface="楷体" panose="02010609060101010101" pitchFamily="49" charset="-122"/>
              </a:rPr>
              <a:t>          3. 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不少于60词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开头和结尾已给出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不计入总词数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A51622-FB90-4E94-AA3C-FDD5AD18185D}"/>
              </a:ext>
            </a:extLst>
          </p:cNvPr>
          <p:cNvSpPr/>
          <p:nvPr/>
        </p:nvSpPr>
        <p:spPr>
          <a:xfrm>
            <a:off x="664633" y="423333"/>
            <a:ext cx="10862734" cy="60113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  <a:defRPr/>
            </a:pPr>
            <a:r>
              <a:rPr lang="zh-CN" altLang="en-US" sz="4267" b="1">
                <a:latin typeface="+mj-lt"/>
              </a:rPr>
              <a:t>Dear Gina,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4267" b="1">
                <a:latin typeface="+mj-lt"/>
              </a:rPr>
              <a:t>How</a:t>
            </a:r>
            <a:r>
              <a:rPr lang="en-US" altLang="zh-CN" sz="4267" b="1">
                <a:latin typeface="+mj-lt"/>
              </a:rPr>
              <a:t>’</a:t>
            </a:r>
            <a:r>
              <a:rPr lang="zh-CN" altLang="en-US" sz="4267" b="1">
                <a:latin typeface="+mj-lt"/>
              </a:rPr>
              <a:t>s your summer vacation going?  </a:t>
            </a:r>
            <a:r>
              <a:rPr lang="en-US" altLang="zh-CN" sz="4267" b="1">
                <a:latin typeface="+mj-lt"/>
              </a:rPr>
              <a:t>_______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4267" b="1">
                <a:latin typeface="+mj-lt"/>
              </a:rPr>
              <a:t>_______________________________________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4267" b="1">
                <a:latin typeface="+mj-lt"/>
              </a:rPr>
              <a:t>_______________________________________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4267" b="1">
                <a:latin typeface="+mj-lt"/>
              </a:rPr>
              <a:t>_______________________________________</a:t>
            </a:r>
            <a:endParaRPr lang="zh-CN" altLang="en-US" sz="4267" b="1">
              <a:latin typeface="+mj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4267" b="1">
                <a:latin typeface="+mj-lt"/>
              </a:rPr>
              <a:t>See you soon.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4267" b="1">
                <a:latin typeface="+mj-lt"/>
              </a:rPr>
              <a:t>Mary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84" y="133351"/>
            <a:ext cx="1028700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87">
            <a:extLst>
              <a:ext uri="{FF2B5EF4-FFF2-40B4-BE49-F238E27FC236}">
                <a16:creationId xmlns:a16="http://schemas.microsoft.com/office/drawing/2014/main" id="{DBFEFF0D-A07C-4CB9-8040-5A61D0B15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984" y="209551"/>
            <a:ext cx="2489200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zh-CN" altLang="en-US" sz="4267" b="1">
                <a:solidFill>
                  <a:srgbClr val="FF0000"/>
                </a:solidFill>
                <a:latin typeface="+mj-lt"/>
              </a:rPr>
              <a:t>谋篇布局</a:t>
            </a:r>
            <a:endParaRPr kumimoji="1" lang="en-US" altLang="zh-CN" sz="4267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圆角矩形 7">
            <a:extLst>
              <a:ext uri="{FF2B5EF4-FFF2-40B4-BE49-F238E27FC236}">
                <a16:creationId xmlns:a16="http://schemas.microsoft.com/office/drawing/2014/main" id="{E548BB6A-A740-457A-96F6-59C7C62B8A6F}"/>
              </a:ext>
            </a:extLst>
          </p:cNvPr>
          <p:cNvSpPr/>
          <p:nvPr/>
        </p:nvSpPr>
        <p:spPr>
          <a:xfrm>
            <a:off x="150284" y="1394884"/>
            <a:ext cx="2305049" cy="7514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+mj-lt"/>
                <a:ea typeface="宋体" panose="02010600030101010101" pitchFamily="2" charset="-122"/>
              </a:rPr>
              <a:t>开篇点题</a:t>
            </a: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38DC84DD-F8AC-4662-BAAC-0BDE9813A7E0}"/>
              </a:ext>
            </a:extLst>
          </p:cNvPr>
          <p:cNvSpPr/>
          <p:nvPr/>
        </p:nvSpPr>
        <p:spPr>
          <a:xfrm>
            <a:off x="2580218" y="1604433"/>
            <a:ext cx="814916" cy="287867"/>
          </a:xfrm>
          <a:prstGeom prst="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AF91A48-1BEE-495C-8183-2CEB3540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183" y="1420284"/>
            <a:ext cx="8379883" cy="6985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1pPr>
            <a:lvl2pPr marL="990600" marR="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2pPr>
            <a:lvl3pPr marL="1524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3pPr>
            <a:lvl4pPr marL="2133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4pPr>
            <a:lvl5pPr marL="27432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5pPr>
            <a:lvl6pPr marL="33528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6pPr>
            <a:lvl7pPr marL="39624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7pPr>
            <a:lvl8pPr marL="4572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8pPr>
            <a:lvl9pPr marL="5181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3733" b="1">
                <a:latin typeface="+mj-lt"/>
              </a:rPr>
              <a:t>I’m on a vacation with … in the ...</a:t>
            </a:r>
            <a:endParaRPr lang="zh-CN" altLang="en-US" sz="3733" b="1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2F2215B-B227-4A89-BE69-E1E40F9F3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183" y="2406651"/>
            <a:ext cx="8379883" cy="2421467"/>
          </a:xfrm>
          <a:prstGeom prst="rect">
            <a:avLst/>
          </a:prstGeom>
          <a:ln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1pPr>
            <a:lvl2pPr marL="990600" marR="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2pPr>
            <a:lvl3pPr marL="1524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3pPr>
            <a:lvl4pPr marL="2133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4pPr>
            <a:lvl5pPr marL="27432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5pPr>
            <a:lvl6pPr marL="33528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6pPr>
            <a:lvl7pPr marL="39624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7pPr>
            <a:lvl8pPr marL="4572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8pPr>
            <a:lvl9pPr marL="5181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3733" b="1">
                <a:latin typeface="+mj-lt"/>
              </a:rPr>
              <a:t>It’s always…, but the weather is not…</a:t>
            </a:r>
          </a:p>
          <a:p>
            <a:pPr>
              <a:defRPr/>
            </a:pPr>
            <a:r>
              <a:rPr lang="en-US" altLang="zh-CN" sz="3733" b="1">
                <a:latin typeface="+mj-lt"/>
              </a:rPr>
              <a:t>Right now, </a:t>
            </a:r>
            <a:r>
              <a:rPr lang="en-US" altLang="zh-CN" sz="3733" b="1" smtClean="0">
                <a:latin typeface="+mj-lt"/>
              </a:rPr>
              <a:t>we are </a:t>
            </a:r>
            <a:r>
              <a:rPr lang="en-US" altLang="zh-CN" sz="3733" b="1">
                <a:latin typeface="+mj-lt"/>
              </a:rPr>
              <a:t>having a great time…</a:t>
            </a:r>
          </a:p>
          <a:p>
            <a:pPr>
              <a:defRPr/>
            </a:pPr>
            <a:r>
              <a:rPr lang="en-US" altLang="zh-CN" sz="3733" b="1">
                <a:latin typeface="+mj-lt"/>
              </a:rPr>
              <a:t>My mother is… I’m…</a:t>
            </a:r>
          </a:p>
          <a:p>
            <a:pPr>
              <a:defRPr/>
            </a:pPr>
            <a:r>
              <a:rPr lang="en-US" altLang="zh-CN" sz="3733" b="1">
                <a:latin typeface="+mj-lt"/>
              </a:rPr>
              <a:t>What’s my father doing? He’s…</a:t>
            </a:r>
          </a:p>
        </p:txBody>
      </p:sp>
      <p:sp>
        <p:nvSpPr>
          <p:cNvPr id="10" name="圆角矩形 7">
            <a:extLst>
              <a:ext uri="{FF2B5EF4-FFF2-40B4-BE49-F238E27FC236}">
                <a16:creationId xmlns:a16="http://schemas.microsoft.com/office/drawing/2014/main" id="{7DC55447-BC8B-4314-952D-3F1169AA4AFE}"/>
              </a:ext>
            </a:extLst>
          </p:cNvPr>
          <p:cNvSpPr/>
          <p:nvPr/>
        </p:nvSpPr>
        <p:spPr>
          <a:xfrm>
            <a:off x="207433" y="5446184"/>
            <a:ext cx="2305051" cy="7514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+mj-lt"/>
                <a:ea typeface="宋体" panose="02010600030101010101" pitchFamily="2" charset="-122"/>
              </a:rPr>
              <a:t>表达感想</a:t>
            </a: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3C8F2B02-FCC0-432D-BD1F-8DBC50F82071}"/>
              </a:ext>
            </a:extLst>
          </p:cNvPr>
          <p:cNvSpPr/>
          <p:nvPr/>
        </p:nvSpPr>
        <p:spPr>
          <a:xfrm>
            <a:off x="2611967" y="5636684"/>
            <a:ext cx="814917" cy="287867"/>
          </a:xfrm>
          <a:prstGeom prst="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DB7ACB3-30FE-49A5-AA10-5D7A18C43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183" y="5113867"/>
            <a:ext cx="8379883" cy="1272117"/>
          </a:xfrm>
          <a:prstGeom prst="rect">
            <a:avLst/>
          </a:prstGeom>
          <a:ln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1pPr>
            <a:lvl2pPr marL="990600" marR="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2pPr>
            <a:lvl3pPr marL="1524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3pPr>
            <a:lvl4pPr marL="2133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4pPr>
            <a:lvl5pPr marL="27432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5pPr>
            <a:lvl6pPr marL="33528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6pPr>
            <a:lvl7pPr marL="39624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7pPr>
            <a:lvl8pPr marL="4572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8pPr>
            <a:lvl9pPr marL="5181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3733" b="1">
                <a:latin typeface="Times New Roman" pitchFamily="18" charset="0"/>
                <a:ea typeface="楷体" panose="02010609060101010101" pitchFamily="49" charset="-122"/>
              </a:rPr>
              <a:t>It’s a really relaxing place and we have great fun.</a:t>
            </a:r>
            <a:endParaRPr lang="zh-CN" altLang="en-US" sz="3733" b="1">
              <a:latin typeface="Times New Roman" pitchFamily="18" charset="0"/>
              <a:ea typeface="楷体" panose="02010609060101010101" pitchFamily="49" charset="-122"/>
            </a:endParaRPr>
          </a:p>
        </p:txBody>
      </p:sp>
      <p:sp>
        <p:nvSpPr>
          <p:cNvPr id="13" name="圆角矩形 7">
            <a:extLst>
              <a:ext uri="{FF2B5EF4-FFF2-40B4-BE49-F238E27FC236}">
                <a16:creationId xmlns:a16="http://schemas.microsoft.com/office/drawing/2014/main" id="{620C87F1-AF71-4479-B284-04C5C9CCA753}"/>
              </a:ext>
            </a:extLst>
          </p:cNvPr>
          <p:cNvSpPr/>
          <p:nvPr/>
        </p:nvSpPr>
        <p:spPr>
          <a:xfrm>
            <a:off x="150284" y="2732618"/>
            <a:ext cx="2461683" cy="218863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+mj-lt"/>
                <a:ea typeface="宋体" panose="02010600030101010101" pitchFamily="2" charset="-122"/>
              </a:rPr>
              <a:t>描述天气及正在做的事情</a:t>
            </a: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DE9C3EAA-E58A-4C67-9795-26046249DF82}"/>
              </a:ext>
            </a:extLst>
          </p:cNvPr>
          <p:cNvSpPr/>
          <p:nvPr/>
        </p:nvSpPr>
        <p:spPr>
          <a:xfrm>
            <a:off x="2734733" y="3683000"/>
            <a:ext cx="673100" cy="287867"/>
          </a:xfrm>
          <a:prstGeom prst="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9" grpId="3"/>
      <p:bldP spid="10" grpId="4"/>
      <p:bldP spid="11" grpId="5"/>
      <p:bldP spid="12" grpId="6"/>
      <p:bldP spid="13" grpId="7"/>
      <p:bldP spid="8" grpId="8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387"/>
          <p:cNvSpPr>
            <a:spLocks noChangeArrowheads="1"/>
          </p:cNvSpPr>
          <p:nvPr/>
        </p:nvSpPr>
        <p:spPr bwMode="auto">
          <a:xfrm>
            <a:off x="1193800" y="169333"/>
            <a:ext cx="2489200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4267" b="1">
                <a:solidFill>
                  <a:srgbClr val="FF0000"/>
                </a:solidFill>
              </a:rPr>
              <a:t>积句成篇</a:t>
            </a:r>
            <a:endParaRPr kumimoji="1" lang="en-US" altLang="zh-CN" sz="4267" b="1">
              <a:solidFill>
                <a:srgbClr val="FF0000"/>
              </a:solidFill>
            </a:endParaRPr>
          </a:p>
        </p:txBody>
      </p:sp>
      <p:pic>
        <p:nvPicPr>
          <p:cNvPr id="24579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633" y="131233"/>
            <a:ext cx="1028700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87">
            <a:extLst>
              <a:ext uri="{FF2B5EF4-FFF2-40B4-BE49-F238E27FC236}">
                <a16:creationId xmlns:a16="http://schemas.microsoft.com/office/drawing/2014/main" id="{298AC60D-390C-46CB-A420-EEE13FD57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166" y="990600"/>
            <a:ext cx="8003118" cy="56388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40000"/>
              </a:lnSpc>
              <a:defRPr/>
            </a:pPr>
            <a:r>
              <a:rPr kumimoji="1" lang="en-US" altLang="zh-CN" sz="4267" b="1">
                <a:latin typeface="+mj-lt"/>
              </a:rPr>
              <a:t>summer vacation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暑假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kumimoji="1" lang="en-US" altLang="zh-CN" sz="4267" b="1">
                <a:latin typeface="+mj-lt"/>
              </a:rPr>
              <a:t>on (a) vacation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度假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kumimoji="1" lang="en-US" altLang="zh-CN" sz="4267" b="1">
                <a:latin typeface="+mj-lt"/>
              </a:rPr>
              <a:t>right now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此刻；马上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kumimoji="1" lang="en-US" altLang="zh-CN" sz="4267" b="1">
                <a:latin typeface="+mj-lt"/>
              </a:rPr>
              <a:t>have fun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过得愉快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kumimoji="1" lang="en-US" altLang="zh-CN" sz="4267" b="1">
                <a:latin typeface="+mj-lt"/>
              </a:rPr>
              <a:t>play with sb.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和某人玩耍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kumimoji="1" lang="en-US" altLang="zh-CN" sz="4267" b="1">
                <a:latin typeface="+mj-lt"/>
              </a:rPr>
              <a:t>have a good/great time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玩</a:t>
            </a:r>
            <a:r>
              <a:rPr kumimoji="1" lang="zh-CN" altLang="en-US" sz="4267" b="1" smtClean="0">
                <a:solidFill>
                  <a:srgbClr val="0070C0"/>
                </a:solidFill>
                <a:latin typeface="+mj-lt"/>
              </a:rPr>
              <a:t>得开心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</p:txBody>
      </p:sp>
      <p:grpSp>
        <p:nvGrpSpPr>
          <p:cNvPr id="24581" name="组合 10"/>
          <p:cNvGrpSpPr/>
          <p:nvPr/>
        </p:nvGrpSpPr>
        <p:grpSpPr>
          <a:xfrm>
            <a:off x="8144932" y="558800"/>
            <a:ext cx="3520018" cy="3520018"/>
            <a:chOff x="8144818" y="559421"/>
            <a:chExt cx="3519238" cy="3519238"/>
          </a:xfrm>
        </p:grpSpPr>
        <p:pic>
          <p:nvPicPr>
            <p:cNvPr id="24582" name="图片 6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4818" y="559421"/>
              <a:ext cx="3519238" cy="351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387">
              <a:extLst>
                <a:ext uri="{FF2B5EF4-FFF2-40B4-BE49-F238E27FC236}">
                  <a16:creationId xmlns:a16="http://schemas.microsoft.com/office/drawing/2014/main" id="{203DCC4C-3C69-41B5-AE0F-54258EB2E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4664" y="1700052"/>
              <a:ext cx="1665448" cy="135436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6096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2192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8288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4384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0480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6576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2672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4876800" algn="l" defTabSz="12192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defRPr/>
              </a:pPr>
              <a:r>
                <a:rPr kumimoji="1" lang="zh-CN" altLang="en-US" sz="4000" b="1">
                  <a:latin typeface="+mj-lt"/>
                </a:rPr>
                <a:t>短语储备</a:t>
              </a:r>
              <a:endParaRPr kumimoji="1" lang="en-US" altLang="zh-CN" sz="4000" b="1">
                <a:latin typeface="+mj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28C14A59-7A73-412B-A7B0-44C9E2A9A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316567"/>
            <a:ext cx="10081685" cy="406188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267" b="1">
                <a:latin typeface="+mj-lt"/>
              </a:rPr>
              <a:t>write to sb.  </a:t>
            </a:r>
            <a:r>
              <a:rPr kumimoji="1" lang="zh-CN" altLang="en-US" sz="4267" b="1">
                <a:solidFill>
                  <a:srgbClr val="0070C0"/>
                </a:solidFill>
              </a:rPr>
              <a:t>给某人写信</a:t>
            </a:r>
            <a:endParaRPr kumimoji="1" lang="en-US" altLang="zh-CN" sz="4267" b="1">
              <a:latin typeface="+mj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267" b="1">
                <a:latin typeface="+mj-lt"/>
              </a:rPr>
              <a:t>in the mountains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在山里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267" b="1">
                <a:latin typeface="+mj-lt"/>
              </a:rPr>
              <a:t>just right for… 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正好适合</a:t>
            </a:r>
            <a:r>
              <a:rPr kumimoji="1" lang="en-US" altLang="zh-CN" sz="4267" b="1">
                <a:solidFill>
                  <a:srgbClr val="0070C0"/>
                </a:solidFill>
                <a:latin typeface="宋体" panose="02010600030101010101" pitchFamily="2" charset="-122"/>
              </a:rPr>
              <a:t>……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4267" b="1">
                <a:latin typeface="+mj-lt"/>
              </a:rPr>
              <a:t>take a photo of sb./sth.  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给某人</a:t>
            </a: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/</a:t>
            </a:r>
            <a:r>
              <a:rPr kumimoji="1" lang="zh-CN" altLang="en-US" sz="4267" b="1">
                <a:solidFill>
                  <a:srgbClr val="0070C0"/>
                </a:solidFill>
                <a:latin typeface="+mj-lt"/>
              </a:rPr>
              <a:t>某物拍照</a:t>
            </a:r>
            <a:endParaRPr kumimoji="1" lang="en-US" altLang="zh-CN" sz="4267" b="1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626" name="组合 1"/>
          <p:cNvGrpSpPr/>
          <p:nvPr/>
        </p:nvGrpSpPr>
        <p:grpSpPr>
          <a:xfrm>
            <a:off x="0" y="-508000"/>
            <a:ext cx="3520018" cy="3520018"/>
            <a:chOff x="6109036" y="292780"/>
            <a:chExt cx="3519238" cy="3519238"/>
          </a:xfrm>
        </p:grpSpPr>
        <p:pic>
          <p:nvPicPr>
            <p:cNvPr id="26629" name="图片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09036" y="292780"/>
              <a:ext cx="3519238" cy="351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87">
              <a:extLst>
                <a:ext uri="{FF2B5EF4-FFF2-40B4-BE49-F238E27FC236}">
                  <a16:creationId xmlns:a16="http://schemas.microsoft.com/office/drawing/2014/main" id="{067BE499-F708-4C2B-ADCC-5909DC964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881" y="1433411"/>
              <a:ext cx="1326856" cy="135436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6096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2192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8288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4384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0480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6576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2672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4876800" algn="l" defTabSz="12192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defRPr/>
              </a:pPr>
              <a:r>
                <a:rPr kumimoji="1" lang="zh-CN" altLang="en-US" sz="4000" b="1">
                  <a:latin typeface="+mj-lt"/>
                </a:rPr>
                <a:t>句型荟萃</a:t>
              </a:r>
              <a:endParaRPr kumimoji="1" lang="en-US" altLang="zh-CN" sz="4000" b="1">
                <a:latin typeface="+mj-lt"/>
              </a:endParaRPr>
            </a:p>
          </p:txBody>
        </p:sp>
      </p:grpSp>
      <p:sp>
        <p:nvSpPr>
          <p:cNvPr id="5" name="Rectangle 387">
            <a:extLst>
              <a:ext uri="{FF2B5EF4-FFF2-40B4-BE49-F238E27FC236}">
                <a16:creationId xmlns:a16="http://schemas.microsoft.com/office/drawing/2014/main" id="{AB9A76F4-1AB8-4B03-86EC-1EBB2D062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984" y="2853267"/>
            <a:ext cx="10850034" cy="3460751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  <a:prstDash val="dashDot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How’s it going?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近来可好？</a:t>
            </a:r>
            <a:endParaRPr kumimoji="1" lang="en-US" altLang="zh-CN" sz="3733" b="1">
              <a:solidFill>
                <a:srgbClr val="0070C0"/>
              </a:solidFill>
              <a:latin typeface="+mj-lt"/>
            </a:endParaRPr>
          </a:p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My family and I are on a vacation in…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我和家人在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度假。</a:t>
            </a:r>
            <a:endParaRPr kumimoji="1" lang="en-US" altLang="zh-CN" sz="3733" b="1">
              <a:solidFill>
                <a:srgbClr val="0070C0"/>
              </a:solidFill>
              <a:latin typeface="+mj-lt"/>
            </a:endParaRPr>
          </a:p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I’m on a vacation with…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我正和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度假。</a:t>
            </a:r>
            <a:endParaRPr kumimoji="1" lang="en-US" altLang="zh-CN" sz="3733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Rectangle 387">
            <a:extLst>
              <a:ext uri="{FF2B5EF4-FFF2-40B4-BE49-F238E27FC236}">
                <a16:creationId xmlns:a16="http://schemas.microsoft.com/office/drawing/2014/main" id="{577E1618-23CB-44DC-BFFE-6E0828B83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1701800"/>
            <a:ext cx="2004484" cy="9821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kumimoji="1" lang="zh-CN" altLang="en-US" sz="4267" b="1">
                <a:solidFill>
                  <a:srgbClr val="00B050"/>
                </a:solidFill>
                <a:latin typeface="+mj-lt"/>
              </a:rPr>
              <a:t>开头句 </a:t>
            </a:r>
            <a:endParaRPr kumimoji="1" lang="en-US" altLang="zh-CN" sz="4267" b="1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9F8C37AC-324D-4C82-BB58-31ABBD25D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1123951"/>
            <a:ext cx="11188700" cy="5552016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  <a:prstDash val="dashDot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09600" indent="-609600" eaLnBrk="1" hangingPunct="1">
              <a:lnSpc>
                <a:spcPct val="135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 The weather is… in… 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的天气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marL="609600" indent="-609600" eaLnBrk="1" hangingPunct="1">
              <a:lnSpc>
                <a:spcPct val="135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… am/is/are doing sth. 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正在做某事</a:t>
            </a:r>
            <a:r>
              <a:rPr kumimoji="1" lang="zh-CN" altLang="en-US" sz="3733" b="1" smtClean="0">
                <a:solidFill>
                  <a:srgbClr val="0070C0"/>
                </a:solidFill>
                <a:latin typeface="+mj-lt"/>
              </a:rPr>
              <a:t>。</a:t>
            </a:r>
            <a:endParaRPr kumimoji="1" lang="en-US" altLang="zh-CN" sz="3733" b="1" smtClean="0">
              <a:solidFill>
                <a:srgbClr val="0070C0"/>
              </a:solidFill>
              <a:latin typeface="+mj-lt"/>
            </a:endParaRPr>
          </a:p>
          <a:p>
            <a:pPr marL="609600" indent="-609600" eaLnBrk="1" hangingPunct="1">
              <a:lnSpc>
                <a:spcPct val="135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Some people are... and some are</a:t>
            </a:r>
            <a:r>
              <a:rPr kumimoji="1" lang="en-US" altLang="zh-CN" sz="3733" b="1" smtClean="0">
                <a:latin typeface="+mj-lt"/>
              </a:rPr>
              <a:t>...</a:t>
            </a:r>
          </a:p>
          <a:p>
            <a:pPr eaLnBrk="1" hangingPunct="1">
              <a:lnSpc>
                <a:spcPct val="135000"/>
              </a:lnSpc>
              <a:defRPr/>
            </a:pPr>
            <a:r>
              <a:rPr kumimoji="1" lang="en-US" altLang="zh-CN" sz="3733" b="1">
                <a:solidFill>
                  <a:srgbClr val="0070C0"/>
                </a:solidFill>
                <a:latin typeface="+mj-lt"/>
              </a:rPr>
              <a:t> </a:t>
            </a:r>
            <a:r>
              <a:rPr kumimoji="1" lang="en-US" altLang="zh-CN" sz="3733" b="1" smtClean="0">
                <a:solidFill>
                  <a:srgbClr val="0070C0"/>
                </a:solidFill>
                <a:latin typeface="+mj-lt"/>
              </a:rPr>
              <a:t>    </a:t>
            </a:r>
            <a:r>
              <a:rPr kumimoji="1" lang="zh-CN" altLang="en-US" sz="3733" b="1" smtClean="0">
                <a:solidFill>
                  <a:srgbClr val="0070C0"/>
                </a:solidFill>
                <a:latin typeface="+mj-lt"/>
              </a:rPr>
              <a:t>一些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人</a:t>
            </a:r>
            <a:r>
              <a:rPr kumimoji="1" lang="zh-CN" altLang="en-US" sz="3733" b="1" smtClean="0">
                <a:solidFill>
                  <a:srgbClr val="0070C0"/>
                </a:solidFill>
                <a:latin typeface="+mj-lt"/>
              </a:rPr>
              <a:t>在</a:t>
            </a:r>
            <a:r>
              <a:rPr kumimoji="1" lang="en-US" altLang="zh-CN" sz="3733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1" lang="zh-CN" altLang="en-US" sz="3733" b="1" smtClean="0">
                <a:solidFill>
                  <a:srgbClr val="0070C0"/>
                </a:solidFill>
                <a:latin typeface="+mj-lt"/>
              </a:rPr>
              <a:t>还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有一些</a:t>
            </a:r>
            <a:r>
              <a:rPr kumimoji="1" lang="zh-CN" altLang="en-US" sz="3733" b="1" smtClean="0">
                <a:solidFill>
                  <a:srgbClr val="0070C0"/>
                </a:solidFill>
                <a:latin typeface="+mj-lt"/>
              </a:rPr>
              <a:t>在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marL="609600" indent="-609600" eaLnBrk="1" hangingPunct="1">
              <a:lnSpc>
                <a:spcPct val="135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 smtClean="0">
                <a:latin typeface="+mj-lt"/>
              </a:rPr>
              <a:t>Now/Right </a:t>
            </a:r>
            <a:r>
              <a:rPr kumimoji="1" lang="en-US" altLang="zh-CN" sz="3733" b="1">
                <a:latin typeface="+mj-lt"/>
              </a:rPr>
              <a:t>now… are having a great/good time… </a:t>
            </a:r>
          </a:p>
          <a:p>
            <a:pPr eaLnBrk="1" hangingPunct="1">
              <a:lnSpc>
                <a:spcPct val="135000"/>
              </a:lnSpc>
              <a:defRPr/>
            </a:pPr>
            <a:r>
              <a:rPr kumimoji="1" lang="en-US" altLang="zh-CN" sz="3733" b="1">
                <a:latin typeface="+mj-lt"/>
              </a:rPr>
              <a:t>    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此刻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正玩得</a:t>
            </a:r>
            <a:r>
              <a:rPr kumimoji="1" lang="zh-CN" altLang="en-US" sz="3733" b="1" smtClean="0">
                <a:solidFill>
                  <a:srgbClr val="0070C0"/>
                </a:solidFill>
                <a:latin typeface="+mj-lt"/>
              </a:rPr>
              <a:t>开心</a:t>
            </a:r>
            <a:r>
              <a:rPr kumimoji="1" lang="en-US" altLang="zh-CN" sz="3733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kumimoji="1" lang="en-US" altLang="zh-CN" sz="3733" b="1">
              <a:solidFill>
                <a:srgbClr val="0070C0"/>
              </a:solidFill>
              <a:latin typeface="+mj-lt"/>
            </a:endParaRPr>
          </a:p>
          <a:p>
            <a:pPr marL="609600" indent="-609600" eaLnBrk="1" hangingPunct="1">
              <a:lnSpc>
                <a:spcPct val="135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We’re happy to do sth.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我们很高兴做某事。</a:t>
            </a:r>
            <a:endParaRPr kumimoji="1" lang="en-US" altLang="zh-CN" sz="3733" b="1">
              <a:solidFill>
                <a:srgbClr val="0070C0"/>
              </a:solidFill>
              <a:latin typeface="宋体" panose="02010600030101010101" pitchFamily="2" charset="-122"/>
            </a:endParaRPr>
          </a:p>
        </p:txBody>
      </p:sp>
      <p:sp>
        <p:nvSpPr>
          <p:cNvPr id="27651" name="Rectangle 387"/>
          <p:cNvSpPr>
            <a:spLocks noChangeArrowheads="1"/>
          </p:cNvSpPr>
          <p:nvPr/>
        </p:nvSpPr>
        <p:spPr bwMode="auto">
          <a:xfrm>
            <a:off x="5120217" y="165100"/>
            <a:ext cx="2002367" cy="89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1" lang="zh-CN" altLang="en-US" sz="4267" b="1">
                <a:solidFill>
                  <a:srgbClr val="00B050"/>
                </a:solidFill>
              </a:rPr>
              <a:t>中间句  </a:t>
            </a:r>
            <a:endParaRPr kumimoji="1" lang="en-US" altLang="zh-CN" sz="4267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1AB7DF30-C061-4978-A865-33485EAAF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2298700"/>
            <a:ext cx="11188700" cy="3435351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  <a:prstDash val="dashDot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We all feel very happy.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我们都感到非常高兴。</a:t>
            </a:r>
            <a:endParaRPr kumimoji="1" lang="en-US" altLang="zh-CN" sz="3733" b="1">
              <a:solidFill>
                <a:srgbClr val="0070C0"/>
              </a:solidFill>
              <a:latin typeface="+mj-lt"/>
            </a:endParaRPr>
          </a:p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We are having fun.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我们玩得很开心。</a:t>
            </a:r>
            <a:endParaRPr kumimoji="1" lang="en-US" altLang="zh-CN" sz="3733" b="1">
              <a:solidFill>
                <a:srgbClr val="0070C0"/>
              </a:solidFill>
              <a:latin typeface="+mj-lt"/>
            </a:endParaRPr>
          </a:p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kumimoji="1" lang="en-US" altLang="zh-CN" sz="3733" b="1">
                <a:latin typeface="+mj-lt"/>
              </a:rPr>
              <a:t>It’s a really relaxing place. </a:t>
            </a:r>
            <a:r>
              <a:rPr kumimoji="1" lang="zh-CN" altLang="en-US" sz="3733" b="1">
                <a:solidFill>
                  <a:srgbClr val="0070C0"/>
                </a:solidFill>
                <a:latin typeface="+mj-lt"/>
              </a:rPr>
              <a:t>这里真是一个令人放松的地方。</a:t>
            </a:r>
            <a:endParaRPr kumimoji="1" lang="en-US" altLang="zh-CN" sz="3733" b="1">
              <a:solidFill>
                <a:srgbClr val="0070C0"/>
              </a:solidFill>
              <a:latin typeface="宋体" panose="02010600030101010101" pitchFamily="2" charset="-122"/>
            </a:endParaRPr>
          </a:p>
        </p:txBody>
      </p:sp>
      <p:sp>
        <p:nvSpPr>
          <p:cNvPr id="28675" name="Rectangle 387"/>
          <p:cNvSpPr>
            <a:spLocks noChangeArrowheads="1"/>
          </p:cNvSpPr>
          <p:nvPr/>
        </p:nvSpPr>
        <p:spPr bwMode="auto">
          <a:xfrm>
            <a:off x="5118100" y="1145117"/>
            <a:ext cx="2006600" cy="89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1" lang="zh-CN" altLang="en-US" sz="4267" b="1">
                <a:solidFill>
                  <a:srgbClr val="00B050"/>
                </a:solidFill>
              </a:rPr>
              <a:t>结尾句    </a:t>
            </a:r>
            <a:endParaRPr kumimoji="1" lang="en-US" altLang="zh-CN" sz="4267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698" name="组合 1"/>
          <p:cNvGrpSpPr/>
          <p:nvPr/>
        </p:nvGrpSpPr>
        <p:grpSpPr>
          <a:xfrm>
            <a:off x="0" y="-508000"/>
            <a:ext cx="3520018" cy="3520018"/>
            <a:chOff x="6109036" y="292780"/>
            <a:chExt cx="3519238" cy="3519238"/>
          </a:xfrm>
        </p:grpSpPr>
        <p:pic>
          <p:nvPicPr>
            <p:cNvPr id="29700" name="图片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09036" y="292780"/>
              <a:ext cx="3519238" cy="351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87">
              <a:extLst>
                <a:ext uri="{FF2B5EF4-FFF2-40B4-BE49-F238E27FC236}">
                  <a16:creationId xmlns:a16="http://schemas.microsoft.com/office/drawing/2014/main" id="{0A65C1BB-85BC-4085-AAFA-98F4A75AA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882" y="1433411"/>
              <a:ext cx="1665448" cy="135436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6096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2192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8288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43840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0480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6576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26720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4876800" algn="l" defTabSz="12192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defRPr/>
              </a:pPr>
              <a:r>
                <a:rPr kumimoji="1" lang="zh-CN" altLang="en-US" sz="4000" b="1">
                  <a:latin typeface="+mj-lt"/>
                </a:rPr>
                <a:t>范文赏析</a:t>
              </a:r>
              <a:endParaRPr kumimoji="1" lang="en-US" altLang="zh-CN" sz="4000" b="1">
                <a:latin typeface="+mj-lt"/>
              </a:endParaRPr>
            </a:p>
          </p:txBody>
        </p:sp>
      </p:grpSp>
      <p:sp>
        <p:nvSpPr>
          <p:cNvPr id="6" name="Rectangle 387">
            <a:extLst>
              <a:ext uri="{FF2B5EF4-FFF2-40B4-BE49-F238E27FC236}">
                <a16:creationId xmlns:a16="http://schemas.microsoft.com/office/drawing/2014/main" id="{57E1DF5F-2DC5-41B7-8F75-7A4327461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2180167"/>
            <a:ext cx="11521016" cy="438996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4267" b="1">
                <a:latin typeface="+mj-lt"/>
              </a:rPr>
              <a:t>Dear Gina,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4267" b="1">
                <a:latin typeface="+mj-lt"/>
              </a:rPr>
              <a:t>How’s your summer vacation going? I’m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on a vacation</a:t>
            </a:r>
            <a:r>
              <a:rPr kumimoji="1" lang="en-US" altLang="zh-CN" sz="4267" b="1">
                <a:latin typeface="+mj-lt"/>
              </a:rPr>
              <a:t> with my family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in the mountains</a:t>
            </a:r>
            <a:r>
              <a:rPr kumimoji="1" lang="en-US" altLang="zh-CN" sz="4267" b="1">
                <a:latin typeface="+mj-lt"/>
              </a:rPr>
              <a:t>. It’s always sunny here, but the weather is not very hot,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just right for </a:t>
            </a:r>
            <a:r>
              <a:rPr kumimoji="1" lang="en-US" altLang="zh-CN" sz="4267" b="1">
                <a:latin typeface="+mj-lt"/>
              </a:rPr>
              <a:t>visiting.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Right now</a:t>
            </a:r>
            <a:r>
              <a:rPr kumimoji="1" lang="en-US" altLang="zh-CN" sz="4267" b="1">
                <a:latin typeface="+mj-lt"/>
              </a:rPr>
              <a:t>, </a:t>
            </a:r>
            <a:r>
              <a:rPr kumimoji="1" lang="en-US" altLang="zh-CN" sz="4267" b="1" smtClean="0">
                <a:latin typeface="+mj-lt"/>
              </a:rPr>
              <a:t>we are</a:t>
            </a:r>
            <a:endParaRPr kumimoji="1" lang="en-US" altLang="zh-CN" sz="4267" b="1"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F2E63958-A636-4F20-8FD2-6E57512BF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452967"/>
            <a:ext cx="11518900" cy="609811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4267" b="1" smtClean="0">
                <a:solidFill>
                  <a:srgbClr val="FF33CC"/>
                </a:solidFill>
                <a:latin typeface="+mj-lt"/>
              </a:rPr>
              <a:t>having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a great time playing </a:t>
            </a:r>
            <a:r>
              <a:rPr kumimoji="1" lang="en-US" altLang="zh-CN" sz="4267" b="1">
                <a:latin typeface="+mj-lt"/>
              </a:rPr>
              <a:t>outside. My mother is playing with my sister. I’m sitting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by a tree</a:t>
            </a:r>
            <a:r>
              <a:rPr kumimoji="1" lang="en-US" altLang="zh-CN" sz="4267" b="1">
                <a:latin typeface="+mj-lt"/>
              </a:rPr>
              <a:t> and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writing to you</a:t>
            </a:r>
            <a:r>
              <a:rPr kumimoji="1" lang="en-US" altLang="zh-CN" sz="4267" b="1">
                <a:latin typeface="+mj-lt"/>
              </a:rPr>
              <a:t>. What’s my father doing? He’s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taking photos </a:t>
            </a:r>
            <a:r>
              <a:rPr kumimoji="1" lang="en-US" altLang="zh-CN" sz="4267" b="1">
                <a:latin typeface="+mj-lt"/>
              </a:rPr>
              <a:t>of us.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It’s a really relaxing place </a:t>
            </a:r>
            <a:r>
              <a:rPr kumimoji="1" lang="en-US" altLang="zh-CN" sz="4267" b="1">
                <a:latin typeface="+mj-lt"/>
              </a:rPr>
              <a:t>and we </a:t>
            </a:r>
            <a:r>
              <a:rPr kumimoji="1" lang="en-US" altLang="zh-CN" sz="4267" b="1">
                <a:solidFill>
                  <a:srgbClr val="FF33CC"/>
                </a:solidFill>
                <a:latin typeface="+mj-lt"/>
              </a:rPr>
              <a:t>have great fun</a:t>
            </a:r>
            <a:r>
              <a:rPr kumimoji="1" lang="en-US" altLang="zh-CN" sz="4267" b="1">
                <a:latin typeface="+mj-lt"/>
              </a:rPr>
              <a:t>.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4267" b="1">
                <a:latin typeface="+mj-lt"/>
              </a:rPr>
              <a:t>See you soon.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4267" b="1">
                <a:latin typeface="+mj-lt"/>
              </a:rPr>
              <a:t>Mary</a:t>
            </a:r>
            <a:endParaRPr kumimoji="1" lang="en-US" altLang="zh-CN" sz="4267" b="1"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内容占位符 2"/>
          <p:cNvSpPr txBox="1"/>
          <p:nvPr/>
        </p:nvSpPr>
        <p:spPr bwMode="auto">
          <a:xfrm>
            <a:off x="719666" y="1090084"/>
            <a:ext cx="7584018" cy="79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4267" b="1">
                <a:solidFill>
                  <a:srgbClr val="7030A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3867" b="1">
                <a:latin typeface="Times New Roman" pitchFamily="18" charset="0"/>
                <a:cs typeface="Times New Roman" panose="02020603050405020304" pitchFamily="18" charset="0"/>
              </a:rPr>
              <a:t>Add more words in each box.</a:t>
            </a:r>
            <a:endParaRPr lang="zh-CN" altLang="en-US" sz="3867" b="1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6BD68B7-93B5-4D25-B741-A844AB16235A}"/>
              </a:ext>
            </a:extLst>
          </p:cNvPr>
          <p:cNvGraphicFramePr>
            <a:graphicFrameLocks noGrp="1"/>
          </p:cNvGraphicFramePr>
          <p:nvPr/>
        </p:nvGraphicFramePr>
        <p:xfrm>
          <a:off x="869950" y="2123017"/>
          <a:ext cx="10581216" cy="412326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372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8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97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3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anose="02020603050405020304" pitchFamily="18" charset="0"/>
                        </a:rPr>
                        <a:t>Feelings </a:t>
                      </a:r>
                      <a:endParaRPr lang="zh-CN" altLang="en-US" sz="3733" b="1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5" marR="121915" marT="60941" marB="6094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733">
                          <a:latin typeface="Times New Roman" pitchFamily="18" charset="0"/>
                          <a:cs typeface="Times New Roman" panose="02020603050405020304" pitchFamily="18" charset="0"/>
                        </a:rPr>
                        <a:t>great,</a:t>
                      </a:r>
                      <a:endParaRPr lang="zh-CN" altLang="en-US" sz="3733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5" marR="121915" marT="60941" marB="609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04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3" b="1" kern="120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Weather</a:t>
                      </a:r>
                      <a:r>
                        <a:rPr lang="en-US" altLang="zh-CN" sz="3733"/>
                        <a:t> </a:t>
                      </a:r>
                      <a:endParaRPr lang="zh-CN" altLang="en-US" sz="3733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5" marR="121915" marT="60941" marB="60941" anchor="ctr"/>
                </a:tc>
                <a:tc>
                  <a:txBody>
                    <a:bodyPr/>
                    <a:lstStyle/>
                    <a:p>
                      <a:pPr marL="0" algn="l" defTabSz="1219200" rtl="0" eaLnBrk="1" latinLnBrk="0" hangingPunct="1"/>
                      <a:r>
                        <a:rPr lang="en-US" altLang="zh-CN" sz="3733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cool,</a:t>
                      </a:r>
                      <a:endParaRPr lang="zh-CN" altLang="en-US" sz="3733" b="1" kern="120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15" marR="121915" marT="60941" marB="6094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34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3" b="1" kern="120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Activities </a:t>
                      </a:r>
                      <a:endParaRPr lang="zh-CN" altLang="en-US" sz="3733" b="1" kern="1200">
                        <a:solidFill>
                          <a:srgbClr val="7030A0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15" marR="121915" marT="60941" marB="60941" anchor="ctr"/>
                </a:tc>
                <a:tc>
                  <a:txBody>
                    <a:bodyPr/>
                    <a:lstStyle/>
                    <a:p>
                      <a:pPr marL="0" algn="l" defTabSz="1219200" rtl="0" eaLnBrk="1" latinLnBrk="0" hangingPunct="1"/>
                      <a:r>
                        <a:rPr lang="en-US" altLang="zh-CN" sz="3733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playing ping-pong,</a:t>
                      </a:r>
                      <a:endParaRPr lang="zh-CN" altLang="en-US" sz="3733" b="1" kern="120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15" marR="121915" marT="60941" marB="6094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 Box 7">
            <a:extLst>
              <a:ext uri="{FF2B5EF4-FFF2-40B4-BE49-F238E27FC236}">
                <a16:creationId xmlns:a16="http://schemas.microsoft.com/office/drawing/2014/main" id="{C5CE4498-ADF0-4235-BE9E-F2210911B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3289300"/>
            <a:ext cx="7200900" cy="1341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933"/>
              </a:lnSpc>
              <a:defRPr/>
            </a:pPr>
            <a:r>
              <a:rPr lang="en-US" altLang="zh-CN" sz="3733" b="1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        </a:t>
            </a: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cold, warm, hot, dry, windy, cloudy, rainy, snowy, sunny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656667" y="2351618"/>
            <a:ext cx="4895851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good, not bad, terrible  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FD41D52-BF6C-4EFB-92B6-384096FC7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4770967"/>
            <a:ext cx="8240184" cy="1371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067"/>
              </a:lnSpc>
              <a:defRPr/>
            </a:pP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                          </a:t>
            </a:r>
            <a:r>
              <a:rPr lang="en-US" altLang="zh-CN" sz="3733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    going to the movie, visiting my aunt, drinking orange juice</a:t>
            </a:r>
          </a:p>
        </p:txBody>
      </p:sp>
      <p:grpSp>
        <p:nvGrpSpPr>
          <p:cNvPr id="31764" name="组合 4"/>
          <p:cNvGrpSpPr/>
          <p:nvPr/>
        </p:nvGrpSpPr>
        <p:grpSpPr>
          <a:xfrm>
            <a:off x="152400" y="162984"/>
            <a:ext cx="2465917" cy="795867"/>
            <a:chOff x="300584" y="140987"/>
            <a:chExt cx="2464332" cy="796697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D226E54-8BFF-4011-8078-866AFE5AF6B1}"/>
                </a:ext>
              </a:extLst>
            </p:cNvPr>
            <p:cNvSpPr/>
            <p:nvPr/>
          </p:nvSpPr>
          <p:spPr>
            <a:xfrm>
              <a:off x="300584" y="143105"/>
              <a:ext cx="2453754" cy="794579"/>
            </a:xfrm>
            <a:prstGeom prst="ellipse">
              <a:avLst/>
            </a:prstGeom>
            <a:ln>
              <a:solidFill>
                <a:srgbClr val="7030A0"/>
              </a:solidFill>
            </a:ln>
            <a:effectLst>
              <a:outerShdw dist="38100" dir="2700000" algn="tl" rotWithShape="0">
                <a:srgbClr val="7030A0">
                  <a:alpha val="70000"/>
                </a:srgb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kumimoji="1" lang="en-US" altLang="zh-CN" sz="1800" b="1">
                <a:solidFill>
                  <a:srgbClr val="CC00CC"/>
                </a:solidFill>
              </a:endParaRPr>
            </a:p>
          </p:txBody>
        </p:sp>
        <p:sp>
          <p:nvSpPr>
            <p:cNvPr id="31766" name="矩形 6"/>
            <p:cNvSpPr>
              <a:spLocks noChangeArrowheads="1"/>
            </p:cNvSpPr>
            <p:nvPr/>
          </p:nvSpPr>
          <p:spPr bwMode="auto">
            <a:xfrm>
              <a:off x="308686" y="140987"/>
              <a:ext cx="245622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en-US" altLang="zh-CN" sz="4000" b="1">
                  <a:solidFill>
                    <a:srgbClr val="7030A0"/>
                  </a:solidFill>
                  <a:latin typeface="Times New Roman" pitchFamily="18" charset="0"/>
                  <a:ea typeface="黑体" pitchFamily="49" charset="-122"/>
                </a:rPr>
                <a:t>Self check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内容占位符 2"/>
          <p:cNvSpPr txBox="1"/>
          <p:nvPr/>
        </p:nvSpPr>
        <p:spPr bwMode="auto">
          <a:xfrm>
            <a:off x="874184" y="778933"/>
            <a:ext cx="10464800" cy="79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4267" b="1">
                <a:solidFill>
                  <a:srgbClr val="00B050"/>
                </a:solidFill>
                <a:latin typeface="Times New Roman" pitchFamily="18" charset="0"/>
                <a:cs typeface="Times New Roman" panose="02020603050405020304" pitchFamily="18" charset="0"/>
              </a:rPr>
              <a:t>Use the words in the box to make a dialogue.</a:t>
            </a:r>
            <a:endParaRPr lang="zh-CN" altLang="en-US" sz="4267" b="1">
              <a:solidFill>
                <a:srgbClr val="00B050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40A3B58-8F99-4B10-B15E-FE4A23767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6" r="26075" b="31367"/>
          <a:stretch>
            <a:fillRect/>
          </a:stretch>
        </p:blipFill>
        <p:spPr>
          <a:xfrm>
            <a:off x="1005357" y="1819528"/>
            <a:ext cx="874929" cy="867639"/>
          </a:xfrm>
          <a:prstGeom prst="ellipse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96F9717-1B6C-49FD-908D-88C95D12E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2" r="33902" b="35866"/>
          <a:stretch>
            <a:fillRect/>
          </a:stretch>
        </p:blipFill>
        <p:spPr>
          <a:xfrm>
            <a:off x="10282339" y="2665639"/>
            <a:ext cx="806216" cy="861483"/>
          </a:xfrm>
          <a:prstGeom prst="ellipse">
            <a:avLst/>
          </a:prstGeom>
        </p:spPr>
      </p:pic>
      <p:sp>
        <p:nvSpPr>
          <p:cNvPr id="6" name="Rectangle 387">
            <a:extLst>
              <a:ext uri="{FF2B5EF4-FFF2-40B4-BE49-F238E27FC236}">
                <a16:creationId xmlns:a16="http://schemas.microsoft.com/office/drawing/2014/main" id="{D3F93520-B7B3-487E-824D-F298FE9D5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733" y="1905000"/>
            <a:ext cx="5664200" cy="698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latin typeface="+mj-lt"/>
              </a:rPr>
              <a:t>Hi, Peter! Where are you?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A574B447-AEDB-4617-8791-D7671586F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084" y="2705100"/>
            <a:ext cx="3484033" cy="69638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solidFill>
                  <a:srgbClr val="0070C0"/>
                </a:solidFill>
                <a:latin typeface="+mj-lt"/>
              </a:rPr>
              <a:t>I’m in Harbin.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76D473F-B05E-4992-BEF3-BAE4E5D11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6" r="26075" b="31367"/>
          <a:stretch>
            <a:fillRect/>
          </a:stretch>
        </p:blipFill>
        <p:spPr>
          <a:xfrm>
            <a:off x="1005357" y="3600723"/>
            <a:ext cx="874929" cy="867639"/>
          </a:xfrm>
          <a:prstGeom prst="ellipse">
            <a:avLst/>
          </a:prstGeom>
        </p:spPr>
      </p:pic>
      <p:sp>
        <p:nvSpPr>
          <p:cNvPr id="9" name="Rectangle 387">
            <a:extLst>
              <a:ext uri="{FF2B5EF4-FFF2-40B4-BE49-F238E27FC236}">
                <a16:creationId xmlns:a16="http://schemas.microsoft.com/office/drawing/2014/main" id="{D8923D15-3A95-4C37-9FF7-B076E2950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484" y="3691467"/>
            <a:ext cx="3456516" cy="698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latin typeface="+mj-lt"/>
              </a:rPr>
              <a:t>How’s it going?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0FD3E08-E0C3-4DA6-A408-E89FAD8FD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2" r="33902" b="35866"/>
          <a:stretch>
            <a:fillRect/>
          </a:stretch>
        </p:blipFill>
        <p:spPr>
          <a:xfrm>
            <a:off x="10282339" y="4618645"/>
            <a:ext cx="806216" cy="861483"/>
          </a:xfrm>
          <a:prstGeom prst="ellipse">
            <a:avLst/>
          </a:prstGeom>
        </p:spPr>
      </p:pic>
      <p:sp>
        <p:nvSpPr>
          <p:cNvPr id="11" name="Rectangle 387">
            <a:extLst>
              <a:ext uri="{FF2B5EF4-FFF2-40B4-BE49-F238E27FC236}">
                <a16:creationId xmlns:a16="http://schemas.microsoft.com/office/drawing/2014/main" id="{9F7E7461-93EC-4CE2-8DEC-329671CCA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066" y="4656667"/>
            <a:ext cx="2813051" cy="698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solidFill>
                  <a:srgbClr val="0070C0"/>
                </a:solidFill>
                <a:latin typeface="+mj-lt"/>
              </a:rPr>
              <a:t>Pretty good.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8A1C3F-35C1-4512-BA2B-A5BA5B1F2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1" y="44451"/>
            <a:ext cx="2950633" cy="8614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Pair work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72FE847-FF73-4C6F-A2DE-149F87678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6" r="26075" b="31367"/>
          <a:stretch>
            <a:fillRect/>
          </a:stretch>
        </p:blipFill>
        <p:spPr>
          <a:xfrm>
            <a:off x="1005357" y="5116768"/>
            <a:ext cx="874929" cy="867639"/>
          </a:xfrm>
          <a:prstGeom prst="ellipse">
            <a:avLst/>
          </a:prstGeom>
        </p:spPr>
      </p:pic>
      <p:sp>
        <p:nvSpPr>
          <p:cNvPr id="14" name="Rectangle 387">
            <a:extLst>
              <a:ext uri="{FF2B5EF4-FFF2-40B4-BE49-F238E27FC236}">
                <a16:creationId xmlns:a16="http://schemas.microsoft.com/office/drawing/2014/main" id="{14031318-D000-4262-98D0-878F45789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484" y="5207000"/>
            <a:ext cx="5759450" cy="698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latin typeface="+mj-lt"/>
              </a:rPr>
              <a:t>What are you doing there?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3E80596-249F-4993-A6D9-1874DDEDD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2" r="33902" b="35866"/>
          <a:stretch>
            <a:fillRect/>
          </a:stretch>
        </p:blipFill>
        <p:spPr>
          <a:xfrm>
            <a:off x="10282339" y="5927891"/>
            <a:ext cx="806216" cy="861483"/>
          </a:xfrm>
          <a:prstGeom prst="ellipse">
            <a:avLst/>
          </a:prstGeom>
        </p:spPr>
      </p:pic>
      <p:sp>
        <p:nvSpPr>
          <p:cNvPr id="16" name="Rectangle 387">
            <a:extLst>
              <a:ext uri="{FF2B5EF4-FFF2-40B4-BE49-F238E27FC236}">
                <a16:creationId xmlns:a16="http://schemas.microsoft.com/office/drawing/2014/main" id="{685701DD-8A68-4E62-8E20-3769E21C9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2667" y="5966884"/>
            <a:ext cx="806451" cy="69638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733" b="1">
                <a:solidFill>
                  <a:srgbClr val="0070C0"/>
                </a:solidFill>
                <a:latin typeface="+mj-lt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9" grpId="2"/>
      <p:bldP spid="11" grpId="3"/>
      <p:bldP spid="14" grpId="4"/>
      <p:bldP spid="16" grpId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EBB219C-5B96-45D6-8E13-953A5BEC7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33" y="2556933"/>
            <a:ext cx="5842000" cy="28850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1pPr>
            <a:lvl2pPr marL="990600" marR="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2pPr>
            <a:lvl3pPr marL="1524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3pPr>
            <a:lvl4pPr marL="2133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4pPr>
            <a:lvl5pPr marL="27432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5pPr>
            <a:lvl6pPr marL="33528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6pPr>
            <a:lvl7pPr marL="39624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7pPr>
            <a:lvl8pPr marL="4572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8pPr>
            <a:lvl9pPr marL="5181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A: Hello? Jenny speaking.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A: Sorry, she’s not at home. 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Can I take a message?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A: Sure, no problem.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31DC10-2A5F-4785-B094-E2EA3E62F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717" y="2046817"/>
            <a:ext cx="5698067" cy="419946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1pPr>
            <a:lvl2pPr marL="990600" marR="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2pPr>
            <a:lvl3pPr marL="1524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3pPr>
            <a:lvl4pPr marL="2133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4pPr>
            <a:lvl5pPr marL="27432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5pPr>
            <a:lvl6pPr marL="33528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6pPr>
            <a:lvl7pPr marL="39624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7pPr>
            <a:lvl8pPr marL="45720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8pPr>
            <a:lvl9pPr marL="5181600" marR="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B: Thank you. Bye.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B: Hi, Jenny. It’s Steve  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here. May I speak to 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Laura, please?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B: Yes. Could you ask her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  to call me at 8765-4321? </a:t>
            </a:r>
            <a:endParaRPr lang="zh-CN" altLang="en-US" sz="3733" b="1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33796" name="内容占位符 2"/>
          <p:cNvSpPr txBox="1"/>
          <p:nvPr/>
        </p:nvSpPr>
        <p:spPr bwMode="auto">
          <a:xfrm>
            <a:off x="190500" y="611717"/>
            <a:ext cx="11186585" cy="132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4267" b="1">
                <a:solidFill>
                  <a:srgbClr val="7030A0"/>
                </a:solidFill>
                <a:latin typeface="Times New Roman" pitchFamily="18" charset="0"/>
                <a:cs typeface="Times New Roman" panose="02020603050405020304" pitchFamily="18" charset="0"/>
              </a:rPr>
              <a:t>2 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867" b="1">
                <a:latin typeface="Times New Roman" pitchFamily="18" charset="0"/>
                <a:cs typeface="Times New Roman" panose="02020603050405020304" pitchFamily="18" charset="0"/>
              </a:rPr>
              <a:t>Match the sentences on the left with the responses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CN" sz="3867" b="1">
                <a:latin typeface="Times New Roman" pitchFamily="18" charset="0"/>
                <a:cs typeface="Times New Roman" panose="02020603050405020304" pitchFamily="18" charset="0"/>
              </a:rPr>
              <a:t>    on the right.</a:t>
            </a:r>
            <a:endParaRPr lang="zh-CN" altLang="en-US" sz="3867" b="1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4F256C90-51C2-4F3E-B86C-6EA8754A39CC}"/>
              </a:ext>
            </a:extLst>
          </p:cNvPr>
          <p:cNvCxnSpPr/>
          <p:nvPr/>
        </p:nvCxnSpPr>
        <p:spPr>
          <a:xfrm>
            <a:off x="5734051" y="3147484"/>
            <a:ext cx="757767" cy="0"/>
          </a:xfrm>
          <a:prstGeom prst="line">
            <a:avLst/>
          </a:prstGeom>
          <a:ln w="254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325CA88-49F2-4882-B4F7-26C2C343794C}"/>
              </a:ext>
            </a:extLst>
          </p:cNvPr>
          <p:cNvCxnSpPr/>
          <p:nvPr/>
        </p:nvCxnSpPr>
        <p:spPr>
          <a:xfrm>
            <a:off x="5609167" y="3987800"/>
            <a:ext cx="963084" cy="831851"/>
          </a:xfrm>
          <a:prstGeom prst="line">
            <a:avLst/>
          </a:prstGeom>
          <a:ln w="254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C679C5F-51E7-4A3D-AFF2-352939EC13F5}"/>
              </a:ext>
            </a:extLst>
          </p:cNvPr>
          <p:cNvCxnSpPr/>
          <p:nvPr/>
        </p:nvCxnSpPr>
        <p:spPr>
          <a:xfrm flipV="1">
            <a:off x="5609167" y="2556933"/>
            <a:ext cx="855133" cy="2408767"/>
          </a:xfrm>
          <a:prstGeom prst="line">
            <a:avLst/>
          </a:prstGeom>
          <a:ln w="254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8" name="内容占位符 2"/>
          <p:cNvSpPr txBox="1"/>
          <p:nvPr/>
        </p:nvSpPr>
        <p:spPr bwMode="auto">
          <a:xfrm>
            <a:off x="431800" y="251884"/>
            <a:ext cx="1113578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4267" b="1">
                <a:solidFill>
                  <a:srgbClr val="7030A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867" b="1">
                <a:latin typeface="Times New Roman" pitchFamily="18" charset="0"/>
                <a:cs typeface="Times New Roman" panose="02020603050405020304" pitchFamily="18" charset="0"/>
              </a:rPr>
              <a:t>Put these sentences in order to make a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3867" b="1">
                <a:latin typeface="Times New Roman" pitchFamily="18" charset="0"/>
                <a:cs typeface="Times New Roman" panose="02020603050405020304" pitchFamily="18" charset="0"/>
              </a:rPr>
              <a:t>     conversation. Then write your own conversation.</a:t>
            </a:r>
            <a:endParaRPr lang="zh-CN" altLang="en-US" sz="3867" b="1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矩形 2"/>
          <p:cNvSpPr>
            <a:spLocks noChangeArrowheads="1"/>
          </p:cNvSpPr>
          <p:nvPr/>
        </p:nvSpPr>
        <p:spPr bwMode="auto">
          <a:xfrm>
            <a:off x="1102784" y="1892300"/>
            <a:ext cx="10185400" cy="436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____  It’s raining and very cool.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____  What are you doing in the rainy weather?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____  Not too bad.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____  How’s the weather in Nanjing?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____  I’m reading a book in my room.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733" b="1">
                <a:latin typeface="Times New Roman" pitchFamily="18" charset="0"/>
                <a:cs typeface="Times New Roman" panose="02020603050405020304" pitchFamily="18" charset="0"/>
              </a:rPr>
              <a:t>____  Hi, Jill! How’s it going?</a:t>
            </a:r>
            <a:endParaRPr lang="zh-CN" altLang="en-US" sz="3733" b="1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94884" y="5499100"/>
            <a:ext cx="569383" cy="73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endParaRPr lang="zh-CN" altLang="en-US" sz="4000" b="1">
              <a:solidFill>
                <a:srgbClr val="FF33CC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30867" y="3357033"/>
            <a:ext cx="569384" cy="73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endParaRPr lang="zh-CN" altLang="en-US" sz="4000" b="1">
              <a:solidFill>
                <a:srgbClr val="FF33CC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13933" y="4055534"/>
            <a:ext cx="569384" cy="73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endParaRPr lang="zh-CN" altLang="en-US" sz="4000" b="1">
              <a:solidFill>
                <a:srgbClr val="FF33CC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47800" y="1976967"/>
            <a:ext cx="569384" cy="73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4</a:t>
            </a:r>
            <a:endParaRPr lang="zh-CN" altLang="en-US" sz="4000" b="1">
              <a:solidFill>
                <a:srgbClr val="FF33CC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447800" y="2677584"/>
            <a:ext cx="569384" cy="73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5</a:t>
            </a:r>
            <a:endParaRPr lang="zh-CN" altLang="en-US" sz="4000" b="1">
              <a:solidFill>
                <a:srgbClr val="FF33CC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97000" y="4783667"/>
            <a:ext cx="567267" cy="73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33CC"/>
                </a:solidFill>
                <a:latin typeface="Times New Roman" pitchFamily="18" charset="0"/>
                <a:cs typeface="Times New Roman" panose="02020603050405020304" pitchFamily="18" charset="0"/>
              </a:rPr>
              <a:t>6</a:t>
            </a:r>
            <a:endParaRPr lang="zh-CN" altLang="en-US" sz="4000" b="1">
              <a:solidFill>
                <a:srgbClr val="FF33CC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8760DF6-61BC-4DAA-AC36-73388C81A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318" y="129117"/>
            <a:ext cx="2855383" cy="8614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EDE18BB7-524A-49D3-8CBB-1F5A7DCCE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718" y="3852334"/>
            <a:ext cx="3920067" cy="132715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5333" b="1">
                <a:latin typeface="+mj-lt"/>
              </a:rPr>
              <a:t>vacation</a:t>
            </a: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62C84283-4E5D-483D-8FE0-79ACE8814B62}"/>
              </a:ext>
            </a:extLst>
          </p:cNvPr>
          <p:cNvCxnSpPr/>
          <p:nvPr/>
        </p:nvCxnSpPr>
        <p:spPr>
          <a:xfrm flipH="1" flipV="1">
            <a:off x="4239685" y="3094567"/>
            <a:ext cx="690033" cy="84243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E994C958-DE64-4D65-8056-7A9254ECA8AD}"/>
              </a:ext>
            </a:extLst>
          </p:cNvPr>
          <p:cNvCxnSpPr/>
          <p:nvPr/>
        </p:nvCxnSpPr>
        <p:spPr>
          <a:xfrm flipV="1">
            <a:off x="6656918" y="3145367"/>
            <a:ext cx="713316" cy="75141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924B8787-6878-4BDD-A3F3-EA0582FA25D9}"/>
              </a:ext>
            </a:extLst>
          </p:cNvPr>
          <p:cNvCxnSpPr/>
          <p:nvPr/>
        </p:nvCxnSpPr>
        <p:spPr>
          <a:xfrm>
            <a:off x="7827434" y="4432300"/>
            <a:ext cx="88688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00DE5E3-0BDD-49AF-A0BD-38F3A9154087}"/>
              </a:ext>
            </a:extLst>
          </p:cNvPr>
          <p:cNvCxnSpPr/>
          <p:nvPr/>
        </p:nvCxnSpPr>
        <p:spPr>
          <a:xfrm flipH="1">
            <a:off x="4328585" y="5135033"/>
            <a:ext cx="670983" cy="72601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2217672-E4C4-4D70-B51F-59A28363ED7E}"/>
              </a:ext>
            </a:extLst>
          </p:cNvPr>
          <p:cNvCxnSpPr/>
          <p:nvPr/>
        </p:nvCxnSpPr>
        <p:spPr>
          <a:xfrm flipH="1">
            <a:off x="2876550" y="4514851"/>
            <a:ext cx="103081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87">
            <a:extLst>
              <a:ext uri="{FF2B5EF4-FFF2-40B4-BE49-F238E27FC236}">
                <a16:creationId xmlns:a16="http://schemas.microsoft.com/office/drawing/2014/main" id="{F5EF0728-597B-402F-B39A-828DA76DC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651" y="2324100"/>
            <a:ext cx="2154767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weather</a:t>
            </a:r>
          </a:p>
        </p:txBody>
      </p:sp>
      <p:sp>
        <p:nvSpPr>
          <p:cNvPr id="10" name="Rectangle 387">
            <a:extLst>
              <a:ext uri="{FF2B5EF4-FFF2-40B4-BE49-F238E27FC236}">
                <a16:creationId xmlns:a16="http://schemas.microsoft.com/office/drawing/2014/main" id="{19039E6D-ECD7-4C92-A6AD-2DD1E98FF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684" y="2338918"/>
            <a:ext cx="3009900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special food</a:t>
            </a:r>
          </a:p>
        </p:txBody>
      </p:sp>
      <p:sp>
        <p:nvSpPr>
          <p:cNvPr id="11" name="Rectangle 387">
            <a:extLst>
              <a:ext uri="{FF2B5EF4-FFF2-40B4-BE49-F238E27FC236}">
                <a16:creationId xmlns:a16="http://schemas.microsoft.com/office/drawing/2014/main" id="{AAF577C0-B3D2-469C-A8BA-333DB41FB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967" y="5911851"/>
            <a:ext cx="2429933" cy="78104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activities</a:t>
            </a:r>
          </a:p>
        </p:txBody>
      </p:sp>
      <p:sp>
        <p:nvSpPr>
          <p:cNvPr id="12" name="Rectangle 387">
            <a:extLst>
              <a:ext uri="{FF2B5EF4-FFF2-40B4-BE49-F238E27FC236}">
                <a16:creationId xmlns:a16="http://schemas.microsoft.com/office/drawing/2014/main" id="{EF26C266-9E66-4E5F-BF32-7073AD9D8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0" y="3875618"/>
            <a:ext cx="2173818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feelings</a:t>
            </a:r>
          </a:p>
        </p:txBody>
      </p:sp>
      <p:sp>
        <p:nvSpPr>
          <p:cNvPr id="13" name="Rectangle 387">
            <a:extLst>
              <a:ext uri="{FF2B5EF4-FFF2-40B4-BE49-F238E27FC236}">
                <a16:creationId xmlns:a16="http://schemas.microsoft.com/office/drawing/2014/main" id="{92F5411A-BD90-4EEF-AA92-F5B6BDADD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5905500"/>
            <a:ext cx="1761067" cy="778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people</a:t>
            </a:r>
          </a:p>
        </p:txBody>
      </p:sp>
      <p:sp>
        <p:nvSpPr>
          <p:cNvPr id="14" name="Rectangle 387">
            <a:extLst>
              <a:ext uri="{FF2B5EF4-FFF2-40B4-BE49-F238E27FC236}">
                <a16:creationId xmlns:a16="http://schemas.microsoft.com/office/drawing/2014/main" id="{17A92D30-020A-40A3-9128-4B021ADB9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51" y="4055534"/>
            <a:ext cx="1843616" cy="78105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96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0480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6576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26720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kumimoji="1" lang="en-US" altLang="zh-CN" sz="4267" b="1">
                <a:solidFill>
                  <a:srgbClr val="0070C0"/>
                </a:solidFill>
                <a:latin typeface="+mj-lt"/>
              </a:rPr>
              <a:t>clothes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4CD3104-16DB-40ED-84B8-5634EC5C87BE}"/>
              </a:ext>
            </a:extLst>
          </p:cNvPr>
          <p:cNvCxnSpPr/>
          <p:nvPr/>
        </p:nvCxnSpPr>
        <p:spPr>
          <a:xfrm>
            <a:off x="6656918" y="5137151"/>
            <a:ext cx="713316" cy="74718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1A05A6D-EF57-47B4-B0D1-99D0B5ECB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0651" y="1126067"/>
            <a:ext cx="7863416" cy="77893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267" b="1">
                <a:latin typeface="+mj-lt"/>
                <a:cs typeface="Arial" panose="020b0604020202020204" pitchFamily="34" charset="0"/>
              </a:rPr>
              <a:t>How to talk about your vacation</a:t>
            </a: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5BB611-1D8F-434A-A347-C0AFACA31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300" y="342900"/>
            <a:ext cx="3458633" cy="8614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Homework</a:t>
            </a:r>
            <a:endParaRPr lang="zh-CN" altLang="en-US" sz="4800" b="1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CF493D67-77E8-49AA-95ED-FCF65418D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117" y="1204384"/>
            <a:ext cx="11425767" cy="5151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685800" indent="-685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+mj-lt"/>
              <a:buAutoNum type="arabicPeriod"/>
              <a:defRPr/>
            </a:pPr>
            <a:r>
              <a:rPr lang="en-US" altLang="zh-CN" sz="4267" b="1">
                <a:latin typeface="+mj-lt"/>
                <a:ea typeface="黑体" pitchFamily="49" charset="-122"/>
                <a:cs typeface="Arial" panose="020b0604020202020204" pitchFamily="34" charset="0"/>
              </a:rPr>
              <a:t>Review the key knowledge.</a:t>
            </a:r>
          </a:p>
          <a:p>
            <a:pPr eaLnBrk="1" hangingPunct="1">
              <a:lnSpc>
                <a:spcPct val="130000"/>
              </a:lnSpc>
              <a:buFont typeface="+mj-lt"/>
              <a:buAutoNum type="arabicPeriod"/>
              <a:defRPr/>
            </a:pPr>
            <a:r>
              <a:rPr lang="en-US" altLang="zh-CN" sz="4267" b="1">
                <a:latin typeface="+mj-lt"/>
                <a:ea typeface="黑体" pitchFamily="49" charset="-122"/>
                <a:cs typeface="Arial" panose="020b0604020202020204" pitchFamily="34" charset="0"/>
              </a:rPr>
              <a:t>Write a postcard or letter to your friends to talk about the weather, activities, and so on in your traveling.</a:t>
            </a:r>
          </a:p>
          <a:p>
            <a:pPr eaLnBrk="1" hangingPunct="1">
              <a:lnSpc>
                <a:spcPct val="130000"/>
              </a:lnSpc>
              <a:buFont typeface="+mj-lt"/>
              <a:buAutoNum type="arabicPeriod"/>
              <a:defRPr/>
            </a:pPr>
            <a:r>
              <a:rPr lang="en-US" altLang="zh-CN" sz="4267" b="1">
                <a:latin typeface="+mj-lt"/>
                <a:ea typeface="黑体" pitchFamily="49" charset="-122"/>
                <a:cs typeface="Arial" panose="020b0604020202020204" pitchFamily="34" charset="0"/>
              </a:rPr>
              <a:t>Do the exercises.</a:t>
            </a:r>
            <a:r>
              <a:rPr lang="zh-CN" altLang="en-US" sz="4267" b="1">
                <a:latin typeface="+mj-lt"/>
                <a:ea typeface="+mj-ea"/>
                <a:cs typeface="Arial" panose="020b0604020202020204" pitchFamily="34" charset="0"/>
              </a:rPr>
              <a:t>（见“状元成才路”系列丛书</a:t>
            </a:r>
            <a:r>
              <a:rPr lang="en-US" altLang="zh-CN" sz="4267" b="1">
                <a:latin typeface="+mj-lt"/>
                <a:ea typeface="+mj-ea"/>
                <a:cs typeface="Arial" panose="020b0604020202020204" pitchFamily="34" charset="0"/>
              </a:rPr>
              <a:t>《</a:t>
            </a:r>
            <a:r>
              <a:rPr lang="zh-CN" altLang="en-US" sz="4267" b="1">
                <a:latin typeface="+mj-lt"/>
                <a:ea typeface="+mj-ea"/>
                <a:cs typeface="Arial" panose="020b0604020202020204" pitchFamily="34" charset="0"/>
              </a:rPr>
              <a:t>创优作业</a:t>
            </a:r>
            <a:r>
              <a:rPr lang="en-US" altLang="zh-CN" sz="4267" b="1">
                <a:latin typeface="+mj-lt"/>
                <a:ea typeface="+mj-ea"/>
                <a:cs typeface="Arial" panose="020b0604020202020204" pitchFamily="34" charset="0"/>
              </a:rPr>
              <a:t>》</a:t>
            </a:r>
            <a:r>
              <a:rPr lang="zh-CN" altLang="en-US" sz="4267" b="1">
                <a:latin typeface="+mj-lt"/>
                <a:ea typeface="+mj-ea"/>
                <a:cs typeface="Arial" panose="020b0604020202020204" pitchFamily="34" charset="0"/>
              </a:rPr>
              <a:t>对应课时作业。） 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184</Paragraphs>
  <Slides>30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1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2023-01-30T06:36:43Z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