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540" r:id="rId1"/>
    <p:sldMasterId id="2147494577" r:id="rId2"/>
  </p:sldMasterIdLst>
  <p:notesMasterIdLst>
    <p:notesMasterId r:id="rId3"/>
  </p:notesMasterIdLst>
  <p:sldIdLst>
    <p:sldId id="5380" r:id="rId4"/>
    <p:sldId id="5384" r:id="rId5"/>
    <p:sldId id="5387" r:id="rId6"/>
    <p:sldId id="5390" r:id="rId7"/>
    <p:sldId id="5396" r:id="rId9"/>
    <p:sldId id="5399" r:id="rId10"/>
    <p:sldId id="5402" r:id="rId11"/>
    <p:sldId id="5405" r:id="rId12"/>
    <p:sldId id="5408" r:id="rId13"/>
    <p:sldId id="5414" r:id="rId15"/>
    <p:sldId id="5417" r:id="rId16"/>
    <p:sldId id="5420" r:id="rId17"/>
    <p:sldId id="5423" r:id="rId18"/>
    <p:sldId id="5426" r:id="rId19"/>
    <p:sldId id="5432" r:id="rId21"/>
    <p:sldId id="5435" r:id="rId22"/>
    <p:sldId id="5438" r:id="rId23"/>
    <p:sldId id="5441" r:id="rId24"/>
    <p:sldId id="5444" r:id="rId25"/>
    <p:sldId id="5450" r:id="rId27"/>
    <p:sldId id="5453" r:id="rId28"/>
    <p:sldId id="5456" r:id="rId29"/>
    <p:sldId id="5459" r:id="rId30"/>
    <p:sldId id="546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41" r:id="rId1"/>
    <p:sldLayoutId id="2147494542" r:id="rId2"/>
    <p:sldLayoutId id="2147494543" r:id="rId3"/>
    <p:sldLayoutId id="2147494544" r:id="rId4"/>
    <p:sldLayoutId id="2147494545" r:id="rId5"/>
    <p:sldLayoutId id="2147494546" r:id="rId6"/>
    <p:sldLayoutId id="2147494547" r:id="rId7"/>
    <p:sldLayoutId id="2147494548" r:id="rId8"/>
    <p:sldLayoutId id="2147494549" r:id="rId9"/>
    <p:sldLayoutId id="2147494550" r:id="rId10"/>
    <p:sldLayoutId id="21474945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578" r:id="rId1"/>
    <p:sldLayoutId id="2147494579" r:id="rId2"/>
    <p:sldLayoutId id="2147494580" r:id="rId3"/>
    <p:sldLayoutId id="2147494581" r:id="rId4"/>
    <p:sldLayoutId id="2147494582" r:id="rId5"/>
    <p:sldLayoutId id="2147494583" r:id="rId6"/>
    <p:sldLayoutId id="2147494584" r:id="rId7"/>
    <p:sldLayoutId id="2147494585" r:id="rId8"/>
    <p:sldLayoutId id="2147494586" r:id="rId9"/>
    <p:sldLayoutId id="2147494587" r:id="rId10"/>
    <p:sldLayoutId id="21474945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tags" Target="../tags/tag103.xml"/><Relationship Id="rId14" Type="http://schemas.openxmlformats.org/officeDocument/2006/relationships/tags" Target="../tags/tag104.xml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经济环境分析与商业决策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商业决策制定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风险评估与应对策略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战略规划与实施方案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经济环境分析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经济环境分析</a:t>
            </a:r>
            <a:endParaRPr altLang="en-US" dirty="0" lang="zh-CN"/>
          </a:p>
        </p:txBody>
      </p:sp>
      <p:sp>
        <p:nvSpPr>
          <p:cNvPr id="1048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宏观经济环境</a:t>
            </a:r>
            <a:endParaRPr altLang="en-US" lang="zh-CN"/>
          </a:p>
        </p:txBody>
      </p:sp>
      <p:sp>
        <p:nvSpPr>
          <p:cNvPr id="10489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国内生产总值（GDP）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通货膨胀率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汇率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89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行业增长速度：分析行业整体增长速度和趋势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竞争格局：了解行业内主要竞争对手和市场份额分布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政策法规：分析政府对行业的政策法规及其影响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技术创新：关注行业内的技术创新和新兴趋势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0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市场规模与增长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市场份额分布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竞争策略与趋势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竞争者数量与实力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消费者需求变化</a:t>
            </a:r>
            <a:endParaRPr altLang="en-US" lang="zh-CN"/>
          </a:p>
        </p:txBody>
      </p:sp>
      <p:sp>
        <p:nvSpPr>
          <p:cNvPr id="10491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消费者行为分析：了解消费者的购买动机、偏好和决策过程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消费者需求趋势：分析市场上的消费趋势和未来预测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消费者需求对商业决策的影响：根据消费者需求变化调整产品、价格、促销和渠道策略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消费者需求与市场细分：根据消费者需求的不同特点，将市场划分为不同的细分市场，以满足不同消费者的需求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商业决策制定</a:t>
            </a:r>
            <a:endParaRPr altLang="en-US" dirty="0" lang="zh-CN"/>
          </a:p>
        </p:txBody>
      </p:sp>
      <p:sp>
        <p:nvSpPr>
          <p:cNvPr id="10491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目标市场选择</a:t>
            </a:r>
            <a:endParaRPr altLang="en-US" lang="zh-CN"/>
          </a:p>
        </p:txBody>
      </p:sp>
      <p:sp>
        <p:nvSpPr>
          <p:cNvPr id="10492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确定目标市场：根据产品特点、市场需求和竞争状况，选择适合的目标市场。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目标市场定位：根据目标市场的需求和竞争状况，确定产品的市场定位，包括价格、品质、服务等方面。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目标市场策略：根据目标市场的特点和需求，制定相应的营销策略，包括产品推广、渠道拓展、促销活动等方面。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目标市场评估：对目标市场的竞争状况、市场需求、消费者行为等方面进行评估，以便及时调整商业决策。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产品定位与定价策略</a:t>
            </a:r>
            <a:endParaRPr altLang="en-US" lang="zh-CN"/>
          </a:p>
        </p:txBody>
      </p:sp>
      <p:sp>
        <p:nvSpPr>
          <p:cNvPr id="10492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产品定位：根据市场需求和竞争情况，确定产品的目标市场和竞争优势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定价策略：根据成本、市场需求和竞争状况，制定合理的价格策略，以实现利润最大化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促销策略：通过广告、促销活动等手段，提高产品知名度和销售额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渠道策略：选择合适的销售渠道，如线上或线下，以扩大产品的销售范围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营销策略与渠道拓展</a:t>
            </a:r>
            <a:endParaRPr altLang="en-US" lang="zh-CN"/>
          </a:p>
        </p:txBody>
      </p:sp>
      <p:sp>
        <p:nvSpPr>
          <p:cNvPr id="10493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营销策略：针对目标市场的特点，制定相应的营销策略，包括产品定位、价格策略、促销手段等。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客户关系管理：建立良好的客户关系管理体系，提高客户满意度和忠诚度，促进销售业绩的提升。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市场调研与分析：进行市场调研和分析，了解市场需求和竞争态势，为商业决策提供有力支持。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渠道拓展：通过多种渠道拓展销售网络，包括线上和线下渠道，提高产品的覆盖率和曝光率。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供应链管理与成本控制</a:t>
            </a:r>
            <a:endParaRPr altLang="en-US" lang="zh-CN"/>
          </a:p>
        </p:txBody>
      </p:sp>
      <p:sp>
        <p:nvSpPr>
          <p:cNvPr id="10494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供应链管理：选择合适的供应商，建立长期合作关系，确保产品质量和交货期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风险管理：识别并应对供应链中的潜在风险，确保供应链的稳定性和可靠性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协作与沟通：加强与供应商、客户等各方的协作与沟通，提高供应链的透明度和效率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成本控制：通过优化采购、生产、销售等环节，降低成本，提高盈利能力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风险评估与应对策略</a:t>
            </a:r>
            <a:endParaRPr altLang="en-US" dirty="0" lang="zh-CN"/>
          </a:p>
        </p:txBody>
      </p:sp>
      <p:sp>
        <p:nvSpPr>
          <p:cNvPr id="10494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市场风险识别与防范</a:t>
            </a:r>
            <a:endParaRPr altLang="en-US" lang="zh-CN"/>
          </a:p>
        </p:txBody>
      </p:sp>
      <p:sp>
        <p:nvSpPr>
          <p:cNvPr id="10495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识别市场风险：了解市场趋势、竞争态势、政策法规等因素，及时发现潜在风险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风险评估方法：采用定性和定量评估方法，对市场风险进行评估和预测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应对策略实施：根据风险评估结果，采取相应的应对措施，如调整产品结构、拓展市场渠道等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防范市场风险：制定应对策略，如多元化经营、分散投资、建立风险储备等，降低风险对企业的影响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竞争风险应对措施</a:t>
            </a:r>
            <a:endParaRPr altLang="en-US" lang="zh-CN"/>
          </a:p>
        </p:txBody>
      </p:sp>
      <p:sp>
        <p:nvSpPr>
          <p:cNvPr id="10496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了解竞争对手：收集和分析竞争对手的信息，了解其优势和劣势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差异化策略：通过产品、服务、营销等方面的差异化，降低竞争风险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成本控制：降低生产成本，提高效率，增强竞争力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持续创新：不断推出新产品或服务，保持竞争优势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政策风险应对策略</a:t>
            </a:r>
            <a:endParaRPr altLang="en-US" lang="zh-CN"/>
          </a:p>
        </p:txBody>
      </p:sp>
      <p:sp>
        <p:nvSpPr>
          <p:cNvPr id="10496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了解政策法规：及时关注政策变化，了解相关法规和政策要求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灵活调整经营策略：根据政策变化及时调整经营策略，降低风险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加强与政府沟通：积极与政府部门沟通，争取政策支持，降低风险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建立风险评估机制：对政策变化可能带来的风险进行评估，制定应对措施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财务风险应对策略</a:t>
            </a:r>
            <a:endParaRPr altLang="en-US" lang="zh-CN"/>
          </a:p>
        </p:txBody>
      </p:sp>
      <p:sp>
        <p:nvSpPr>
          <p:cNvPr id="10497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制定详细的财务计划和预算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建立财务风险预警机制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合理利用金融工具进行风险分散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加强内部控制，提高财务管理水平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战略规划与实施方案</a:t>
            </a:r>
            <a:endParaRPr altLang="en-US" dirty="0" lang="zh-CN"/>
          </a:p>
        </p:txBody>
      </p:sp>
      <p:sp>
        <p:nvSpPr>
          <p:cNvPr id="1049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长期发展战略规划</a:t>
            </a:r>
            <a:endParaRPr altLang="en-US" lang="zh-CN"/>
          </a:p>
        </p:txBody>
      </p:sp>
      <p:sp>
        <p:nvSpPr>
          <p:cNvPr id="10498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确定企业愿景和使命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分析外部环境和内部资源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制定长期发展目标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制定实现目标的战略措施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短期经营目标设定</a:t>
            </a:r>
            <a:endParaRPr altLang="en-US" lang="zh-CN"/>
          </a:p>
        </p:txBody>
      </p:sp>
      <p:sp>
        <p:nvSpPr>
          <p:cNvPr id="10499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目标可实现：确保目标符合实际情况，具有可操作性，避免过于理想化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明确目标：根据市场环境和公司资源，制定具体的短期经营目标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目标可衡量：确保目标具有明确的衡量标准，以便于评估和监控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目标与战略一致：短期经营目标应与公司的长期战略保持一致，为实现长期战略奠定基础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关键业务领域拓展计划</a:t>
            </a:r>
            <a:endParaRPr altLang="en-US" lang="zh-CN"/>
          </a:p>
        </p:txBody>
      </p:sp>
      <p:sp>
        <p:nvSpPr>
          <p:cNvPr id="10499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确定拓展领域：根据市场趋势、企业优势和客户需求，选择具有潜力的业务领域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制定拓展策略：制定具体的拓展策略，包括市场定位、产品策略、营销策略等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实施拓展计划：按照拓展策略，制定具体的实施计划，包括时间表、资源投入、人员配置等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监控与评估：对拓展计划进行监控和评估，及时调整策略和计划，确保实现预期目标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战略实施保障措施</a:t>
            </a:r>
            <a:endParaRPr altLang="en-US" lang="zh-CN"/>
          </a:p>
        </p:txBody>
      </p:sp>
      <p:sp>
        <p:nvSpPr>
          <p:cNvPr id="1050032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制定详细的实施计划：明确战略目标、实施步骤和时间表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建立有效的组织架构：确保各部门之间的协同合作和资源整合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制定预算和资金计划：确保战略实施所需的资金和资源得到保障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建立风险评估和应对机制：及时识别和应对可能影响战略实施的风险因素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加强内部沟通与协作：提高员工对战略目标的认同感和参与度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持续改进与调整：根据实际情况对战略实施方案进行调整和优化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7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8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0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2023-12-19T07:22:53Z</dcterms:created>
  <dcterms:modified xsi:type="dcterms:W3CDTF">2023-12-19T07:22:53Z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e64a06ed221344438ca6c17c80278532_21</vt:lpwstr>
  </property>
</Properties>
</file>