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002" r:id="rId1"/>
    <p:sldMasterId id="2147501039" r:id="rId2"/>
  </p:sldMasterIdLst>
  <p:notesMasterIdLst>
    <p:notesMasterId r:id="rId3"/>
  </p:notesMasterIdLst>
  <p:sldIdLst>
    <p:sldId id="7984" r:id="rId4"/>
    <p:sldId id="7987" r:id="rId5"/>
    <p:sldId id="7990" r:id="rId6"/>
    <p:sldId id="7993" r:id="rId7"/>
    <p:sldId id="7996" r:id="rId8"/>
    <p:sldId id="7999" r:id="rId9"/>
    <p:sldId id="8002" r:id="rId10"/>
    <p:sldId id="8005" r:id="rId11"/>
    <p:sldId id="8008" r:id="rId12"/>
    <p:sldId id="8011" r:id="rId13"/>
    <p:sldId id="8014" r:id="rId14"/>
    <p:sldId id="8017" r:id="rId15"/>
    <p:sldId id="8020" r:id="rId16"/>
    <p:sldId id="8023" r:id="rId17"/>
    <p:sldId id="8026" r:id="rId18"/>
    <p:sldId id="8029" r:id="rId19"/>
    <p:sldId id="8032" r:id="rId20"/>
    <p:sldId id="8035" r:id="rId21"/>
    <p:sldId id="8038" r:id="rId22"/>
    <p:sldId id="8041" r:id="rId23"/>
    <p:sldId id="8044" r:id="rId24"/>
    <p:sldId id="8047" r:id="rId25"/>
    <p:sldId id="8050" r:id="rId26"/>
    <p:sldId id="8053" r:id="rId27"/>
    <p:sldId id="8056" r:id="rId28"/>
    <p:sldId id="8059" r:id="rId29"/>
    <p:sldId id="8062" r:id="rId30"/>
    <p:sldId id="8065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003" r:id="rId1"/>
    <p:sldLayoutId id="2147501004" r:id="rId2"/>
    <p:sldLayoutId id="2147501005" r:id="rId3"/>
    <p:sldLayoutId id="2147501006" r:id="rId4"/>
    <p:sldLayoutId id="2147501007" r:id="rId5"/>
    <p:sldLayoutId id="2147501008" r:id="rId6"/>
    <p:sldLayoutId id="2147501009" r:id="rId7"/>
    <p:sldLayoutId id="2147501010" r:id="rId8"/>
    <p:sldLayoutId id="2147501011" r:id="rId9"/>
    <p:sldLayoutId id="2147501012" r:id="rId10"/>
    <p:sldLayoutId id="214750101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040" r:id="rId1"/>
    <p:sldLayoutId id="2147501041" r:id="rId2"/>
    <p:sldLayoutId id="2147501042" r:id="rId3"/>
    <p:sldLayoutId id="2147501043" r:id="rId4"/>
    <p:sldLayoutId id="2147501044" r:id="rId5"/>
    <p:sldLayoutId id="2147501045" r:id="rId6"/>
    <p:sldLayoutId id="2147501046" r:id="rId7"/>
    <p:sldLayoutId id="2147501047" r:id="rId8"/>
    <p:sldLayoutId id="2147501048" r:id="rId9"/>
    <p:sldLayoutId id="2147501049" r:id="rId10"/>
    <p:sldLayoutId id="214750105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tags" Target="../tags/tag299.xml"/><Relationship Id="rId14" Type="http://schemas.openxmlformats.org/officeDocument/2006/relationships/tags" Target="../tags/tag300.xml"/><Relationship Id="rId15" Type="http://schemas.openxmlformats.org/officeDocument/2006/relationships/tags" Target="../tags/tag301.xml"/><Relationship Id="rId16" Type="http://schemas.openxmlformats.org/officeDocument/2006/relationships/tags" Target="../tags/tag302.xml"/><Relationship Id="rId17" Type="http://schemas.openxmlformats.org/officeDocument/2006/relationships/tags" Target="../tags/tag303.xml"/><Relationship Id="rId18" Type="http://schemas.openxmlformats.org/officeDocument/2006/relationships/tags" Target="../tags/tag304.xml"/><Relationship Id="rId19" Type="http://schemas.openxmlformats.org/officeDocument/2006/relationships/tags" Target="../tags/tag305.xml"/><Relationship Id="rId20" Type="http://schemas.openxmlformats.org/officeDocument/2006/relationships/tags" Target="../tags/tag306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tags" Target="../tags/tag319.xml"/><Relationship Id="rId14" Type="http://schemas.openxmlformats.org/officeDocument/2006/relationships/tags" Target="../tags/tag320.xml"/><Relationship Id="rId15" Type="http://schemas.openxmlformats.org/officeDocument/2006/relationships/tags" Target="../tags/tag321.xml"/><Relationship Id="rId16" Type="http://schemas.openxmlformats.org/officeDocument/2006/relationships/tags" Target="../tags/tag322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tags" Target="../tags/tag347.xml"/><Relationship Id="rId14" Type="http://schemas.openxmlformats.org/officeDocument/2006/relationships/tags" Target="../tags/tag348.xml"/><Relationship Id="rId15" Type="http://schemas.openxmlformats.org/officeDocument/2006/relationships/tags" Target="../tags/tag349.xml"/><Relationship Id="rId16" Type="http://schemas.openxmlformats.org/officeDocument/2006/relationships/tags" Target="../tags/tag350.xml"/><Relationship Id="rId17" Type="http://schemas.openxmlformats.org/officeDocument/2006/relationships/tags" Target="../tags/tag351.xml"/><Relationship Id="rId18" Type="http://schemas.openxmlformats.org/officeDocument/2006/relationships/tags" Target="../tags/tag352.xml"/><Relationship Id="rId19" Type="http://schemas.openxmlformats.org/officeDocument/2006/relationships/tags" Target="../tags/tag353.xml"/><Relationship Id="rId20" Type="http://schemas.openxmlformats.org/officeDocument/2006/relationships/tags" Target="../tags/tag354.xml"/><Relationship Id="rId21" Type="http://schemas.openxmlformats.org/officeDocument/2006/relationships/tags" Target="../tags/tag355.xml"/><Relationship Id="rId22" Type="http://schemas.openxmlformats.org/officeDocument/2006/relationships/tags" Target="../tags/tag356.xml"/><Relationship Id="rId23" Type="http://schemas.openxmlformats.org/officeDocument/2006/relationships/tags" Target="../tags/tag357.xml"/><Relationship Id="rId24" Type="http://schemas.openxmlformats.org/officeDocument/2006/relationships/tags" Target="../tags/tag358.xml"/><Relationship Id="rId25" Type="http://schemas.openxmlformats.org/officeDocument/2006/relationships/tags" Target="../tags/tag359.xml"/><Relationship Id="rId26" Type="http://schemas.openxmlformats.org/officeDocument/2006/relationships/tags" Target="../tags/tag360.xml"/><Relationship Id="rId27" Type="http://schemas.openxmlformats.org/officeDocument/2006/relationships/tags" Target="../tags/tag361.xml"/><Relationship Id="rId28" Type="http://schemas.openxmlformats.org/officeDocument/2006/relationships/tags" Target="../tags/tag362.xml"/><Relationship Id="rId29" Type="http://schemas.openxmlformats.org/officeDocument/2006/relationships/tags" Target="../tags/tag363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初中学生性教育与安全教育实践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性教育与安全教育的重要性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性教育实践方式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安全教育实践方式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实践中的问题与挑战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改进建议和展望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性教育与安全教育的重要性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促进学生的身心健康</a:t>
            </a:r>
            <a:endParaRPr altLang="en-US" lang="zh-CN"/>
          </a:p>
        </p:txBody>
      </p:sp>
      <p:sp>
        <p:nvSpPr>
          <p:cNvPr id="104889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帮助学生建立正确的性观念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增强学生的自我保护意识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预防性传播疾病和性暴力事件的发生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促进学生心理健康发展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增强学生的自我保护意识</a:t>
            </a:r>
            <a:endParaRPr altLang="en-US" lang="zh-CN"/>
          </a:p>
        </p:txBody>
      </p:sp>
      <p:sp>
        <p:nvSpPr>
          <p:cNvPr id="10489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了解性教育与安全教育的基本知识，有助于学生树立正确的价值观和人生观。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了解性健康和生殖健康知识，有助于提高学生的健康素养，预防性传播疾病和不良妊娠后果。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增强学生的自我认同感和自信心，减少因性教育和安全教育缺失而导致的心理问题和社会问题。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掌握自我保护技能，增强学生的安全防范意识，预防性侵犯和性骚扰等不良行为。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培养正确的性观念和价值观</a:t>
            </a:r>
            <a:endParaRPr altLang="en-US" lang="zh-CN"/>
          </a:p>
        </p:txBody>
      </p:sp>
      <p:sp>
        <p:nvSpPr>
          <p:cNvPr id="104903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增强责任感，对自己的行为负责并承担后果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4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树立正确的价值观，尊重他人和自己的尊严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培养自我保护意识，学会拒绝不安全行为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5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了解性器官和生殖健康知识，树立正确的性观念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0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性教育实践方式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课程设置与教材编写</a:t>
            </a:r>
            <a:endParaRPr altLang="en-US" lang="zh-CN"/>
          </a:p>
        </p:txBody>
      </p:sp>
      <p:sp>
        <p:nvSpPr>
          <p:cNvPr id="104914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课程设置：针对不同年级的学生设置不同的性教育课程，确保内容的适龄性和科学性。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教材编写：组织专业团队编写适合初中学生的性教育教材，注重内容的趣味性和实用性。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内容选择：选取与学生生活密切相关的主题，如身体发育、情感关系、性健康等。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教学方法：采用多种教学方法，如讲座、小组讨论、角色扮演等，以增强学生的学习效果。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教师的培训与指导</a:t>
            </a:r>
            <a:endParaRPr altLang="en-US" lang="zh-CN"/>
          </a:p>
        </p:txBody>
      </p:sp>
      <p:sp>
        <p:nvSpPr>
          <p:cNvPr id="104918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培训目标：提高教师的性教育意识和能力，掌握正确的性教育方法。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培训内容：涵盖性教育理念、性教育课程设计、性教育教学方法等。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培训形式：线上或线下培训、专家讲座、案例分析等。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培训效果评估：通过教师性教育实践成果的评估，不断改进和完善培训体系。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开展性教育活动和讲座</a:t>
            </a:r>
            <a:endParaRPr altLang="en-US" lang="zh-CN"/>
          </a:p>
        </p:txBody>
      </p:sp>
      <p:sp>
        <p:nvSpPr>
          <p:cNvPr id="104925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定期开展性教育活动，如讲座、工作坊等，为学生提供性知识教育。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邀请专业人士进行性教育讲座，分享经验和知识。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组织性教育讲座，让学生了解性健康、性心理等方面的知识。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开展性教育讲座，帮助学生树立正确的性观念和价值观。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家长参与和支持</a:t>
            </a:r>
            <a:endParaRPr altLang="en-US" lang="zh-CN"/>
          </a:p>
        </p:txBody>
      </p:sp>
      <p:sp>
        <p:nvSpPr>
          <p:cNvPr id="104931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家长是孩子性教育的第一任教师，应该积极参与孩子的性教育。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家长应该与孩子进行开放、坦诚的沟通，共同探讨性教育问题。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家长可以通过参加相关课程和活动，提高自己的性教育能力。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家长应该支持学校和社区的性教育活动，共同促进孩子的健康成长。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8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安全教育实践方式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安全课程设置与教学</a:t>
            </a:r>
            <a:endParaRPr altLang="en-US" lang="zh-CN"/>
          </a:p>
        </p:txBody>
      </p:sp>
      <p:sp>
        <p:nvSpPr>
          <p:cNvPr id="104941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教学方式：采用多种教学方式，如讲解、案例分析、小组讨论等，以提高学生的学习兴趣和参与度。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课程设置：针对初中学生特点，设置专门的安全教育课程，包括性教育和安全教育两个板块。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教师培训：对教师进行安全教育培训，提高教师的安全意识和教学能力。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课程评估：定期对安全教育课程进行评估和调整，以确保教学质量和效果。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安全演练与模拟演练</a:t>
            </a:r>
            <a:endParaRPr altLang="en-US" lang="zh-CN"/>
          </a:p>
        </p:txBody>
      </p:sp>
      <p:sp>
        <p:nvSpPr>
          <p:cNvPr id="104947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安全演练的目的：提高学生在紧急情况下的应对能力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安全演练的重要性：确保学生掌握基本的逃生技巧和安全知识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模拟演练的方式：通过模拟特定场景，让学生亲身体验和实践安全技能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模拟演练的效果：增强学生的安全意识和自我保护能力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安全意识宣传与教育</a:t>
            </a:r>
            <a:endParaRPr altLang="en-US" lang="zh-CN"/>
          </a:p>
        </p:txBody>
      </p:sp>
      <p:sp>
        <p:nvSpPr>
          <p:cNvPr id="104953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定期开展安全教育课程，提高学生的安全意识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利用多媒体资源，如视频、图片等形式进行安全教育宣传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组织安全演练，模拟紧急情况，提高学生的应对能力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建立安全教育平台，提供在线学习、测试等功能，方便学生随时学习安全知识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家校合作与社区支持</a:t>
            </a:r>
            <a:endParaRPr altLang="en-US" lang="zh-CN"/>
          </a:p>
        </p:txBody>
      </p:sp>
      <p:sp>
        <p:nvSpPr>
          <p:cNvPr id="104960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家校合作：学校与家庭共同参与，共同关注学生的性教育和安全教育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社区支持：利用社区资源，开展性教育和安全教育活动，提高学生对安全的认识和自我保护能力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家长参与：家长应该积极参与学生的性教育和安全教育，关注孩子的成长过程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社会组织支持：社会组织可以为学校提供性教育和安全教育的支持和资源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6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实践中的问题与挑战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观念和认识不足</a:t>
            </a:r>
            <a:endParaRPr altLang="en-US" lang="zh-CN"/>
          </a:p>
        </p:txBody>
      </p:sp>
      <p:sp>
        <p:nvSpPr>
          <p:cNvPr id="104970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学生自身对性教育和安全教育的认知存在偏差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缺乏正确的性教育和安全教育观念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家长和教师对性教育和安全教育的重视程度不够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社会整体对性教育和安全教育的认知水平有待提高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教师资源匮乏</a:t>
            </a:r>
            <a:endParaRPr altLang="en-US" lang="zh-CN"/>
          </a:p>
        </p:txBody>
      </p:sp>
      <p:sp>
        <p:nvSpPr>
          <p:cNvPr id="104977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缺乏专业的性教育教师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教师培训不足，缺乏相关知识和技能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教师观念保守，难以适应新的性教育需求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教师资源分布不均，难以覆盖所有学校和地区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缺乏科学系统的教材和教辅材料</a:t>
            </a:r>
            <a:endParaRPr altLang="en-US" lang="zh-CN"/>
          </a:p>
        </p:txBody>
      </p:sp>
      <p:sp>
        <p:nvSpPr>
          <p:cNvPr id="104984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缺乏针对不同年龄段和性别的教材和教辅材料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当前性教育与安全教育教材内容不够全面和科学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教材和教辅材料的编写和更新缺乏统一的标准和规范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教师对教材和教辅材料的掌握程度参差不齐，影响教学质量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需要家长和社会的支持和配合</a:t>
            </a:r>
            <a:endParaRPr altLang="en-US" lang="zh-CN"/>
          </a:p>
        </p:txBody>
      </p:sp>
      <p:sp>
        <p:nvSpPr>
          <p:cNvPr id="104989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家长在性教育和安全教育中的角色至关重要，需要积极参与孩子的教育过程。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社会应该提供更多的资源和支持，例如开展相关的宣传活动和提供教育资源。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学校和家庭需要密切合作，共同推进性教育和安全教育的实施。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政府应该制定相关政策和措施，鼓励和支持家长和社会的参与。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4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改进建议和展望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提高认识，加强重视程度</a:t>
            </a:r>
            <a:endParaRPr altLang="en-US" lang="zh-CN"/>
          </a:p>
        </p:txBody>
      </p:sp>
      <p:sp>
        <p:nvSpPr>
          <p:cNvPr id="10499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家庭、学校和社会应共同关注初中学生的性教育与安全教育，形成良好的教育氛围。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学校应将性教育与安全教育纳入课程体系，确保学生接受全面、系统的教育。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社会各界应加强对性教育与安全教育的宣传力度，提高公众的认识和重视程度。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家长应积极参与孩子的性教育与安全教育，与孩子进行开放、坦诚的沟通。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加强教师培训和资源建设</a:t>
            </a:r>
            <a:endParaRPr altLang="en-US" lang="zh-CN"/>
          </a:p>
        </p:txBody>
      </p:sp>
      <p:sp>
        <p:nvSpPr>
          <p:cNvPr id="105006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加强教师之间的交流和合作，促进教学经验的分享。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培训教师掌握性教育和安全教育的基本知识和技能。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开发针对性教育和安全教育的教材和教学资源。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鼓励教师参加相关学术会议和研讨活动，提升教学水平。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编写科学系统的教材和教辅材料</a:t>
            </a:r>
            <a:endParaRPr altLang="en-US" lang="zh-CN"/>
          </a:p>
        </p:txBody>
      </p:sp>
      <p:sp>
        <p:nvSpPr>
          <p:cNvPr id="10501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3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内容应符合学生年龄特点，易于理解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4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涵盖性知识和安全技能，注重实践操作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4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定期更新教材内容，以适应社会发展和科技进步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5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配备丰富的教学资源，如课件、视频、案例等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加强家校合作和社区支持力度</a:t>
            </a:r>
            <a:endParaRPr altLang="en-US" lang="zh-CN"/>
          </a:p>
        </p:txBody>
      </p:sp>
      <p:sp>
        <p:nvSpPr>
          <p:cNvPr id="105019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建立定期沟通机制，加强家校之间的信息交流与合作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加强与政府、社会组织等合作，共同推进性教育和安全教育的发展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利用社区资源，开展形式多样的性教育和安全教育活动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开展家长教育活动，提高家长对性教育和安全教育的认识和重视程度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探索多元化的实践方式和实践途径</a:t>
            </a:r>
            <a:endParaRPr altLang="en-US" lang="zh-CN"/>
          </a:p>
        </p:txBody>
      </p:sp>
      <p:sp>
        <p:nvSpPr>
          <p:cNvPr id="105028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引入社会力量，加强与家庭、社区的合作，共同推进性教育和安全教育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结合实际需求，开展有针对性的性教育和安全教育课程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利用现代信息技术手段，开展线上线下的性教育和安全教育活动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鼓励学校、家庭、社区共同参与，形成多元化的实践方式和实践途径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338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3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3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7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74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2023-12-31T15:10:05Z</dcterms:created>
  <dcterms:modified xsi:type="dcterms:W3CDTF">2023-12-31T15:10:05Z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eeef9d4a458f45c8b2df7907700ae45a_21</vt:lpwstr>
  </property>
</Properties>
</file>