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41" r:id="rId1"/>
    <p:sldMasterId id="2147493778" r:id="rId2"/>
  </p:sldMasterIdLst>
  <p:notesMasterIdLst>
    <p:notesMasterId r:id="rId3"/>
  </p:notesMasterIdLst>
  <p:sldIdLst>
    <p:sldId id="4652" r:id="rId4"/>
    <p:sldId id="4656" r:id="rId5"/>
    <p:sldId id="4659" r:id="rId6"/>
    <p:sldId id="4662" r:id="rId7"/>
    <p:sldId id="4665" r:id="rId8"/>
    <p:sldId id="4668" r:id="rId9"/>
    <p:sldId id="4671" r:id="rId10"/>
    <p:sldId id="4674" r:id="rId11"/>
    <p:sldId id="4677" r:id="rId12"/>
    <p:sldId id="4680" r:id="rId13"/>
    <p:sldId id="4683" r:id="rId14"/>
    <p:sldId id="4686" r:id="rId15"/>
    <p:sldId id="4689" r:id="rId16"/>
    <p:sldId id="4692" r:id="rId17"/>
    <p:sldId id="4695" r:id="rId18"/>
    <p:sldId id="4698" r:id="rId19"/>
    <p:sldId id="4701" r:id="rId20"/>
    <p:sldId id="4704" r:id="rId21"/>
    <p:sldId id="4707" r:id="rId22"/>
    <p:sldId id="4710" r:id="rId23"/>
    <p:sldId id="4713" r:id="rId24"/>
    <p:sldId id="4716" r:id="rId25"/>
    <p:sldId id="4719" r:id="rId26"/>
    <p:sldId id="4722" r:id="rId27"/>
    <p:sldId id="4725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42" r:id="rId1"/>
    <p:sldLayoutId id="2147493743" r:id="rId2"/>
    <p:sldLayoutId id="2147493744" r:id="rId3"/>
    <p:sldLayoutId id="2147493745" r:id="rId4"/>
    <p:sldLayoutId id="2147493746" r:id="rId5"/>
    <p:sldLayoutId id="2147493747" r:id="rId6"/>
    <p:sldLayoutId id="2147493748" r:id="rId7"/>
    <p:sldLayoutId id="2147493749" r:id="rId8"/>
    <p:sldLayoutId id="2147493750" r:id="rId9"/>
    <p:sldLayoutId id="2147493751" r:id="rId10"/>
    <p:sldLayoutId id="21474937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79" r:id="rId1"/>
    <p:sldLayoutId id="2147493780" r:id="rId2"/>
    <p:sldLayoutId id="2147493781" r:id="rId3"/>
    <p:sldLayoutId id="2147493782" r:id="rId4"/>
    <p:sldLayoutId id="2147493783" r:id="rId5"/>
    <p:sldLayoutId id="2147493784" r:id="rId6"/>
    <p:sldLayoutId id="2147493785" r:id="rId7"/>
    <p:sldLayoutId id="2147493786" r:id="rId8"/>
    <p:sldLayoutId id="2147493787" r:id="rId9"/>
    <p:sldLayoutId id="2147493788" r:id="rId10"/>
    <p:sldLayoutId id="21474937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tags" Target="../tags/tag266.xml"/><Relationship Id="rId22" Type="http://schemas.openxmlformats.org/officeDocument/2006/relationships/tags" Target="../tags/tag267.xml"/><Relationship Id="rId23" Type="http://schemas.openxmlformats.org/officeDocument/2006/relationships/tags" Target="../tags/tag268.xml"/><Relationship Id="rId24" Type="http://schemas.openxmlformats.org/officeDocument/2006/relationships/tags" Target="../tags/tag269.xml"/><Relationship Id="rId25" Type="http://schemas.openxmlformats.org/officeDocument/2006/relationships/tags" Target="../tags/tag270.xml"/><Relationship Id="rId26" Type="http://schemas.openxmlformats.org/officeDocument/2006/relationships/tags" Target="../tags/tag271.xml"/><Relationship Id="rId27" Type="http://schemas.openxmlformats.org/officeDocument/2006/relationships/tags" Target="../tags/tag272.xml"/><Relationship Id="rId28" Type="http://schemas.openxmlformats.org/officeDocument/2006/relationships/tags" Target="../tags/tag273.xml"/><Relationship Id="rId29" Type="http://schemas.openxmlformats.org/officeDocument/2006/relationships/tags" Target="../tags/tag274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tags" Target="../tags/tag365.xml"/><Relationship Id="rId18" Type="http://schemas.openxmlformats.org/officeDocument/2006/relationships/tags" Target="../tags/tag366.xml"/><Relationship Id="rId19" Type="http://schemas.openxmlformats.org/officeDocument/2006/relationships/tags" Target="../tags/tag367.xml"/><Relationship Id="rId20" Type="http://schemas.openxmlformats.org/officeDocument/2006/relationships/tags" Target="../tags/tag36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小学教育中的科学素养与实验实践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科学素养的重要性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小学科学教育的目标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实验实践在小学科学教育中的作用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如何加强小学科学教育中的实验实践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科学素养的重要性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科学素养的定义</a:t>
            </a:r>
            <a:endParaRPr altLang="en-US" lang="zh-CN"/>
          </a:p>
        </p:txBody>
      </p:sp>
      <p:sp>
        <p:nvSpPr>
          <p:cNvPr id="10489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科学精神：追求创新，勇于探索，合作交流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科学态度：崇尚科学，实事求是，严谨认真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科学方法：具备科学探究的能力和方法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科学知识：掌握基本的科学原理和概念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科学素养对小学生发展的影响</a:t>
            </a:r>
            <a:endParaRPr altLang="en-US" lang="zh-CN"/>
          </a:p>
        </p:txBody>
      </p:sp>
      <p:sp>
        <p:nvSpPr>
          <p:cNvPr id="10490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促进全面发展：科学素养的提升有助于培养小学生的创造力、批判性思维和解决问题的能力，促进他们在各个领域的全面发展。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提高学习兴趣和能力：科学实验能够激发小学生的好奇心和探究欲望，培养他们的观察力、思维力和动手能力。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培养科学精神和态度：通过科学实验，小学生可以了解科学探究的方法和过程，培养求真务实、严谨科学的态度和精神。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适应未来社会需求：随着科技的不断进步，具备科学素养的人才能在未来的社会中更好地适应和发展。小学生需要从小培养科学素养，为未来的学习和职业生涯打下坚实的基础。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科学素养在当今社会的重要性</a:t>
            </a:r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科学素养是现代人必备的素质，对于个人和社会的发展至关重要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科学素养能够提高人们的认知能力和思维能力，有助于更好地理解和应对生活中的各种问题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科学素养能够推动社会进步和科技创新，对于国家的发展和竞争力具有重要意义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科学素养的培养需要从小开始，小学教育在提高全民科学素养中发挥着基础性和关键性的作用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小学科学教育的目标</a:t>
            </a:r>
            <a:endParaRPr altLang="en-US" lang="zh-CN"/>
          </a:p>
        </p:txBody>
      </p:sp>
      <p:sp>
        <p:nvSpPr>
          <p:cNvPr id="104912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培养小学生的科学兴趣</a:t>
            </a:r>
            <a:endParaRPr altLang="en-US" lang="zh-CN"/>
          </a:p>
        </p:txBody>
      </p:sp>
      <p:sp>
        <p:nvSpPr>
          <p:cNvPr id="10491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引导学生主动参与科学实验和实践，培养科学素养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激发学生对科学的好奇心和探究欲望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培养学生的观察力、思考力和动手能力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让学生感受到科学的乐趣和魅力，培养对科学的热爱和追求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培养小学生的科学知识和技能</a:t>
            </a:r>
            <a:endParaRPr altLang="en-US" lang="zh-CN"/>
          </a:p>
        </p:txBody>
      </p:sp>
      <p:sp>
        <p:nvSpPr>
          <p:cNvPr id="10492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掌握基础的科学知识和原理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提高解决实际问题的能力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培养对科学的好奇心和探究精神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学会观察、实验和推理方法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培养小学生的科学方法和思维</a:t>
            </a:r>
            <a:endParaRPr altLang="en-US" lang="zh-CN"/>
          </a:p>
        </p:txBody>
      </p:sp>
      <p:sp>
        <p:nvSpPr>
          <p:cNvPr id="10493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培养实验能力：让学生掌握基本的实验技能和方法，能够独立完成简单的实验。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培养观察力：通过实验实践，引导学生观察、思考和总结科学规律。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培养科学态度：培养学生尊重科学事实、勇于探索和创新的科学精神。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培养科学思维方式：引导学生运用科学方法思考问题，培养其逻辑思维和创造性思维。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实验实践在小学科学教育中的作用</a:t>
            </a:r>
            <a:endParaRPr altLang="en-US" lang="zh-CN"/>
          </a:p>
        </p:txBody>
      </p:sp>
      <p:sp>
        <p:nvSpPr>
          <p:cNvPr id="104938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实验实践对小学生科学兴趣的激发</a:t>
            </a:r>
            <a:endParaRPr altLang="en-US" lang="zh-CN"/>
          </a:p>
        </p:txBody>
      </p:sp>
      <p:sp>
        <p:nvSpPr>
          <p:cNvPr id="10494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实验实践能够提供直观的观察和操作机会，激发小学生的好奇心和探究欲望。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通过实验实践，小学生可以亲自动手操作，感受科学的奥妙和魅力，增强对科学的兴趣和热爱。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在实验实践中，小学生可以观察到科学现象的变化和产生，从而更好地理解科学原理和应用，提高科学素养。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实验实践具有趣味性和互动性，能够吸引小学生的注意力，让他们更加积极地参与科学学习。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实验实践对小学生科学知识和技能的提升</a:t>
            </a:r>
            <a:endParaRPr altLang="en-US" lang="zh-CN"/>
          </a:p>
        </p:txBody>
      </p:sp>
      <p:sp>
        <p:nvSpPr>
          <p:cNvPr id="10494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实验实践有助于小学生理解科学概念，加深对科学知识的理解。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通过实验实践，小学生可以掌握科学探究的方法和技能，提高科学探究能力。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实验实践有助于培养小学生的观察力、思维能力和动手能力，促进科学素养的综合发展。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实验实践能够激发小学生对科学的兴趣和好奇心，培养科学精神。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实验实践对小学生科学方法和思维的锻炼</a:t>
            </a:r>
            <a:endParaRPr altLang="en-US" lang="zh-CN"/>
          </a:p>
        </p:txBody>
      </p:sp>
      <p:sp>
        <p:nvSpPr>
          <p:cNvPr id="10495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实验实践有助于培养小学生的观察能力，让他们学会通过观察发现问题。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实验实践有助于培养小学生的团队协作能力，让他们学会与他人合作完成任务。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实验实践有助于培养小学生的创新思维，让他们学会从不同角度思考和解决问题。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实验实践有助于培养小学生的逻辑思维，让他们学会通过推理和分析解决问题。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如何加强小学科学教育中的实验实践</a:t>
            </a:r>
            <a:endParaRPr altLang="en-US" lang="zh-CN"/>
          </a:p>
        </p:txBody>
      </p:sp>
      <p:sp>
        <p:nvSpPr>
          <p:cNvPr id="104964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提高教师对实验实践的重视程度</a:t>
            </a:r>
            <a:endParaRPr altLang="en-US" lang="zh-CN"/>
          </a:p>
        </p:txBody>
      </p:sp>
      <p:sp>
        <p:nvSpPr>
          <p:cNvPr id="10496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培养教师的实验实践意识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提升教师的实验实践能力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鼓励教师开展实验实践活动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加强对实验实践的评估与反馈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加强实验实践所需的设施建设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实验室设备：提供充足的实验器材和设备，确保学生能够进行各种实验操作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实验场地：建设专门的科学实验室，为学生提供安全、舒适的学习环境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实验材料：定期采购和更新实验材料，保证实验的顺利进行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设施维护：定期对设施进行检查和维护，确保设备的正常运行和使用安全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开展丰富多彩的实验实践活动</a:t>
            </a:r>
            <a:endParaRPr altLang="en-US" lang="zh-CN"/>
          </a:p>
        </p:txBody>
      </p:sp>
      <p:sp>
        <p:nvSpPr>
          <p:cNvPr id="10498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组织定期的实验竞赛活动，激发学生的实验兴趣和创新能力。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鼓励学生参与科学实验社团，提供专业的指导和支持。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学校与社区合作，开展科学实验活动，拓宽学生的视野和经验。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开展科学实验周活动，让学生参与实验的设计、操作和总结。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鼓励小学生自主进行实验探索</a:t>
            </a:r>
            <a:endParaRPr altLang="en-US" lang="zh-CN"/>
          </a:p>
        </p:txBody>
      </p:sp>
      <p:sp>
        <p:nvSpPr>
          <p:cNvPr id="10498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指导与支持：教师给予学生必要的指导，确保实验安全，同时鼓励学生发挥创造力。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分享与交流：组织学生进行实验成果展示和交流，促进知识共享和经验借鉴。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培养兴趣：通过有趣的实验激发学生对科学的兴趣，提高学习动力。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开放实验室：提供安全、丰富的实验资源，鼓励学生自主设计实验。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95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分析某小学科学教育的成功案例</a:t>
            </a:r>
            <a:endParaRPr altLang="en-US" lang="zh-CN"/>
          </a:p>
        </p:txBody>
      </p:sp>
      <p:sp>
        <p:nvSpPr>
          <p:cNvPr id="10500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学校名称：XX小学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案例背景：重视科学教育，配备专业教师和实验器材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案例描述：开展丰富多彩的科学实验活动，鼓励学生动手实践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案例效果：学生科学素养明显提高，创新能力得到发展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分析某小学在实验实践方面的创新举措</a:t>
            </a:r>
            <a:endParaRPr altLang="en-US" lang="zh-CN"/>
          </a:p>
        </p:txBody>
      </p:sp>
      <p:sp>
        <p:nvSpPr>
          <p:cNvPr id="10500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创新举措：引入虚拟现实技术，模拟实验环境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实施效果：学生参与度提高，实验效果显著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推广价值：具有较高的推广价值和借鉴意义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目的：提高学生的学习兴趣和实验实践能力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分析某小学在科学素养培养方面的特色活动</a:t>
            </a:r>
            <a:endParaRPr altLang="en-US" lang="zh-CN"/>
          </a:p>
        </p:txBody>
      </p:sp>
      <p:sp>
        <p:nvSpPr>
          <p:cNvPr id="10501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特色活动名称：小小科学家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目的：通过实践活动培养小学生的科学素养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活动内容：组织学生参与科学实验、观察自然现象、探索科学原理等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实施方式：学校定期开展特色活动，鼓励学生自主参与，教师进行指导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分析某小学在科学教育方面的挑战与对策</a:t>
            </a:r>
            <a:endParaRPr altLang="en-US" lang="zh-CN"/>
          </a:p>
        </p:txBody>
      </p:sp>
      <p:sp>
        <p:nvSpPr>
          <p:cNvPr id="10502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案例背景：某小学在科学教育方面面临的挑战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案例分析：该小学在科学教育方面存在的问题和困难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对策建议：针对该小学的问题和困难，提出相应的解决措施和方案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案例总结：总结该小学在科学教育方面的挑战与对策，强调科学素养与实验实践的重要性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7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9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2024-01-03T12:28:36Z</dcterms:created>
  <dcterms:modified xsi:type="dcterms:W3CDTF">2024-01-03T12:28:36Z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d94110a293cd4a17ac9eb761b9ba2097_21</vt:lpwstr>
  </property>
</Properties>
</file>