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30" r:id="rId1"/>
    <p:sldMasterId id="2147489367" r:id="rId2"/>
  </p:sldMasterIdLst>
  <p:notesMasterIdLst>
    <p:notesMasterId r:id="rId3"/>
  </p:notesMasterIdLst>
  <p:sldIdLst>
    <p:sldId id="2752" r:id="rId4"/>
    <p:sldId id="2756" r:id="rId5"/>
    <p:sldId id="2759" r:id="rId6"/>
    <p:sldId id="2762" r:id="rId7"/>
    <p:sldId id="2765" r:id="rId8"/>
    <p:sldId id="2768" r:id="rId9"/>
    <p:sldId id="2771" r:id="rId10"/>
    <p:sldId id="2774" r:id="rId11"/>
    <p:sldId id="2777" r:id="rId12"/>
    <p:sldId id="2780" r:id="rId13"/>
    <p:sldId id="2783" r:id="rId14"/>
    <p:sldId id="2786" r:id="rId15"/>
    <p:sldId id="2789" r:id="rId16"/>
    <p:sldId id="2792" r:id="rId17"/>
    <p:sldId id="2795" r:id="rId18"/>
    <p:sldId id="2798" r:id="rId19"/>
    <p:sldId id="2801" r:id="rId20"/>
    <p:sldId id="2804" r:id="rId21"/>
    <p:sldId id="2807" r:id="rId22"/>
    <p:sldId id="2810" r:id="rId23"/>
    <p:sldId id="2813" r:id="rId24"/>
    <p:sldId id="2816" r:id="rId25"/>
    <p:sldId id="2819" r:id="rId26"/>
    <p:sldId id="2822" r:id="rId27"/>
    <p:sldId id="2825" r:id="rId28"/>
    <p:sldId id="2828" r:id="rId29"/>
    <p:sldId id="2831" r:id="rId30"/>
    <p:sldId id="283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31" r:id="rId1"/>
    <p:sldLayoutId id="2147489332" r:id="rId2"/>
    <p:sldLayoutId id="2147489333" r:id="rId3"/>
    <p:sldLayoutId id="2147489334" r:id="rId4"/>
    <p:sldLayoutId id="2147489335" r:id="rId5"/>
    <p:sldLayoutId id="2147489336" r:id="rId6"/>
    <p:sldLayoutId id="2147489337" r:id="rId7"/>
    <p:sldLayoutId id="2147489338" r:id="rId8"/>
    <p:sldLayoutId id="2147489339" r:id="rId9"/>
    <p:sldLayoutId id="2147489340" r:id="rId10"/>
    <p:sldLayoutId id="21474893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68" r:id="rId1"/>
    <p:sldLayoutId id="2147489369" r:id="rId2"/>
    <p:sldLayoutId id="2147489370" r:id="rId3"/>
    <p:sldLayoutId id="2147489371" r:id="rId4"/>
    <p:sldLayoutId id="2147489372" r:id="rId5"/>
    <p:sldLayoutId id="2147489373" r:id="rId6"/>
    <p:sldLayoutId id="2147489374" r:id="rId7"/>
    <p:sldLayoutId id="2147489375" r:id="rId8"/>
    <p:sldLayoutId id="2147489376" r:id="rId9"/>
    <p:sldLayoutId id="2147489377" r:id="rId10"/>
    <p:sldLayoutId id="21474893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2024小学教育的幼儿园过渡与衔接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幼儿园与小学教育的差异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幼儿园到小学过渡的重要性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幼儿园与小学衔接的方法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家长在过渡与衔接中的作用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未来展望与建议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幼儿园与小学教育的差异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教育目标的不同</a:t>
            </a:r>
            <a:endParaRPr altLang="en-US" lang="zh-CN"/>
          </a:p>
        </p:txBody>
      </p:sp>
      <p:sp>
        <p:nvSpPr>
          <p:cNvPr id="1048936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幼儿园教育目标：注重培养孩子的兴趣、习惯和学习能力，促进孩子的全面发展。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小学教育目标：注重传授知识、技能和培养学生的学习能力，为未来的学习和生活打下基础。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学习方式的不同</a:t>
            </a:r>
            <a:endParaRPr altLang="en-US" lang="zh-CN"/>
          </a:p>
        </p:txBody>
      </p:sp>
      <p:sp>
        <p:nvSpPr>
          <p:cNvPr id="1048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幼儿园：以游戏为主，注重培养孩子的兴趣和创造力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幼儿园：教师主导，注重孩子的参与和体验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小学：教师引导，注重学生的自主学习和独立思考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小学：以学科知识传授为主，注重培养学生的认知能力和学术素养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生活环境的不同</a:t>
            </a:r>
            <a:endParaRPr altLang="en-US" lang="zh-CN"/>
          </a:p>
        </p:txBody>
      </p:sp>
      <p:sp>
        <p:nvSpPr>
          <p:cNvPr id="1049060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62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幼儿园：有专门的老师照顾孩子的日常起居，生活比较规律，强调游戏和活动。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68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70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小学：没有专门的老师照顾孩子的日常起居，需要孩子自己独立完成生活任务，强调学习和作业。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社交环境的不同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幼儿园：师生互动，注重游戏和活动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小学：学科学习，注重知识和作业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社交范围：幼儿园相对较小，小学逐渐扩大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社交方式：幼儿园以老师引导为主，小学则逐渐转向自主交流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幼儿园到小学过渡的重要性</a:t>
            </a:r>
            <a:endParaRPr altLang="en-US" lang="zh-CN"/>
          </a:p>
        </p:txBody>
      </p:sp>
      <p:sp>
        <p:nvSpPr>
          <p:cNvPr id="10491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培养学习兴趣和习惯</a:t>
            </a:r>
            <a:endParaRPr altLang="en-US" lang="zh-CN"/>
          </a:p>
        </p:txBody>
      </p:sp>
      <p:sp>
        <p:nvSpPr>
          <p:cNvPr id="10492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激发幼儿对小学知识的兴趣，培养主动学习的意识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培养良好的学习习惯，如认真听讲、积极思考、独立完成作业等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增强幼儿的自信心，让他们感受到学习的快乐和成就感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为幼儿进入小学打下坚实的基础，顺利完成幼儿园到小学的过渡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提高学习能力和适应能力</a:t>
            </a:r>
            <a:endParaRPr altLang="en-US" lang="zh-CN"/>
          </a:p>
        </p:txBody>
      </p:sp>
      <p:sp>
        <p:nvSpPr>
          <p:cNvPr id="10492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培养孩子的自主学习能力，为将来的学习打下基础。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增强孩子的社交能力，帮助其更好地融入新环境。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提高孩子的自信心和独立性，使其更好地应对未来的挑战。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培养孩子良好的学习习惯和态度，促进其全面发展。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促进身心健康发展</a:t>
            </a:r>
            <a:endParaRPr altLang="en-US" lang="zh-CN"/>
          </a:p>
        </p:txBody>
      </p:sp>
      <p:sp>
        <p:nvSpPr>
          <p:cNvPr id="10493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幼儿园到小学过渡是儿童发展的重要阶段，需要关注儿童的身心发展需求。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过渡期的不适应可能会对儿童的身心健康产生负面影响，如焦虑、压力等。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良好的过渡期适应有助于促进儿童的身心健康发展，为未来的学习和成长打下坚实的基础。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家长和教育工作者需要关注儿童在过渡期的情感需求，提供必要的支持和引导。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增强自信心和独立性</a:t>
            </a:r>
            <a:endParaRPr altLang="en-US" lang="zh-CN"/>
          </a:p>
        </p:txBody>
      </p:sp>
      <p:sp>
        <p:nvSpPr>
          <p:cNvPr id="10494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幼儿园到小学过渡能够培养孩子的自信心，让他们逐渐适应新环境，减少对家长的依赖。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在小学教育中，孩子需要独立完成任务和作业，幼儿园过渡能够培养孩子的独立性，提高他们的责任感。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增强自信心和独立性有助于孩子更好地应对未来的挑战，提高他们的适应能力。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幼儿园过渡与衔接能够让孩子更好地适应小学生活，提高他们的学习效果和成绩。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幼儿园与小学衔接的方法</a:t>
            </a:r>
            <a:endParaRPr altLang="en-US" lang="zh-CN"/>
          </a:p>
        </p:txBody>
      </p:sp>
      <p:sp>
        <p:nvSpPr>
          <p:cNvPr id="104947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制定过渡计划</a:t>
            </a:r>
            <a:endParaRPr altLang="en-US" lang="zh-CN"/>
          </a:p>
        </p:txBody>
      </p:sp>
      <p:sp>
        <p:nvSpPr>
          <p:cNvPr id="10495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确定过渡目标：根据幼儿发展水平，制定具体的过渡目标，包括知识、技能、情感等方面。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制定教学计划：根据过渡目标，制定相应的教学计划，包括教学内容、教学方法、教学时间等。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创设适宜环境：为幼儿创设适宜的学习环境，包括教室布置、教学设施、教学资源等。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加强家园合作：加强与家长的沟通与合作，共同促进幼儿的成长与发展。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调整教育方式</a:t>
            </a:r>
            <a:endParaRPr altLang="en-US" lang="zh-CN"/>
          </a:p>
        </p:txBody>
      </p:sp>
      <p:sp>
        <p:nvSpPr>
          <p:cNvPr id="104958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注重培养孩子的自主性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9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逐步提高学习要求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0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开展游戏化教学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0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加强与小学的沟通与合作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培养生活自理能力</a:t>
            </a:r>
            <a:endParaRPr altLang="en-US" lang="zh-CN"/>
          </a:p>
        </p:txBody>
      </p:sp>
      <p:sp>
        <p:nvSpPr>
          <p:cNvPr id="10496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培养孩子自己穿衣服、系鞋带等基本生活技能。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鼓励孩子自己整理学习用品和玩具，培养其独立性。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通过日常生活中的小事情，让孩子学会自己照顾自己，如自己倒水喝、上厕所等。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家长和老师可以适当地给予孩子一些奖励，激励他们更加积极地提高生活自理能力。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加强社交技能训练</a:t>
            </a:r>
            <a:endParaRPr altLang="en-US" lang="zh-CN"/>
          </a:p>
        </p:txBody>
      </p:sp>
      <p:sp>
        <p:nvSpPr>
          <p:cNvPr id="10497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引导幼儿学会分享、尊重他人，建立良好的人际关系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鼓励幼儿多与同龄人互动，提高社交能力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通过游戏、活动等方式培养幼儿的合作意识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培养幼儿的语言表达能力，鼓励他们大胆表达自己的想法和感受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家长在过渡与衔接中的作用</a:t>
            </a:r>
            <a:endParaRPr altLang="en-US" lang="zh-CN"/>
          </a:p>
        </p:txBody>
      </p:sp>
      <p:sp>
        <p:nvSpPr>
          <p:cNvPr id="104977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了解孩子的发展阶段</a:t>
            </a:r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了解孩子的发展阶段：家长需要了解孩子在幼儿园和小学不同阶段的发展特点，以便更好地引导孩子过渡。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关注孩子的心理变化：孩子在过渡期可能会出现各种心理变化，家长需要关注并及时引导。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培养孩子的学习习惯：家长可以帮助孩子培养良好的学习习惯，如定时复习、独立完成作业等，以适应小学的学习节奏。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加强与学校的沟通：家长需要与学校保持密切联系，了解孩子在学校的表现，及时发现并解决问题。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积极参与学校活动</a:t>
            </a:r>
            <a:endParaRPr altLang="en-US" lang="zh-CN"/>
          </a:p>
        </p:txBody>
      </p:sp>
      <p:sp>
        <p:nvSpPr>
          <p:cNvPr id="10498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家长可以积极参与学校的家长会等活动，与其他家长交流育儿经验，共同促进孩子的成长。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家长可以参加学校组织的活动，了解幼儿园的教学方式和生活情况，更好地配合学校工作。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家长可以与幼儿园老师建立良好的沟通，及时了解孩子在幼儿园的表现和进步，为孩子的成长提供更好的支持。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家长可以通过参加学校活动，了解学校的办学理念和教育方法，为孩子的未来发展提供更好的指导和支持。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与孩子沟通交流</a:t>
            </a:r>
            <a:endParaRPr altLang="en-US" lang="zh-CN"/>
          </a:p>
        </p:txBody>
      </p:sp>
      <p:sp>
        <p:nvSpPr>
          <p:cNvPr id="10499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家长可以通过日常对话、游戏互动等方式与孩子进行沟通，了解孩子的兴趣爱好、性格特点等，为孩子的个性化发展提供支持。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在沟通交流中，家长需要关注孩子的情绪变化，及时发现并解决问题，促进孩子健康成长。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家长需要与孩子建立良好的沟通机制，了解孩子的想法和需求。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在幼儿园过渡与衔接过程中，家长需要积极与孩子进行情感交流，增强孩子的安全感和信任感。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培养孩子的学习兴趣和习惯</a:t>
            </a:r>
            <a:endParaRPr altLang="en-US" lang="zh-CN"/>
          </a:p>
        </p:txBody>
      </p:sp>
      <p:sp>
        <p:nvSpPr>
          <p:cNvPr id="10500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家长可以与孩子一起参加学习活动，如绘画、音乐等，培养孩子的多元智能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家长可以与孩子一起制定奖励机制，鼓励孩子养成良好的学习习惯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家长可以与孩子一起制定学习计划，培养孩子的学习兴趣和习惯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家长可以与孩子一起阅读绘本、故事书等，激发孩子的学习兴趣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5006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创新教育模式和教学方法</a:t>
            </a:r>
            <a:endParaRPr altLang="en-US" lang="zh-CN"/>
          </a:p>
        </p:txBody>
      </p:sp>
      <p:sp>
        <p:nvSpPr>
          <p:cNvPr id="10501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开展多元化评价，关注学生全面发展，注重过程评价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利用信息技术手段，提高教学效果和学生学习兴趣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引入游戏化教学，让学生在轻松愉快的氛围中学习知识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加强家校合作，共同促进幼儿成长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加强家校合作与沟通</a:t>
            </a:r>
            <a:endParaRPr altLang="en-US" lang="zh-CN"/>
          </a:p>
        </p:txBody>
      </p:sp>
      <p:sp>
        <p:nvSpPr>
          <p:cNvPr id="10501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建立定期沟通机制，及时了解孩子在幼儿园和小学的表现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组织家长培训，提高家长的教育理念和方法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鼓励家长参与学校教育活动，共同促进孩子成长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建立家校合作平台，共享教育资源，提高教育效果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关注孩子的个性化发展需求</a:t>
            </a:r>
            <a:endParaRPr altLang="en-US" lang="zh-CN"/>
          </a:p>
        </p:txBody>
      </p:sp>
      <p:sp>
        <p:nvSpPr>
          <p:cNvPr id="10502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尊重每个孩子的独特性，提供多样化的教育方式和内容，以满足不同孩子的兴趣和需求。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关注孩子的个性特点，制定个性化的教育计划，促进孩子的全面发展。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培养孩子的自主性和创造性，鼓励孩子独立思考、勇于探索，激发孩子的潜能。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建立良好的师生关系，关注孩子的情感需求，提供情感支持和心理辅导。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提高教师的专业素养和教育能力</a:t>
            </a:r>
            <a:endParaRPr altLang="en-US" lang="zh-CN"/>
          </a:p>
        </p:txBody>
      </p:sp>
      <p:sp>
        <p:nvSpPr>
          <p:cNvPr id="10502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加强教师对幼小衔接工作的认识，提高教师的责任感和使命感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定期开展教师培训，提高教师的教育教学水平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鼓励教师参加学术交流活动，了解最新的教育理念和教学方法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建立完善的教师评价体系，激励教师不断提高自身的专业素养和教育能力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5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6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1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2024-01-04T23:53:24Z</dcterms:created>
  <dcterms:modified xsi:type="dcterms:W3CDTF">2024-01-04T23:53:24Z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f2331c64c8864416afdfdb84220ad498_21</vt:lpwstr>
  </property>
</Properties>
</file>