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53" r:id="rId1"/>
    <p:sldMasterId id="2147485690" r:id="rId2"/>
  </p:sldMasterIdLst>
  <p:notesMasterIdLst>
    <p:notesMasterId r:id="rId3"/>
  </p:notesMasterIdLst>
  <p:sldIdLst>
    <p:sldId id="1160" r:id="rId4"/>
    <p:sldId id="1165" r:id="rId5"/>
    <p:sldId id="1169" r:id="rId6"/>
    <p:sldId id="1172" r:id="rId7"/>
    <p:sldId id="1175" r:id="rId8"/>
    <p:sldId id="1178" r:id="rId9"/>
    <p:sldId id="1181" r:id="rId10"/>
    <p:sldId id="1184" r:id="rId11"/>
    <p:sldId id="1187" r:id="rId12"/>
    <p:sldId id="1190" r:id="rId13"/>
    <p:sldId id="1193" r:id="rId14"/>
    <p:sldId id="1196" r:id="rId15"/>
    <p:sldId id="1199" r:id="rId16"/>
    <p:sldId id="1202" r:id="rId17"/>
    <p:sldId id="1205" r:id="rId18"/>
    <p:sldId id="1208" r:id="rId19"/>
    <p:sldId id="1211" r:id="rId20"/>
    <p:sldId id="1214" r:id="rId21"/>
    <p:sldId id="1217" r:id="rId22"/>
    <p:sldId id="1220" r:id="rId23"/>
    <p:sldId id="1223" r:id="rId24"/>
    <p:sldId id="1226" r:id="rId25"/>
    <p:sldId id="1229" r:id="rId26"/>
    <p:sldId id="1232" r:id="rId27"/>
    <p:sldId id="1235" r:id="rId28"/>
    <p:sldId id="1238" r:id="rId29"/>
    <p:sldId id="1241" r:id="rId30"/>
    <p:sldId id="1244" r:id="rId31"/>
    <p:sldId id="1247" r:id="rId32"/>
    <p:sldId id="125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54" r:id="rId1"/>
    <p:sldLayoutId id="2147485655" r:id="rId2"/>
    <p:sldLayoutId id="2147485656" r:id="rId3"/>
    <p:sldLayoutId id="2147485657" r:id="rId4"/>
    <p:sldLayoutId id="2147485658" r:id="rId5"/>
    <p:sldLayoutId id="2147485659" r:id="rId6"/>
    <p:sldLayoutId id="2147485660" r:id="rId7"/>
    <p:sldLayoutId id="2147485661" r:id="rId8"/>
    <p:sldLayoutId id="2147485662" r:id="rId9"/>
    <p:sldLayoutId id="2147485663" r:id="rId10"/>
    <p:sldLayoutId id="21474856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691" r:id="rId1"/>
    <p:sldLayoutId id="2147485692" r:id="rId2"/>
    <p:sldLayoutId id="2147485693" r:id="rId3"/>
    <p:sldLayoutId id="2147485694" r:id="rId4"/>
    <p:sldLayoutId id="2147485695" r:id="rId5"/>
    <p:sldLayoutId id="2147485696" r:id="rId6"/>
    <p:sldLayoutId id="2147485697" r:id="rId7"/>
    <p:sldLayoutId id="2147485698" r:id="rId8"/>
    <p:sldLayoutId id="2147485699" r:id="rId9"/>
    <p:sldLayoutId id="2147485700" r:id="rId10"/>
    <p:sldLayoutId id="214748570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tags" Target="../tags/tag161.xml"/><Relationship Id="rId22" Type="http://schemas.openxmlformats.org/officeDocument/2006/relationships/tags" Target="../tags/tag162.xml"/><Relationship Id="rId23" Type="http://schemas.openxmlformats.org/officeDocument/2006/relationships/tags" Target="../tags/tag163.xml"/><Relationship Id="rId24" Type="http://schemas.openxmlformats.org/officeDocument/2006/relationships/tags" Target="../tags/tag164.xml"/><Relationship Id="rId25" Type="http://schemas.openxmlformats.org/officeDocument/2006/relationships/tags" Target="../tags/tag165.xml"/><Relationship Id="rId26" Type="http://schemas.openxmlformats.org/officeDocument/2006/relationships/tags" Target="../tags/tag166.xml"/><Relationship Id="rId27" Type="http://schemas.openxmlformats.org/officeDocument/2006/relationships/tags" Target="../tags/tag167.xml"/><Relationship Id="rId28" Type="http://schemas.openxmlformats.org/officeDocument/2006/relationships/tags" Target="../tags/tag168.xml"/><Relationship Id="rId29" Type="http://schemas.openxmlformats.org/officeDocument/2006/relationships/tags" Target="../tags/tag169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2024年电信网络行业网络安全保护战略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网络安全保护战略重点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具体实施措施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保障措施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电信网络行业网络安全现状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2024年网络安全保护战略目标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电信网络行业网络安全现状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网络安全威胁分析</a:t>
            </a:r>
            <a:endParaRPr altLang="en-US" lang="zh-CN"/>
          </a:p>
        </p:txBody>
      </p:sp>
      <p:sp>
        <p:nvSpPr>
          <p:cNvPr id="10488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内部威胁：员工误操作或恶意行为可能导致敏感数据泄露或系统损坏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黑客攻击：针对电信网络行业的黑客攻击事件频发，窃取用户数据和敏感信息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病毒和恶意软件：传播速度快，影响范围广，对网络设备和用户数据构成威胁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基础设施安全：网络基础设施的安全防护能力不足，易受到攻击和入侵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现有安全保护措施的不足</a:t>
            </a:r>
            <a:endParaRPr altLang="en-US" lang="zh-CN"/>
          </a:p>
        </p:txBody>
      </p:sp>
      <p:sp>
        <p:nvSpPr>
          <p:cNvPr id="10489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缺乏统一的安全标准和管理规范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安全技术手段落后，难以应对新型网络攻击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网络安全人才短缺，缺乏专业的安全团队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用户安全意识薄弱，易遭受网络诈骗和信息泄露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行业面临的主要挑战</a:t>
            </a:r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不断演变的威胁环境：黑客攻击、恶意软件、勒索软件等威胁不断演变，给网络安全带来挑战。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数据泄露和隐私保护：随着数字化转型的加速，数据泄露和隐私保护成为行业面临的重要挑战。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基础设施安全：电信网络基础设施是关键信息基础设施的重要组成部分，保障基础设施安全是行业面临的重大挑战。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跨境威胁：随着全球化的加速，跨境威胁成为行业面临的新挑战，需要加强国际合作来共同应对。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2024年网络安全保护战略目标</a:t>
            </a:r>
            <a:endParaRPr altLang="en-US" dirty="0" lang="zh-CN"/>
          </a:p>
        </p:txBody>
      </p:sp>
      <p:sp>
        <p:nvSpPr>
          <p:cNvPr id="10490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提高网络安全防护能力</a:t>
            </a:r>
            <a:endParaRPr altLang="en-US" lang="zh-CN"/>
          </a:p>
        </p:txBody>
      </p:sp>
      <p:sp>
        <p:nvSpPr>
          <p:cNvPr id="10490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加强网络安全意识教育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增强网络安全基础设施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提升网络安全技术水平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完善网络安全法律法规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降低网络安全风险</a:t>
            </a:r>
            <a:endParaRPr altLang="en-US" lang="zh-CN"/>
          </a:p>
        </p:txBody>
      </p:sp>
      <p:sp>
        <p:nvSpPr>
          <p:cNvPr id="10491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建立完善的网络安全体系，提高网络安全防护能力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强化网络安全宣传教育，提高全民网络安全意识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推进网络安全技术研发和应用，提高自主创新能力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加强网络安全监测和预警，及时发现和处置安全威胁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保障关键信息基础设施安全</a:t>
            </a:r>
            <a:endParaRPr altLang="en-US" lang="zh-CN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目标：确保关键信息基础设施免受攻击和威胁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措施：加强网络安全监测和预警，提高应急响应能力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重点领域：能源、交通、金融等重要行业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合作：加强国际合作，共同应对网络安全挑战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网络安全保护战略重点</a:t>
            </a:r>
            <a:endParaRPr altLang="en-US" dirty="0" lang="zh-CN"/>
          </a:p>
        </p:txBody>
      </p:sp>
      <p:sp>
        <p:nvSpPr>
          <p:cNvPr id="10492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加强网络安全监测预警体系建设</a:t>
            </a:r>
            <a:endParaRPr altLang="en-US" lang="zh-CN"/>
          </a:p>
        </p:txBody>
      </p:sp>
      <p:sp>
        <p:nvSpPr>
          <p:cNvPr id="10493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加大对网络攻击的溯源和打击力度，提高对违法犯罪行为的震慑力。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建立完善的网络安全监测预警体系，提高对网络攻击的发现和应对能力。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加强与国家安全机构的合作，实现信息共享和协同应对。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推广网络安全知识普及教育，提高全社会的网络安全意识和防护能力。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提升网络安全应急响应能力</a:t>
            </a:r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建立完善的网络安全应急响应体系，提高快速响应能力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加强网络安全监测和预警，及时发现和处置安全威胁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提升应急处置技术水平，提高快速恢复能力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加强应急演练和培训，提高应急响应人员的专业素质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强化网络安全技术研发与应用</a:t>
            </a:r>
            <a:endParaRPr altLang="en-US" lang="zh-CN"/>
          </a:p>
        </p:txBody>
      </p:sp>
      <p:sp>
        <p:nvSpPr>
          <p:cNvPr id="10494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加大投入力度，提高网络安全技术研发水平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加强与高校、研究机构的合作，推动网络安全技术成果转化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推广网络安全技术应用，提高网络安全防护能力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定期组织网络安全技术交流活动，促进技术共享与合作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完善网络安全法律法规和标准体系</a:t>
            </a:r>
            <a:endParaRPr altLang="en-US" lang="zh-CN"/>
          </a:p>
        </p:txBody>
      </p:sp>
      <p:sp>
        <p:nvSpPr>
          <p:cNvPr id="10494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制定和完善网络安全法律法规，明确网络安全保护的责任和义务。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建立完善的网络安全标准体系，提高网络安全保护的规范性和可操作性。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加强网络安全监管力度，确保网络安全法律法规和标准体系的落地实施。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鼓励企业、研究机构和高校参与制定网络安全标准，推动网络安全技术的创新和发展。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具体实施措施</a:t>
            </a:r>
            <a:endParaRPr altLang="en-US" dirty="0" lang="zh-CN"/>
          </a:p>
        </p:txBody>
      </p:sp>
      <p:sp>
        <p:nvSpPr>
          <p:cNvPr id="10495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建立网络安全信息共享机制</a:t>
            </a:r>
            <a:endParaRPr altLang="en-US" lang="zh-CN"/>
          </a:p>
        </p:txBody>
      </p:sp>
      <p:sp>
        <p:nvSpPr>
          <p:cNvPr id="10495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目的：提高网络安全预警、防范和应对能力，减少网络攻击对企业和个人的影响。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定义：通过建立信息共享平台，促进各企业、机构之间的网络安全信息交流与合作。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实施方式：建立统一的信息共享平台，制定信息共享标准、流程和保密措施，鼓励企业、机构积极参与信息共享。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优势：提高网络安全整体水平，减少网络攻击带来的损失，促进企业之间的合作与共同发展。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加强网络安全人才培养与引进</a:t>
            </a:r>
            <a:endParaRPr altLang="en-US" lang="zh-CN"/>
          </a:p>
        </p:txBody>
      </p:sp>
      <p:sp>
        <p:nvSpPr>
          <p:cNvPr id="10496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培养网络安全人才：通过高校合作、培训机构等途径，培养具备网络安全知识和技能的专业人才。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引进网络安全专家：通过引进国内外网络安全领域的专家和团队，提高企业网络安全防护能力。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建立网络安全培训体系：针对不同层次和需求的员工，制定个性化的培训计划，提高员工的网络安全意识和技能。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建立网络安全人才库：通过建立人才库，为企业提供稳定、高效的网络安全人才支持。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推动网络安全产业快速发展</a:t>
            </a:r>
            <a:endParaRPr altLang="en-US" lang="zh-CN"/>
          </a:p>
        </p:txBody>
      </p:sp>
      <p:sp>
        <p:nvSpPr>
          <p:cNvPr id="10496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加强网络安全技术创新，提升产业整体竞争力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加大政策支持力度，鼓励企业加大网络安全投入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推动网络安全与信息化融合发展，提高网络安全保障能力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加强国际合作，共同应对网络安全挑战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加强国际合作与交流，共同应对网络安全挑战</a:t>
            </a:r>
            <a:endParaRPr altLang="en-US" lang="zh-CN"/>
          </a:p>
        </p:txBody>
      </p:sp>
      <p:sp>
        <p:nvSpPr>
          <p:cNvPr id="10497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加强技术交流，分享网络安全技术和经验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建立国际合作机制，共同制定网络安全标准与规范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联合开展网络安全攻防演练，提高应对能力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建立信息共享平台，实时监测和预警网络威胁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保障措施</a:t>
            </a:r>
            <a:endParaRPr altLang="en-US" dirty="0" lang="zh-CN"/>
          </a:p>
        </p:txBody>
      </p:sp>
      <p:sp>
        <p:nvSpPr>
          <p:cNvPr id="10497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建立健全网络安全责任制</a:t>
            </a:r>
            <a:endParaRPr altLang="en-US" lang="zh-CN"/>
          </a:p>
        </p:txBody>
      </p:sp>
      <p:sp>
        <p:nvSpPr>
          <p:cNvPr id="10497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制定网络安全政策法规，明确各级政府和企业单位的责任和义务。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建立网络安全监管体系，加强对网络基础设施、应用服务和数据的监管。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推广网络安全技术，提高网络安全防护能力和水平。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加强网络安全宣传教育，提高全民网络安全意识和技能。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加大网络安全投入力度</a:t>
            </a:r>
            <a:endParaRPr altLang="en-US" lang="zh-CN"/>
          </a:p>
        </p:txBody>
      </p:sp>
      <p:sp>
        <p:nvSpPr>
          <p:cNvPr id="10498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加强安全团队建设，提高人员素质和技能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定期进行安全风险评估和应急演练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增加网络安全预算，提高投入比例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引进先进的安全技术和设备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完善网络安全监督检查机制</a:t>
            </a:r>
            <a:endParaRPr altLang="en-US" lang="zh-CN"/>
          </a:p>
        </p:txBody>
      </p:sp>
      <p:sp>
        <p:nvSpPr>
          <p:cNvPr id="10499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加强网络安全漏洞扫描和风险评估，及时发现和修复安全隐患。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建立完善的网络安全监督检查制度，明确检查标准和流程。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强化对网络设备和系统的安全监测，实时掌握网络运行状态和安全状况。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定期开展网络安全演练和攻防演练，提高应对网络安全事件的能力。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建立网络安全事件处置机制</a:t>
            </a:r>
            <a:endParaRPr altLang="en-US" lang="zh-CN"/>
          </a:p>
        </p:txBody>
      </p:sp>
      <p:sp>
        <p:nvSpPr>
          <p:cNvPr id="10499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定义：对网络安全事件进行监测、预警、处置和恢复的一系列措施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目的：及时发现和处置系统漏洞、恶意攻击、病毒传播等网络安全事件，确保网络稳定运行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措施：建立安全监测系统、预警机制、应急响应团队和恢复计划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关键点：实时监测、快速响应、数据备份和恢复、跨部门协作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总结当前电信网络行业网络安全保护工作取得的成果与经验</a:t>
            </a:r>
            <a:endParaRPr altLang="en-US" lang="zh-CN"/>
          </a:p>
        </p:txBody>
      </p:sp>
      <p:sp>
        <p:nvSpPr>
          <p:cNvPr id="10500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措施：加强技术研发，提高网络安全技术水平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成果：成功防御多次网络攻击，减少损失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经验：建立完善的网络安全体系，提高安全防范意识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合作：加强国际合作，共同应对网络安全挑战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分析未来电信网络行业发展趋势及其对网络安全的影响</a:t>
            </a:r>
            <a:endParaRPr altLang="en-US" lang="zh-CN"/>
          </a:p>
        </p:txBody>
      </p:sp>
      <p:sp>
        <p:nvSpPr>
          <p:cNvPr id="10501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5G和物联网的快速发展将带来更多的网络安全挑战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云计算和大数据技术的广泛应用将提高网络安全防护能力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人工智能和机器学习的应用将提升网络安全监测和预警能力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区块链技术有望为网络安全提供新的解决方案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展望未来电信网络行业网络安全保护工作的发展方向与重点</a:t>
            </a:r>
            <a:endParaRPr altLang="en-US" lang="zh-CN"/>
          </a:p>
        </p:txBody>
      </p:sp>
      <p:sp>
        <p:nvSpPr>
          <p:cNvPr id="1050182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5G和物联网的快速发展将带来新的安全挑战和机遇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云原生和容器技术的普及将改变安全架构和防护策略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人工智能和机器学习在安全领域的应用将更加广泛和深入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零信任安全模型将逐步成为主流，重塑网络安全防护体系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区块链技术将在网络安全领域发挥越来越重要的作用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跨学科、跨领域的合作将进一步加强，形成更全面的安全解决方案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5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2024-01-03T11:19:31Z</dcterms:created>
  <dcterms:modified xsi:type="dcterms:W3CDTF">2024-01-03T11:19:31Z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52cf238949704810927793466a8ce268_21</vt:lpwstr>
  </property>
</Properties>
</file>