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3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hyperlink" Target="P66&#22278;&#30340;&#20999;&#32447;.gsp" TargetMode="External" /><Relationship Id="rId4" Type="http://schemas.openxmlformats.org/officeDocument/2006/relationships/image" Target="../media/image2.e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em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em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0.emf" /><Relationship Id="rId4" Type="http://schemas.openxmlformats.org/officeDocument/2006/relationships/image" Target="../media/image11.emf" /><Relationship Id="rId5" Type="http://schemas.openxmlformats.org/officeDocument/2006/relationships/image" Target="../media/image1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16.emf" /><Relationship Id="rId4" Type="http://schemas.openxmlformats.org/officeDocument/2006/relationships/image" Target="../media/image17.e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2351618" y="2755900"/>
            <a:ext cx="8043334" cy="1198033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切线的判定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17" y="57151"/>
            <a:ext cx="2880784" cy="491067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湘教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·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九年级下册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图片 18"/>
          <p:cNvPicPr>
            <a:picLocks noChangeAspect="1"/>
          </p:cNvPicPr>
          <p:nvPr/>
        </p:nvPicPr>
        <p:blipFill>
          <a:blip r:embed="rId2"/>
          <a:srcRect l="15620" t="31876" r="14226" b="30597"/>
          <a:stretch>
            <a:fillRect/>
          </a:stretch>
        </p:blipFill>
        <p:spPr>
          <a:xfrm>
            <a:off x="-336549" y="-309033"/>
            <a:ext cx="3577167" cy="19134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文本框 19"/>
          <p:cNvSpPr txBox="1"/>
          <p:nvPr/>
        </p:nvSpPr>
        <p:spPr>
          <a:xfrm>
            <a:off x="103111" y="258172"/>
            <a:ext cx="2697435" cy="7797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marR="0" lvl="0" indent="0" algn="dist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267" b="1" i="0" u="none" kern="1200" baseline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dist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2000"/>
                    </a:srgbClr>
                  </a:outerShdw>
                </a:effectLst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新课导入</a:t>
            </a:r>
            <a:endParaRPr kumimoji="0" lang="zh-CN" altLang="en-US" sz="4267" b="1" i="0" u="none" strike="noStrike" kern="1200" cap="none" spc="0" normalizeH="0" baseline="0" noProof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62000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7412" name="文本框 20"/>
          <p:cNvSpPr txBox="1"/>
          <p:nvPr/>
        </p:nvSpPr>
        <p:spPr>
          <a:xfrm>
            <a:off x="723900" y="1221317"/>
            <a:ext cx="10464800" cy="599016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</a:pPr>
            <a:r>
              <a:rPr lang="en-US" altLang="zh-CN" sz="2667" b="1">
                <a:latin typeface="Times New Roman" pitchFamily="18" charset="0"/>
              </a:rPr>
              <a:t>1.</a:t>
            </a:r>
            <a:r>
              <a:rPr lang="zh-CN" altLang="en-US" sz="2667" b="1">
                <a:latin typeface="Times New Roman" pitchFamily="18" charset="0"/>
              </a:rPr>
              <a:t>转动雨伞，水珠顺着伞面边缘飞出后顺着什么方向飞出？</a:t>
            </a:r>
          </a:p>
        </p:txBody>
      </p:sp>
      <p:sp>
        <p:nvSpPr>
          <p:cNvPr id="17413" name="文本框 21"/>
          <p:cNvSpPr txBox="1"/>
          <p:nvPr/>
        </p:nvSpPr>
        <p:spPr>
          <a:xfrm>
            <a:off x="719667" y="1892300"/>
            <a:ext cx="10564285" cy="59901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</a:pPr>
            <a:r>
              <a:rPr lang="en-US" altLang="zh-CN" sz="2667" b="1">
                <a:latin typeface="Times New Roman" pitchFamily="18" charset="0"/>
              </a:rPr>
              <a:t>2.</a:t>
            </a:r>
            <a:r>
              <a:rPr lang="zh-CN" altLang="en-US" sz="2667" b="1">
                <a:latin typeface="Times New Roman" pitchFamily="18" charset="0"/>
              </a:rPr>
              <a:t>转动细线系着的小球形成圆，小球脱落后顺着什么方向飞出？</a:t>
            </a:r>
          </a:p>
        </p:txBody>
      </p:sp>
      <p:sp>
        <p:nvSpPr>
          <p:cNvPr id="23" name="矩形: 圆角 22">
            <a:hlinkClick r:id="rId3" action="ppaction://hlinkfile"/>
          </p:cNvPr>
          <p:cNvSpPr/>
          <p:nvPr/>
        </p:nvSpPr>
        <p:spPr>
          <a:xfrm>
            <a:off x="8592277" y="4101075"/>
            <a:ext cx="2081871" cy="672075"/>
          </a:xfrm>
          <a:prstGeom prst="roundRect">
            <a:avLst/>
          </a:prstGeom>
          <a:solidFill>
            <a:srgbClr val="FE970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7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点击打开</a:t>
            </a:r>
            <a:endParaRPr kumimoji="0" lang="zh-CN" altLang="en-US" sz="2667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图片 5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795" y="2925880"/>
            <a:ext cx="6166332" cy="33790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文本框 4"/>
          <p:cNvSpPr txBox="1"/>
          <p:nvPr/>
        </p:nvSpPr>
        <p:spPr>
          <a:xfrm>
            <a:off x="1246718" y="2432051"/>
            <a:ext cx="6288616" cy="22457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         观察，工人用砂轮磨一把刀，在接触的一瞬间，擦出的火花是沿着砂轮的什么方向飞出去的？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69900"/>
            <a:ext cx="8326967" cy="94191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EFF3EA"/>
              </a:clrFrom>
              <a:clrTo>
                <a:srgbClr val="EFF3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0566" y="1530351"/>
            <a:ext cx="3706284" cy="45868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" y="243417"/>
            <a:ext cx="9160934" cy="9292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9" name="文本框 7"/>
          <p:cNvSpPr txBox="1"/>
          <p:nvPr/>
        </p:nvSpPr>
        <p:spPr>
          <a:xfrm>
            <a:off x="719667" y="1261534"/>
            <a:ext cx="9889067" cy="22457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        如图，</a:t>
            </a:r>
            <a:r>
              <a:rPr lang="en-US" altLang="zh-CN" sz="3200" b="1" i="1">
                <a:latin typeface="Times New Roman" pitchFamily="18" charset="0"/>
              </a:rPr>
              <a:t>OA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是⊙</a:t>
            </a:r>
            <a:r>
              <a:rPr lang="en-US" altLang="zh-CN" sz="3200" b="1" i="1">
                <a:latin typeface="Times New Roman" pitchFamily="18" charset="0"/>
              </a:rPr>
              <a:t>O</a:t>
            </a:r>
            <a:r>
              <a:rPr lang="zh-CN" altLang="en-US" sz="3200" b="1">
                <a:latin typeface="Times New Roman" pitchFamily="18" charset="0"/>
              </a:rPr>
              <a:t> 的半径，经过 </a:t>
            </a:r>
            <a:r>
              <a:rPr lang="en-US" altLang="zh-CN" sz="3200" b="1" i="1">
                <a:latin typeface="Times New Roman" pitchFamily="18" charset="0"/>
              </a:rPr>
              <a:t>OA</a:t>
            </a:r>
            <a:r>
              <a:rPr lang="zh-CN" altLang="en-US" sz="3200" b="1" i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的外端点 </a:t>
            </a:r>
            <a:r>
              <a:rPr lang="en-US" altLang="zh-CN" sz="3200" b="1" i="1">
                <a:latin typeface="Times New Roman" pitchFamily="18" charset="0"/>
              </a:rPr>
              <a:t>A</a:t>
            </a:r>
            <a:r>
              <a:rPr lang="zh-CN" altLang="en-US" sz="3200" b="1">
                <a:latin typeface="Times New Roman" pitchFamily="18" charset="0"/>
              </a:rPr>
              <a:t>，作一条直线 </a:t>
            </a:r>
            <a:r>
              <a:rPr lang="en-US" altLang="zh-CN" sz="3200" b="1" i="1">
                <a:latin typeface="Times New Roman" pitchFamily="18" charset="0"/>
              </a:rPr>
              <a:t>l</a:t>
            </a:r>
            <a:r>
              <a:rPr lang="zh-CN" altLang="en-US" sz="3200" b="1">
                <a:latin typeface="Times New Roman" pitchFamily="18" charset="0"/>
              </a:rPr>
              <a:t>⊥</a:t>
            </a:r>
            <a:r>
              <a:rPr lang="en-US" altLang="zh-CN" sz="3200" b="1" i="1">
                <a:latin typeface="Times New Roman" pitchFamily="18" charset="0"/>
              </a:rPr>
              <a:t>OA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，圆心 </a:t>
            </a:r>
            <a:r>
              <a:rPr lang="en-US" altLang="zh-CN" sz="3200" b="1" i="1">
                <a:latin typeface="Times New Roman" pitchFamily="18" charset="0"/>
              </a:rPr>
              <a:t>O</a:t>
            </a:r>
            <a:r>
              <a:rPr lang="zh-CN" altLang="en-US" sz="3200" b="1">
                <a:latin typeface="Times New Roman" pitchFamily="18" charset="0"/>
              </a:rPr>
              <a:t> 到直线 </a:t>
            </a:r>
            <a:r>
              <a:rPr lang="en-US" altLang="zh-CN" sz="3200" b="1" i="1">
                <a:latin typeface="Times New Roman" pitchFamily="18" charset="0"/>
              </a:rPr>
              <a:t>l</a:t>
            </a:r>
            <a:r>
              <a:rPr lang="zh-CN" altLang="en-US" sz="3200" b="1" i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的距离是多少？直线 </a:t>
            </a:r>
            <a:r>
              <a:rPr lang="en-US" altLang="zh-CN" sz="3200" b="1" i="1">
                <a:latin typeface="Times New Roman" pitchFamily="18" charset="0"/>
              </a:rPr>
              <a:t>l </a:t>
            </a:r>
            <a:r>
              <a:rPr lang="zh-CN" altLang="en-US" sz="3200" b="1">
                <a:latin typeface="Times New Roman" pitchFamily="18" charset="0"/>
              </a:rPr>
              <a:t>和 ⊙</a:t>
            </a:r>
            <a:r>
              <a:rPr lang="en-US" altLang="zh-CN" sz="3200" b="1" i="1">
                <a:latin typeface="Times New Roman" pitchFamily="18" charset="0"/>
              </a:rPr>
              <a:t>O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有怎样的位置关系？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84" y="3526367"/>
            <a:ext cx="7569200" cy="149225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4878917"/>
            <a:ext cx="9158816" cy="16425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3134" y="2948518"/>
            <a:ext cx="2681818" cy="278553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2351618" y="1892300"/>
            <a:ext cx="4224867" cy="850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切线的判定定理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90651" y="3045884"/>
            <a:ext cx="7010400" cy="17102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经过半径的外端并且垂直于这条半径的直线是圆的切线．</a:t>
            </a:r>
          </a:p>
        </p:txBody>
      </p:sp>
      <p:pic>
        <p:nvPicPr>
          <p:cNvPr id="20484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3134" y="2948518"/>
            <a:ext cx="2681818" cy="278553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" y="232833"/>
            <a:ext cx="9160934" cy="99271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文本框 5"/>
          <p:cNvSpPr txBox="1"/>
          <p:nvPr/>
        </p:nvSpPr>
        <p:spPr>
          <a:xfrm>
            <a:off x="1130300" y="1411817"/>
            <a:ext cx="6096000" cy="7683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用三角尺过圆上一点画圆的切线</a:t>
            </a:r>
            <a:r>
              <a:rPr lang="en-US" altLang="zh-CN" sz="3200" b="1">
                <a:latin typeface="Times New Roman" pitchFamily="18" charset="0"/>
              </a:rPr>
              <a:t>.</a:t>
            </a:r>
            <a:endParaRPr lang="zh-CN" altLang="en-US" sz="3200" b="1">
              <a:latin typeface="Times New Roman" pitchFamily="18" charset="0"/>
            </a:endParaRPr>
          </a:p>
        </p:txBody>
      </p:sp>
      <p:pic>
        <p:nvPicPr>
          <p:cNvPr id="21508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434" y="2468033"/>
            <a:ext cx="2645833" cy="3064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176867" y="2336800"/>
            <a:ext cx="6836834" cy="20679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2933" b="1">
                <a:solidFill>
                  <a:srgbClr val="00B0F0"/>
                </a:solidFill>
                <a:latin typeface="Times New Roman" pitchFamily="18" charset="0"/>
              </a:rPr>
              <a:t>画法：</a:t>
            </a: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（</a:t>
            </a:r>
            <a:r>
              <a:rPr lang="en-US" altLang="zh-CN" sz="2933" b="1">
                <a:solidFill>
                  <a:srgbClr val="FF3399"/>
                </a:solidFill>
                <a:latin typeface="Times New Roman" pitchFamily="18" charset="0"/>
              </a:rPr>
              <a:t>1</a:t>
            </a: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）连接 </a:t>
            </a:r>
            <a:r>
              <a:rPr lang="en-US" altLang="zh-CN" sz="2933" b="1" i="1">
                <a:solidFill>
                  <a:srgbClr val="FF3399"/>
                </a:solidFill>
                <a:latin typeface="Times New Roman" pitchFamily="18" charset="0"/>
              </a:rPr>
              <a:t>OP</a:t>
            </a: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，将三角尺的直角顶点放在点 </a:t>
            </a:r>
            <a:r>
              <a:rPr lang="en-US" altLang="zh-CN" sz="2933" b="1" i="1">
                <a:solidFill>
                  <a:srgbClr val="FF3399"/>
                </a:solidFill>
                <a:latin typeface="Times New Roman" pitchFamily="18" charset="0"/>
              </a:rPr>
              <a:t>P</a:t>
            </a:r>
            <a:r>
              <a:rPr lang="en-US" altLang="zh-CN" sz="2933" b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处，并使一直角边与半径 </a:t>
            </a:r>
            <a:r>
              <a:rPr lang="en-US" altLang="zh-CN" sz="2933" b="1" i="1">
                <a:solidFill>
                  <a:srgbClr val="FF3399"/>
                </a:solidFill>
                <a:latin typeface="Times New Roman" pitchFamily="18" charset="0"/>
              </a:rPr>
              <a:t>OP </a:t>
            </a: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重合；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76867" y="4385733"/>
            <a:ext cx="6838951" cy="13906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（</a:t>
            </a:r>
            <a:r>
              <a:rPr lang="en-US" altLang="zh-CN" sz="2933" b="1">
                <a:solidFill>
                  <a:srgbClr val="FF3399"/>
                </a:solidFill>
                <a:latin typeface="Times New Roman" pitchFamily="18" charset="0"/>
              </a:rPr>
              <a:t>2</a:t>
            </a: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）过点 </a:t>
            </a:r>
            <a:r>
              <a:rPr lang="en-US" altLang="zh-CN" sz="2933" b="1" i="1">
                <a:solidFill>
                  <a:srgbClr val="FF3399"/>
                </a:solidFill>
                <a:latin typeface="Times New Roman" pitchFamily="18" charset="0"/>
              </a:rPr>
              <a:t>P</a:t>
            </a:r>
            <a:r>
              <a:rPr lang="en-US" altLang="zh-CN" sz="2933" b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沿着三角尺的另一条直角边画直线 </a:t>
            </a:r>
            <a:r>
              <a:rPr lang="en-US" altLang="zh-CN" sz="2933" b="1" i="1">
                <a:solidFill>
                  <a:srgbClr val="FF3399"/>
                </a:solidFill>
                <a:latin typeface="Times New Roman" pitchFamily="18" charset="0"/>
              </a:rPr>
              <a:t>l</a:t>
            </a:r>
            <a:r>
              <a:rPr lang="en-US" altLang="zh-CN" sz="2933" b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，则 </a:t>
            </a:r>
            <a:r>
              <a:rPr lang="en-US" altLang="zh-CN" sz="2933" b="1" i="1">
                <a:solidFill>
                  <a:srgbClr val="FF3399"/>
                </a:solidFill>
                <a:latin typeface="Times New Roman" pitchFamily="18" charset="0"/>
              </a:rPr>
              <a:t>l</a:t>
            </a:r>
            <a:r>
              <a:rPr lang="en-US" altLang="zh-CN" sz="2933" b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zh-CN" altLang="en-US" sz="2933" b="1">
                <a:solidFill>
                  <a:srgbClr val="FF3399"/>
                </a:solidFill>
                <a:latin typeface="Times New Roman" pitchFamily="18" charset="0"/>
              </a:rPr>
              <a:t>就是所要画的切线</a:t>
            </a:r>
            <a:r>
              <a:rPr lang="en-US" altLang="zh-CN" sz="2933" b="1">
                <a:solidFill>
                  <a:srgbClr val="FF3399"/>
                </a:solidFill>
                <a:latin typeface="Times New Roman" pitchFamily="18" charset="0"/>
              </a:rPr>
              <a:t>.</a:t>
            </a:r>
            <a:endParaRPr lang="zh-CN" altLang="en-US" sz="2933" b="1">
              <a:solidFill>
                <a:srgbClr val="FF3399"/>
              </a:solidFill>
              <a:latin typeface="Times New Roman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2234" y="2457451"/>
            <a:ext cx="1718733" cy="18711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9385" y="2901951"/>
            <a:ext cx="2408767" cy="147743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文本框 6"/>
          <p:cNvSpPr txBox="1"/>
          <p:nvPr/>
        </p:nvSpPr>
        <p:spPr>
          <a:xfrm>
            <a:off x="719667" y="948267"/>
            <a:ext cx="9798052" cy="22457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如图，已知 </a:t>
            </a:r>
            <a:r>
              <a:rPr lang="en-US" altLang="zh-CN" sz="3200" b="1" i="1">
                <a:latin typeface="Times New Roman" pitchFamily="18" charset="0"/>
              </a:rPr>
              <a:t>AD</a:t>
            </a:r>
            <a:r>
              <a:rPr lang="zh-CN" altLang="en-US" sz="3200" b="1">
                <a:latin typeface="Times New Roman" pitchFamily="18" charset="0"/>
              </a:rPr>
              <a:t> 是⊙</a:t>
            </a:r>
            <a:r>
              <a:rPr lang="en-US" altLang="zh-CN" sz="3200" b="1" i="1">
                <a:latin typeface="Times New Roman" pitchFamily="18" charset="0"/>
              </a:rPr>
              <a:t>O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的直径，直线 </a:t>
            </a:r>
            <a:r>
              <a:rPr lang="en-US" altLang="zh-CN" sz="3200" b="1" i="1">
                <a:latin typeface="Times New Roman" pitchFamily="18" charset="0"/>
              </a:rPr>
              <a:t>BC</a:t>
            </a:r>
            <a:r>
              <a:rPr lang="zh-CN" altLang="en-US" sz="3200" b="1" i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经过点 </a:t>
            </a:r>
            <a:r>
              <a:rPr lang="en-US" altLang="zh-CN" sz="3200" b="1" i="1">
                <a:latin typeface="Times New Roman" pitchFamily="18" charset="0"/>
              </a:rPr>
              <a:t>D</a:t>
            </a:r>
            <a:r>
              <a:rPr lang="zh-CN" altLang="en-US" sz="3200" b="1">
                <a:latin typeface="Times New Roman" pitchFamily="18" charset="0"/>
              </a:rPr>
              <a:t>， 并且 </a:t>
            </a:r>
            <a:r>
              <a:rPr lang="en-US" altLang="zh-CN" sz="3200" b="1" i="1">
                <a:latin typeface="Times New Roman" pitchFamily="18" charset="0"/>
              </a:rPr>
              <a:t>AB</a:t>
            </a:r>
            <a:r>
              <a:rPr lang="zh-CN" altLang="en-US" sz="3200" b="1">
                <a:latin typeface="Times New Roman" pitchFamily="18" charset="0"/>
              </a:rPr>
              <a:t> ＝</a:t>
            </a:r>
            <a:r>
              <a:rPr lang="en-US" altLang="zh-CN" sz="3200" b="1" i="1">
                <a:latin typeface="Times New Roman" pitchFamily="18" charset="0"/>
              </a:rPr>
              <a:t>AC</a:t>
            </a:r>
            <a:r>
              <a:rPr lang="zh-CN" altLang="en-US" sz="3200" b="1">
                <a:latin typeface="Times New Roman" pitchFamily="18" charset="0"/>
              </a:rPr>
              <a:t>，</a:t>
            </a:r>
            <a:r>
              <a:rPr lang="en-US" altLang="zh-CN" sz="3200" b="1">
                <a:latin typeface="Times New Roman" pitchFamily="18" charset="0"/>
              </a:rPr>
              <a:t>∠</a:t>
            </a:r>
            <a:r>
              <a:rPr lang="en-US" altLang="zh-CN" sz="3200" b="1" i="1">
                <a:latin typeface="Times New Roman" pitchFamily="18" charset="0"/>
              </a:rPr>
              <a:t>BAD</a:t>
            </a:r>
            <a:r>
              <a:rPr lang="zh-CN" altLang="en-US" sz="3200" b="1">
                <a:latin typeface="Times New Roman" pitchFamily="18" charset="0"/>
              </a:rPr>
              <a:t> ＝</a:t>
            </a:r>
            <a:r>
              <a:rPr lang="en-US" altLang="zh-CN" sz="3200" b="1">
                <a:latin typeface="Times New Roman" pitchFamily="18" charset="0"/>
              </a:rPr>
              <a:t>∠</a:t>
            </a:r>
            <a:r>
              <a:rPr lang="en-US" altLang="zh-CN" sz="3200" b="1" i="1">
                <a:latin typeface="Times New Roman" pitchFamily="18" charset="0"/>
              </a:rPr>
              <a:t>CAD</a:t>
            </a:r>
            <a:r>
              <a:rPr lang="zh-CN" altLang="en-US" sz="3200" b="1">
                <a:latin typeface="Times New Roman" pitchFamily="18" charset="0"/>
              </a:rPr>
              <a:t>．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求证：直线 </a:t>
            </a:r>
            <a:r>
              <a:rPr lang="en-US" altLang="zh-CN" sz="3200" b="1" i="1">
                <a:latin typeface="Times New Roman" pitchFamily="18" charset="0"/>
              </a:rPr>
              <a:t>BC</a:t>
            </a:r>
            <a:r>
              <a:rPr lang="zh-CN" altLang="en-US" sz="3200" b="1">
                <a:latin typeface="Times New Roman" pitchFamily="18" charset="0"/>
              </a:rPr>
              <a:t> 是⊙</a:t>
            </a:r>
            <a:r>
              <a:rPr lang="en-US" altLang="zh-CN" sz="3200" b="1" i="1">
                <a:latin typeface="Times New Roman" pitchFamily="18" charset="0"/>
              </a:rPr>
              <a:t>O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的切线．</a:t>
            </a:r>
          </a:p>
        </p:txBody>
      </p:sp>
      <p:pic>
        <p:nvPicPr>
          <p:cNvPr id="22531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17" y="357717"/>
            <a:ext cx="1373716" cy="5820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719667" y="3230033"/>
            <a:ext cx="7776634" cy="2982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00B0F0"/>
                </a:solidFill>
                <a:latin typeface="Times New Roman" pitchFamily="18" charset="0"/>
              </a:rPr>
              <a:t>证明  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∵ 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AB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 ＝ 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AC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 ，∠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BAD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 ＝∠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CAD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 ，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∴</a:t>
            </a:r>
            <a:r>
              <a:rPr lang="zh-CN" altLang="en-US" sz="3200" b="1" i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AD </a:t>
            </a:r>
            <a:r>
              <a:rPr lang="en-US" altLang="zh-CN" sz="3200" b="1">
                <a:solidFill>
                  <a:srgbClr val="FF3399"/>
                </a:solidFill>
                <a:latin typeface="Times New Roman" pitchFamily="18" charset="0"/>
              </a:rPr>
              <a:t>⊥ 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BC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 ．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又∵ 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OD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 是⊙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O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 的半径，且 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BC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 经过点 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D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，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∴ 直线 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BC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 是⊙</a:t>
            </a:r>
            <a:r>
              <a:rPr lang="en-US" altLang="zh-CN" sz="3200" b="1" i="1">
                <a:solidFill>
                  <a:srgbClr val="FF3399"/>
                </a:solidFill>
                <a:latin typeface="Times New Roman" pitchFamily="18" charset="0"/>
              </a:rPr>
              <a:t>O</a:t>
            </a:r>
            <a:r>
              <a:rPr lang="en-US" altLang="zh-CN" sz="3200" b="1">
                <a:solidFill>
                  <a:srgbClr val="FF3399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FF3399"/>
                </a:solidFill>
                <a:latin typeface="Times New Roman" pitchFamily="18" charset="0"/>
              </a:rPr>
              <a:t>的切线．</a:t>
            </a:r>
          </a:p>
        </p:txBody>
      </p:sp>
      <p:pic>
        <p:nvPicPr>
          <p:cNvPr id="22533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2722033"/>
            <a:ext cx="3420533" cy="29358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4" name="文本框 57"/>
          <p:cNvSpPr txBox="1"/>
          <p:nvPr/>
        </p:nvSpPr>
        <p:spPr>
          <a:xfrm>
            <a:off x="6057900" y="2772833"/>
            <a:ext cx="1816100" cy="3704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【</a:t>
            </a:r>
            <a:r>
              <a:rPr lang="zh-CN" altLang="en-US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教材</a:t>
            </a:r>
            <a:r>
              <a:rPr lang="en-US" altLang="zh-CN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P67</a:t>
            </a:r>
            <a:r>
              <a:rPr lang="zh-CN" altLang="en-US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页</a:t>
            </a:r>
            <a:r>
              <a:rPr lang="en-US" altLang="zh-CN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】</a:t>
            </a:r>
            <a:endParaRPr lang="zh-CN" altLang="en-US" sz="1600">
              <a:solidFill>
                <a:srgbClr val="EF7B57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2"/>
          <a:srcRect t="29288" b="37379"/>
          <a:stretch>
            <a:fillRect/>
          </a:stretch>
        </p:blipFill>
        <p:spPr>
          <a:xfrm>
            <a:off x="-446616" y="-249767"/>
            <a:ext cx="4673600" cy="15578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473813" y="173035"/>
            <a:ext cx="2697435" cy="7797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marR="0" lvl="0" indent="0" algn="dist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267" b="1" i="0" u="none" kern="1200" baseline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练习</a:t>
            </a:r>
            <a:endParaRPr kumimoji="0" lang="zh-CN" altLang="en-US" sz="4267" b="1" i="0" u="none" strike="noStrike" kern="1200" cap="none" spc="0" normalizeH="0" baseline="0" noProof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23556" name="文本框 4"/>
          <p:cNvSpPr txBox="1"/>
          <p:nvPr/>
        </p:nvSpPr>
        <p:spPr>
          <a:xfrm>
            <a:off x="719667" y="1200151"/>
            <a:ext cx="10752667" cy="13906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2933" b="1">
                <a:solidFill>
                  <a:srgbClr val="000000"/>
                </a:solidFill>
                <a:latin typeface="Times New Roman" pitchFamily="18" charset="0"/>
              </a:rPr>
              <a:t>1. </a:t>
            </a:r>
            <a:r>
              <a:rPr lang="zh-CN" altLang="en-US" sz="2933" b="1">
                <a:solidFill>
                  <a:srgbClr val="000000"/>
                </a:solidFill>
                <a:latin typeface="Times New Roman" pitchFamily="18" charset="0"/>
              </a:rPr>
              <a:t>（</a:t>
            </a:r>
            <a:r>
              <a:rPr lang="en-US" altLang="zh-CN" sz="2933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zh-CN" altLang="en-US" sz="2933" b="1">
                <a:solidFill>
                  <a:srgbClr val="000000"/>
                </a:solidFill>
                <a:latin typeface="Times New Roman" pitchFamily="18" charset="0"/>
              </a:rPr>
              <a:t>）垂直于半径的直线一定是圆的切线吗？为什么？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933" b="1">
                <a:solidFill>
                  <a:srgbClr val="000000"/>
                </a:solidFill>
                <a:latin typeface="Times New Roman" pitchFamily="18" charset="0"/>
              </a:rPr>
              <a:t>    （</a:t>
            </a:r>
            <a:r>
              <a:rPr lang="en-US" altLang="zh-CN" sz="2933" b="1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zh-CN" altLang="en-US" sz="2933" b="1">
                <a:solidFill>
                  <a:srgbClr val="000000"/>
                </a:solidFill>
                <a:latin typeface="Times New Roman" pitchFamily="18" charset="0"/>
              </a:rPr>
              <a:t>）经过半径外端的直线一定是圆的切线吗？为什么？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517" y="2853267"/>
            <a:ext cx="3966633" cy="30649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817" y="2899833"/>
            <a:ext cx="3278716" cy="32025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9" name="文本框 57"/>
          <p:cNvSpPr txBox="1"/>
          <p:nvPr/>
        </p:nvSpPr>
        <p:spPr>
          <a:xfrm>
            <a:off x="1102784" y="2607733"/>
            <a:ext cx="1816100" cy="3704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【</a:t>
            </a:r>
            <a:r>
              <a:rPr lang="zh-CN" altLang="en-US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教材</a:t>
            </a:r>
            <a:r>
              <a:rPr lang="en-US" altLang="zh-CN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P67</a:t>
            </a:r>
            <a:r>
              <a:rPr lang="zh-CN" altLang="en-US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页</a:t>
            </a:r>
            <a:r>
              <a:rPr lang="en-US" altLang="zh-CN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】</a:t>
            </a:r>
            <a:endParaRPr lang="zh-CN" altLang="en-US" sz="1600">
              <a:solidFill>
                <a:srgbClr val="EF7B57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文本框 2"/>
          <p:cNvSpPr txBox="1"/>
          <p:nvPr/>
        </p:nvSpPr>
        <p:spPr>
          <a:xfrm>
            <a:off x="431800" y="607484"/>
            <a:ext cx="7874000" cy="22457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2.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如图，已知直线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AB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经过⊙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O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上的点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，   </a:t>
            </a:r>
            <a:endParaRPr lang="en-US" altLang="zh-CN" sz="3200" b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并且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OA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OB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，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AC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BC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．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   求证： 直线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AB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是⊙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O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的切线．</a:t>
            </a:r>
          </a:p>
        </p:txBody>
      </p:sp>
      <p:pic>
        <p:nvPicPr>
          <p:cNvPr id="2457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500" y="2317751"/>
            <a:ext cx="4076700" cy="3511549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" name="直接连接符 4"/>
          <p:cNvCxnSpPr/>
          <p:nvPr/>
        </p:nvCxnSpPr>
        <p:spPr>
          <a:xfrm flipH="1">
            <a:off x="9603318" y="2948518"/>
            <a:ext cx="0" cy="1344084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1" name="文本框 57"/>
          <p:cNvSpPr txBox="1"/>
          <p:nvPr/>
        </p:nvSpPr>
        <p:spPr>
          <a:xfrm>
            <a:off x="6288618" y="2372784"/>
            <a:ext cx="1816100" cy="3704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【</a:t>
            </a:r>
            <a:r>
              <a:rPr lang="zh-CN" altLang="en-US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教材</a:t>
            </a:r>
            <a:r>
              <a:rPr lang="en-US" altLang="zh-CN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P67</a:t>
            </a:r>
            <a:r>
              <a:rPr lang="zh-CN" altLang="en-US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页</a:t>
            </a:r>
            <a:r>
              <a:rPr lang="en-US" altLang="zh-CN" sz="1600">
                <a:solidFill>
                  <a:srgbClr val="EF7B57"/>
                </a:solidFill>
                <a:latin typeface="等线" pitchFamily="2" charset="-122"/>
                <a:ea typeface="等线" pitchFamily="2" charset="-122"/>
              </a:rPr>
              <a:t>】</a:t>
            </a:r>
            <a:endParaRPr lang="zh-CN" altLang="en-US" sz="1600">
              <a:solidFill>
                <a:srgbClr val="EF7B57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7833" y="2755900"/>
            <a:ext cx="7723718" cy="34247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证明： 连接 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OC</a:t>
            </a:r>
            <a:r>
              <a:rPr lang="en-US" altLang="zh-CN" sz="2933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933" b="1">
                <a:solidFill>
                  <a:srgbClr val="FF0000"/>
                </a:solidFill>
                <a:latin typeface="Times New Roman" pitchFamily="18" charset="0"/>
              </a:rPr>
              <a:t>∵ 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OA</a:t>
            </a: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＝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OB</a:t>
            </a: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， 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AC</a:t>
            </a: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＝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BC</a:t>
            </a: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，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933" b="1">
                <a:solidFill>
                  <a:srgbClr val="FF0000"/>
                </a:solidFill>
                <a:latin typeface="Times New Roman" pitchFamily="18" charset="0"/>
              </a:rPr>
              <a:t>∴ 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OC</a:t>
            </a:r>
            <a:r>
              <a:rPr lang="en-US" altLang="zh-CN" sz="2933" b="1">
                <a:solidFill>
                  <a:srgbClr val="FF0000"/>
                </a:solidFill>
                <a:latin typeface="Times New Roman" pitchFamily="18" charset="0"/>
              </a:rPr>
              <a:t>⊥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AB </a:t>
            </a: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（等腰三角形“三线合一” ）</a:t>
            </a:r>
            <a:r>
              <a:rPr lang="en-US" altLang="zh-CN" sz="2933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又∵ 直线 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AB</a:t>
            </a:r>
            <a:r>
              <a:rPr lang="en-US" altLang="zh-CN" sz="2933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经过半径 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OC </a:t>
            </a: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的外端点，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∴ 直线 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AB</a:t>
            </a:r>
            <a:r>
              <a:rPr lang="en-US" altLang="zh-CN" sz="2933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是⊙</a:t>
            </a:r>
            <a:r>
              <a:rPr lang="en-US" altLang="zh-CN" sz="2933" b="1" i="1">
                <a:solidFill>
                  <a:srgbClr val="FF0000"/>
                </a:solidFill>
                <a:latin typeface="Times New Roman" pitchFamily="18" charset="0"/>
              </a:rPr>
              <a:t>O</a:t>
            </a:r>
            <a:r>
              <a:rPr lang="zh-CN" altLang="en-US" sz="2933" b="1">
                <a:solidFill>
                  <a:srgbClr val="FF0000"/>
                </a:solidFill>
                <a:latin typeface="Times New Roman" pitchFamily="18" charset="0"/>
              </a:rPr>
              <a:t> 的切线</a:t>
            </a:r>
            <a:r>
              <a:rPr lang="en-US" altLang="zh-CN" sz="2933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zh-CN" altLang="en-US" sz="2933" b="1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2"/>
          <a:srcRect l="15620" t="31876" r="14226" b="30597"/>
          <a:stretch>
            <a:fillRect/>
          </a:stretch>
        </p:blipFill>
        <p:spPr>
          <a:xfrm>
            <a:off x="-336549" y="-309033"/>
            <a:ext cx="3577167" cy="19134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03111" y="258172"/>
            <a:ext cx="2697435" cy="7797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marR="0" lvl="0" indent="0" algn="dist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267" b="1" i="0" u="none" kern="1200" baseline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dist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2000"/>
                    </a:srgbClr>
                  </a:outerShdw>
                </a:effectLst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随堂练习</a:t>
            </a:r>
            <a:endParaRPr kumimoji="0" lang="zh-CN" altLang="en-US" sz="4267" b="1" i="0" u="none" strike="noStrike" kern="1200" cap="none" spc="0" normalizeH="0" baseline="0" noProof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62000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25604" name="文本框 4"/>
          <p:cNvSpPr txBox="1"/>
          <p:nvPr/>
        </p:nvSpPr>
        <p:spPr>
          <a:xfrm>
            <a:off x="912284" y="1981200"/>
            <a:ext cx="9889067" cy="37232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下列说法正确的是（         ）</a:t>
            </a:r>
            <a:endParaRPr lang="en-US" altLang="zh-CN" sz="3200" b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 A.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与圆有公共点的直线是圆的切线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 B.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到圆心的距离等于圆的半径的直线是圆的切线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 C.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垂直于圆的半径的直线是圆的切线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 D.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过圆的半径的外端的直线是圆的切线</a:t>
            </a:r>
            <a:endParaRPr lang="en-US" altLang="zh-CN" sz="32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5" name="文本框 7"/>
          <p:cNvSpPr txBox="1"/>
          <p:nvPr/>
        </p:nvSpPr>
        <p:spPr>
          <a:xfrm>
            <a:off x="1488017" y="1547284"/>
            <a:ext cx="3744383" cy="4910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1800">
                <a:solidFill>
                  <a:srgbClr val="FE9700"/>
                </a:solidFill>
                <a:latin typeface="Times New Roman" pitchFamily="18" charset="0"/>
              </a:rPr>
              <a:t>选自</a:t>
            </a:r>
            <a:r>
              <a:rPr lang="en-US" altLang="zh-CN" sz="1800">
                <a:solidFill>
                  <a:srgbClr val="FE9700"/>
                </a:solidFill>
                <a:latin typeface="Times New Roman" pitchFamily="18" charset="0"/>
              </a:rPr>
              <a:t>《</a:t>
            </a:r>
            <a:r>
              <a:rPr lang="zh-CN" altLang="en-US" sz="1800">
                <a:solidFill>
                  <a:srgbClr val="FE9700"/>
                </a:solidFill>
                <a:latin typeface="Times New Roman" pitchFamily="18" charset="0"/>
              </a:rPr>
              <a:t>创优作业</a:t>
            </a:r>
            <a:r>
              <a:rPr lang="en-US" altLang="zh-CN" sz="1800">
                <a:solidFill>
                  <a:srgbClr val="FE9700"/>
                </a:solidFill>
                <a:latin typeface="Times New Roman" pitchFamily="18" charset="0"/>
              </a:rPr>
              <a:t>》</a:t>
            </a:r>
            <a:endParaRPr lang="zh-CN" altLang="en-US" sz="1800">
              <a:solidFill>
                <a:srgbClr val="FE9700"/>
              </a:solidFill>
              <a:latin typeface="Times New Roman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63633" y="2080684"/>
            <a:ext cx="827617" cy="6159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zh-CN" altLang="en-US" sz="3200" b="1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084" y="3333751"/>
            <a:ext cx="3975100" cy="30141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文本框 2"/>
          <p:cNvSpPr txBox="1"/>
          <p:nvPr/>
        </p:nvSpPr>
        <p:spPr>
          <a:xfrm>
            <a:off x="814917" y="1308100"/>
            <a:ext cx="9793816" cy="2984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2.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如图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在平面直角坐标系中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半径为 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2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的 ☉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的圆心  </a:t>
            </a:r>
            <a:endParaRPr lang="en-US" altLang="zh-CN" sz="3200" b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坐标为（－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3 , 0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）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将☉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P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沿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轴的正方向平移 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使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  ☉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与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轴相切 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则平移的距离为（        ）</a:t>
            </a:r>
            <a:endParaRPr lang="en-US" altLang="zh-CN" sz="3200" b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  A. 1    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B. 3    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C. 5    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D. 1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或 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5</a:t>
            </a:r>
            <a:endParaRPr lang="zh-CN" altLang="en-US" sz="32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28" name="文本框 12"/>
          <p:cNvSpPr txBox="1"/>
          <p:nvPr/>
        </p:nvSpPr>
        <p:spPr>
          <a:xfrm>
            <a:off x="1295400" y="836084"/>
            <a:ext cx="3744384" cy="4931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1800">
                <a:solidFill>
                  <a:srgbClr val="FE9700"/>
                </a:solidFill>
                <a:latin typeface="Times New Roman" pitchFamily="18" charset="0"/>
              </a:rPr>
              <a:t>选自</a:t>
            </a:r>
            <a:r>
              <a:rPr lang="en-US" altLang="zh-CN" sz="1800">
                <a:solidFill>
                  <a:srgbClr val="FE9700"/>
                </a:solidFill>
                <a:latin typeface="Times New Roman" pitchFamily="18" charset="0"/>
              </a:rPr>
              <a:t>《</a:t>
            </a:r>
            <a:r>
              <a:rPr lang="zh-CN" altLang="en-US" sz="1800">
                <a:solidFill>
                  <a:srgbClr val="FE9700"/>
                </a:solidFill>
                <a:latin typeface="Times New Roman" pitchFamily="18" charset="0"/>
              </a:rPr>
              <a:t>创优作业</a:t>
            </a:r>
            <a:r>
              <a:rPr lang="en-US" altLang="zh-CN" sz="1800">
                <a:solidFill>
                  <a:srgbClr val="FE9700"/>
                </a:solidFill>
                <a:latin typeface="Times New Roman" pitchFamily="18" charset="0"/>
              </a:rPr>
              <a:t>》</a:t>
            </a:r>
            <a:endParaRPr lang="zh-CN" altLang="en-US" sz="1800">
              <a:solidFill>
                <a:srgbClr val="FE9700"/>
              </a:solidFill>
              <a:latin typeface="Times New Roman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47000" y="2882900"/>
            <a:ext cx="827617" cy="6159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</a:rPr>
              <a:t>D</a:t>
            </a:r>
            <a:endParaRPr lang="zh-CN" altLang="en-US" sz="320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文本框 5"/>
          <p:cNvSpPr txBox="1"/>
          <p:nvPr/>
        </p:nvSpPr>
        <p:spPr>
          <a:xfrm>
            <a:off x="1200151" y="1261533"/>
            <a:ext cx="9889067" cy="4461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3.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如图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AB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是☉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O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的直径 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下列条件中不能判定直线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AT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是☉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O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的切线的是（        ）</a:t>
            </a:r>
            <a:endParaRPr lang="en-US" altLang="zh-CN" sz="3200" b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 A.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AB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4 ,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AT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3 ,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BT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5</a:t>
            </a:r>
            <a:endParaRPr lang="zh-CN" altLang="en-US" sz="3200" b="1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B.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∠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45°, 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AB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AT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C.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∠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55°, ∠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TAC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55°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   D. 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∠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ATC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＝∠</a:t>
            </a:r>
            <a:r>
              <a:rPr lang="en-US" altLang="zh-CN" sz="3200" b="1" i="1">
                <a:solidFill>
                  <a:srgbClr val="000000"/>
                </a:solidFill>
                <a:latin typeface="Times New Roman" pitchFamily="18" charset="0"/>
              </a:rPr>
              <a:t>B</a:t>
            </a:r>
            <a:endParaRPr lang="zh-CN" altLang="en-US" sz="32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1" name="文本框 6"/>
          <p:cNvSpPr txBox="1"/>
          <p:nvPr/>
        </p:nvSpPr>
        <p:spPr>
          <a:xfrm>
            <a:off x="1631951" y="768351"/>
            <a:ext cx="3744383" cy="4931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1800">
                <a:solidFill>
                  <a:srgbClr val="FE9700"/>
                </a:solidFill>
                <a:latin typeface="Times New Roman" pitchFamily="18" charset="0"/>
              </a:rPr>
              <a:t>选自</a:t>
            </a:r>
            <a:r>
              <a:rPr lang="en-US" altLang="zh-CN" sz="1800">
                <a:solidFill>
                  <a:srgbClr val="FE9700"/>
                </a:solidFill>
                <a:latin typeface="Times New Roman" pitchFamily="18" charset="0"/>
              </a:rPr>
              <a:t>《</a:t>
            </a:r>
            <a:r>
              <a:rPr lang="zh-CN" altLang="en-US" sz="1800">
                <a:solidFill>
                  <a:srgbClr val="FE9700"/>
                </a:solidFill>
                <a:latin typeface="Times New Roman" pitchFamily="18" charset="0"/>
              </a:rPr>
              <a:t>创优作业</a:t>
            </a:r>
            <a:r>
              <a:rPr lang="en-US" altLang="zh-CN" sz="1800">
                <a:solidFill>
                  <a:srgbClr val="FE9700"/>
                </a:solidFill>
                <a:latin typeface="Times New Roman" pitchFamily="18" charset="0"/>
              </a:rPr>
              <a:t>》</a:t>
            </a:r>
            <a:endParaRPr lang="zh-CN" altLang="en-US" sz="1800">
              <a:solidFill>
                <a:srgbClr val="FE9700"/>
              </a:solidFill>
              <a:latin typeface="Times New Roman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44683" y="2101851"/>
            <a:ext cx="1151467" cy="6159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</a:rPr>
              <a:t>D</a:t>
            </a:r>
            <a:endParaRPr lang="zh-CN" altLang="en-US" sz="320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7653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1666" y="2516718"/>
            <a:ext cx="3257551" cy="320674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55</Paragraphs>
  <Slides>12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3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2023-02-02T03:13:02Z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