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149" r:id="rId1"/>
    <p:sldMasterId id="2147505186" r:id="rId2"/>
  </p:sldMasterIdLst>
  <p:notesMasterIdLst>
    <p:notesMasterId r:id="rId3"/>
  </p:notesMasterIdLst>
  <p:sldIdLst>
    <p:sldId id="10497" r:id="rId4"/>
    <p:sldId id="10501" r:id="rId5"/>
    <p:sldId id="10504" r:id="rId6"/>
    <p:sldId id="10507" r:id="rId7"/>
    <p:sldId id="10513" r:id="rId9"/>
    <p:sldId id="10516" r:id="rId10"/>
    <p:sldId id="10519" r:id="rId11"/>
    <p:sldId id="10522" r:id="rId12"/>
    <p:sldId id="10525" r:id="rId13"/>
    <p:sldId id="10531" r:id="rId15"/>
    <p:sldId id="10534" r:id="rId16"/>
    <p:sldId id="10537" r:id="rId17"/>
    <p:sldId id="10540" r:id="rId18"/>
    <p:sldId id="10543" r:id="rId19"/>
    <p:sldId id="10549" r:id="rId21"/>
    <p:sldId id="10552" r:id="rId22"/>
    <p:sldId id="10555" r:id="rId23"/>
    <p:sldId id="10558" r:id="rId24"/>
    <p:sldId id="10561" r:id="rId25"/>
    <p:sldId id="10567" r:id="rId27"/>
    <p:sldId id="10570" r:id="rId28"/>
    <p:sldId id="10573" r:id="rId29"/>
    <p:sldId id="10576" r:id="rId30"/>
    <p:sldId id="10579" r:id="rId31"/>
    <p:sldId id="10585" r:id="rId33"/>
    <p:sldId id="10588" r:id="rId34"/>
    <p:sldId id="1059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150" r:id="rId1"/>
    <p:sldLayoutId id="2147505151" r:id="rId2"/>
    <p:sldLayoutId id="2147505152" r:id="rId3"/>
    <p:sldLayoutId id="2147505153" r:id="rId4"/>
    <p:sldLayoutId id="2147505154" r:id="rId5"/>
    <p:sldLayoutId id="2147505155" r:id="rId6"/>
    <p:sldLayoutId id="2147505156" r:id="rId7"/>
    <p:sldLayoutId id="2147505157" r:id="rId8"/>
    <p:sldLayoutId id="2147505158" r:id="rId9"/>
    <p:sldLayoutId id="2147505159" r:id="rId10"/>
    <p:sldLayoutId id="21475051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187" r:id="rId1"/>
    <p:sldLayoutId id="2147505188" r:id="rId2"/>
    <p:sldLayoutId id="2147505189" r:id="rId3"/>
    <p:sldLayoutId id="2147505190" r:id="rId4"/>
    <p:sldLayoutId id="2147505191" r:id="rId5"/>
    <p:sldLayoutId id="2147505192" r:id="rId6"/>
    <p:sldLayoutId id="2147505193" r:id="rId7"/>
    <p:sldLayoutId id="2147505194" r:id="rId8"/>
    <p:sldLayoutId id="2147505195" r:id="rId9"/>
    <p:sldLayoutId id="2147505196" r:id="rId10"/>
    <p:sldLayoutId id="21475051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tags" Target="../tags/tag330.xml"/><Relationship Id="rId22" Type="http://schemas.openxmlformats.org/officeDocument/2006/relationships/tags" Target="../tags/tag331.xml"/><Relationship Id="rId23" Type="http://schemas.openxmlformats.org/officeDocument/2006/relationships/tags" Target="../tags/tag332.xml"/><Relationship Id="rId24" Type="http://schemas.openxmlformats.org/officeDocument/2006/relationships/tags" Target="../tags/tag333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人才招聘和留任的关键要素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招聘过程中的关键要素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留任过程中的关键要素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招聘与留任的结合点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应对人才流失的策略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招聘过程中的关键要素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明确招聘需求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面试评估：对候选人进行综合评估，包括专业技能、沟通能力、团队协作等方面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18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面试安排：邀请合格候选人参加面试，并安排面试时间和地点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20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发布招聘信息：撰写招聘广告，选择合适的渠道发布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22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筛选简历：根据岗位要求筛选符合条件的简历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24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确定岗位需求：明确所需岗位的职责、技能和经验要求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26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制定招聘计划：确定招聘时间、渠道、流程等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28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6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制定招聘计划</a:t>
            </a:r>
            <a:endParaRPr altLang="en-US" lang="zh-CN"/>
          </a:p>
        </p:txBody>
      </p:sp>
      <p:sp>
        <p:nvSpPr>
          <p:cNvPr id="10489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明确招聘需求：根据业务需求和岗位描述，确定所需的人才类型和数量。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制定招聘流程：包括简历筛选、面试、评估和录用等环节，确保招聘过程的规范化和高效性。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设定招聘标准：根据岗位需求，设定相应的学历、工作经验、技能等方面的要求。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发布招聘信息：通过招聘网站、社交媒体、校园招聘等渠道发布招聘信息，吸引优秀人才前来应聘。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发布招聘信息</a:t>
            </a:r>
            <a:endParaRPr altLang="en-US" lang="zh-CN"/>
          </a:p>
        </p:txBody>
      </p:sp>
      <p:sp>
        <p:nvSpPr>
          <p:cNvPr id="10490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明确招聘需求：清晰地列出职位名称、职责和要求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制定招聘计划：确定招聘时间、地点、方式等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发布渠道选择：选择合适的招聘网站、社交媒体等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招聘信息更新：及时更新招聘信息，确保信息的准确性和时效性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筛选简历和面试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简历筛选：根据岗位需求和应聘者能力要求，筛选出符合条件的简历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面试准备：制定面试计划，准备面试问题和考察内容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面试过程：进行面试，评估应聘者的能力、态度和潜力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面试结果：根据面试表现，确定是否录用应聘者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留任过程中的关键要素</a:t>
            </a:r>
            <a:endParaRPr altLang="en-US" lang="zh-CN"/>
          </a:p>
        </p:txBody>
      </p:sp>
      <p:sp>
        <p:nvSpPr>
          <p:cNvPr id="10491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提供良好的工作环境</a:t>
            </a:r>
            <a:endParaRPr altLang="en-US" lang="zh-CN"/>
          </a:p>
        </p:txBody>
      </p:sp>
      <p:sp>
        <p:nvSpPr>
          <p:cNvPr id="10492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舒适的工作场所：提供良好的办公设施和环境，确保员工能够在舒适的环境中工作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灵活的工作制度：提供灵活的工作制度，如弹性工作时间、远程办公等，以满足员工的工作需求和生活需求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培训和发展机会：为员工提供培训和发展机会，帮助他们提升技能和知识水平，增强职业竞争力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良好的团队氛围：建立积极、和谐的团队氛围，让员工感受到团队的凝聚力和归属感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给予合理的薪酬待遇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薪酬结构多样化：除了基本工资外，还可以考虑提供奖金、股票期权、虚拟股份分红等多样化的薪酬结构，以激励员工继续留任。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薪酬水平与市场保持一致：确保公司的薪酬水平与市场保持一致，以吸引和留住优秀人才。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薪酬增长机制：建立合理的薪酬增长机制，确保员工在为公司做出贡献的同时，能够获得相应的回报。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薪酬公平性：确保薪酬的公平性，避免出现不同部门、不同职位之间的薪酬差距过大，以减少员工的不满情绪。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建立良好的企业文化</a:t>
            </a:r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营造积极向上的工作氛围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培养员工对企业的认同感和归属感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鼓励团队合作和互助精神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关注员工成长和发展，提供培训和晋升机会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提供培训和发展机会</a:t>
            </a:r>
            <a:endParaRPr altLang="en-US" lang="zh-CN"/>
          </a:p>
        </p:txBody>
      </p:sp>
      <p:sp>
        <p:nvSpPr>
          <p:cNvPr id="10493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培训计划：为员工提供定期的培训和发展计划，提高其专业技能和知识水平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学习环境：营造良好的学习环境，鼓励员工自主学习和成长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职业规划：帮助员工制定职业规划，明确其职业发展方向和目标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晋升机会：为员工提供晋升机会，激发其工作积极性和创造力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招聘与留任的结合点</a:t>
            </a:r>
            <a:endParaRPr altLang="en-US" lang="zh-CN"/>
          </a:p>
        </p:txBody>
      </p:sp>
      <p:sp>
        <p:nvSpPr>
          <p:cNvPr id="10494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建立良好的招聘流程</a:t>
            </a:r>
            <a:endParaRPr altLang="en-US" lang="zh-CN"/>
          </a:p>
        </p:txBody>
      </p:sp>
      <p:sp>
        <p:nvSpPr>
          <p:cNvPr id="1049512" name="矩形: 圆角 1"/>
          <p:cNvSpPr/>
          <p:nvPr>
            <p:custDataLst>
              <p:tags r:id="rId1"/>
            </p:custDataLst>
          </p:nvPr>
        </p:nvSpPr>
        <p:spPr>
          <a:xfrm>
            <a:off x="838200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1703654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6" name="标题"/>
          <p:cNvSpPr txBox="1"/>
          <p:nvPr>
            <p:custDataLst>
              <p:tags r:id="rId3"/>
            </p:custDataLst>
          </p:nvPr>
        </p:nvSpPr>
        <p:spPr>
          <a:xfrm>
            <a:off x="958055" y="166349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8" name="正文"/>
          <p:cNvSpPr txBox="1"/>
          <p:nvPr>
            <p:custDataLst>
              <p:tags r:id="rId4"/>
            </p:custDataLst>
          </p:nvPr>
        </p:nvSpPr>
        <p:spPr>
          <a:xfrm>
            <a:off x="2334866" y="1572239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明确招聘需求：在招聘前，需要明确公司的招聘需求和岗位的职责要求，以便筛选出符合公司文化和岗位要求的候选人。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0" name="矩形: 圆角 19"/>
          <p:cNvSpPr/>
          <p:nvPr>
            <p:custDataLst>
              <p:tags r:id="rId5"/>
            </p:custDataLst>
          </p:nvPr>
        </p:nvSpPr>
        <p:spPr>
          <a:xfrm>
            <a:off x="6159274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170243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7"/>
            </p:custDataLst>
          </p:nvPr>
        </p:nvSpPr>
        <p:spPr>
          <a:xfrm>
            <a:off x="6273045" y="166228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6" name="正文"/>
          <p:cNvSpPr txBox="1"/>
          <p:nvPr>
            <p:custDataLst>
              <p:tags r:id="rId8"/>
            </p:custDataLst>
          </p:nvPr>
        </p:nvSpPr>
        <p:spPr>
          <a:xfrm>
            <a:off x="7650464" y="157284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制定招聘计划：根据公司的招聘需求和时间表，制定详细的招聘计划，包括招聘渠道、面试流程、时间表等。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8" name="矩形: 圆角 28"/>
          <p:cNvSpPr/>
          <p:nvPr>
            <p:custDataLst>
              <p:tags r:id="rId9"/>
            </p:custDataLst>
          </p:nvPr>
        </p:nvSpPr>
        <p:spPr>
          <a:xfrm>
            <a:off x="838200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3233782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2" name="标题"/>
          <p:cNvSpPr txBox="1"/>
          <p:nvPr>
            <p:custDataLst>
              <p:tags r:id="rId11"/>
            </p:custDataLst>
          </p:nvPr>
        </p:nvSpPr>
        <p:spPr>
          <a:xfrm>
            <a:off x="958055" y="319362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4" name="正文"/>
          <p:cNvSpPr txBox="1"/>
          <p:nvPr>
            <p:custDataLst>
              <p:tags r:id="rId12"/>
            </p:custDataLst>
          </p:nvPr>
        </p:nvSpPr>
        <p:spPr>
          <a:xfrm>
            <a:off x="2334866" y="3102367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优化招聘流程：通过优化招聘流程，可以提高招聘效率和质量。例如，采用在线申请、筛选简历、电话面试、视频面试等方式，可以减少时间和成本，提高招聘效率。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6" name="矩形: 圆角 24"/>
          <p:cNvSpPr/>
          <p:nvPr>
            <p:custDataLst>
              <p:tags r:id="rId13"/>
            </p:custDataLst>
          </p:nvPr>
        </p:nvSpPr>
        <p:spPr>
          <a:xfrm>
            <a:off x="6159274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3232565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5"/>
            </p:custDataLst>
          </p:nvPr>
        </p:nvSpPr>
        <p:spPr>
          <a:xfrm>
            <a:off x="6273045" y="319301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正文"/>
          <p:cNvSpPr txBox="1"/>
          <p:nvPr>
            <p:custDataLst>
              <p:tags r:id="rId16"/>
            </p:custDataLst>
          </p:nvPr>
        </p:nvSpPr>
        <p:spPr>
          <a:xfrm>
            <a:off x="7650464" y="3103584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建立人才库：通过建立人才库，可以不断积累优秀的人才资源，为公司的长期发展提供保障。同时，也可以通过人才库中的候选人进行内部推荐，进一步扩大招聘渠道。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44" name="矩形: 圆角 39"/>
          <p:cNvSpPr/>
          <p:nvPr>
            <p:custDataLst>
              <p:tags r:id="rId17"/>
            </p:custDataLst>
          </p:nvPr>
        </p:nvSpPr>
        <p:spPr>
          <a:xfrm>
            <a:off x="838200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46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958055" y="476391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8" name="标题"/>
          <p:cNvSpPr txBox="1"/>
          <p:nvPr>
            <p:custDataLst>
              <p:tags r:id="rId19"/>
            </p:custDataLst>
          </p:nvPr>
        </p:nvSpPr>
        <p:spPr>
          <a:xfrm>
            <a:off x="958055" y="472375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0" name="正文"/>
          <p:cNvSpPr txBox="1"/>
          <p:nvPr>
            <p:custDataLst>
              <p:tags r:id="rId20"/>
            </p:custDataLst>
          </p:nvPr>
        </p:nvSpPr>
        <p:spPr>
          <a:xfrm>
            <a:off x="2334866" y="463249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注重面试质量：在面试过程中，需要注重面试质量，采用多种面试方式和方法，以便更全面地了解候选人的能力和素质。同时，也需要注重面试的公平性和公正性，避免出现歧视和不公平现象。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52" name="矩形: 圆角 35"/>
          <p:cNvSpPr/>
          <p:nvPr>
            <p:custDataLst>
              <p:tags r:id="rId21"/>
            </p:custDataLst>
          </p:nvPr>
        </p:nvSpPr>
        <p:spPr>
          <a:xfrm>
            <a:off x="6159274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54" name="Freeform 7"/>
          <p:cNvSpPr/>
          <p:nvPr>
            <p:custDataLst>
              <p:tags r:id="rId22"/>
            </p:custDataLst>
          </p:nvPr>
        </p:nvSpPr>
        <p:spPr bwMode="auto">
          <a:xfrm flipV="1">
            <a:off x="6273045" y="4762693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6" name="标题"/>
          <p:cNvSpPr txBox="1"/>
          <p:nvPr>
            <p:custDataLst>
              <p:tags r:id="rId23"/>
            </p:custDataLst>
          </p:nvPr>
        </p:nvSpPr>
        <p:spPr>
          <a:xfrm>
            <a:off x="6273045" y="4723147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8" name="正文"/>
          <p:cNvSpPr txBox="1"/>
          <p:nvPr>
            <p:custDataLst>
              <p:tags r:id="rId24"/>
            </p:custDataLst>
          </p:nvPr>
        </p:nvSpPr>
        <p:spPr>
          <a:xfrm>
            <a:off x="7650464" y="463371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建立良好的企业文化：通过建立良好的企业文化，可以吸引和留住优秀的人才。例如，提供良好的工作环境、福利待遇、培训机会等，可以让员工感受到公司的关怀和重视，从而增强员工的归属感和忠诚度。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提高招聘效率和质量</a:t>
            </a:r>
            <a:endParaRPr altLang="en-US" lang="zh-CN"/>
          </a:p>
        </p:txBody>
      </p:sp>
      <p:sp>
        <p:nvSpPr>
          <p:cNvPr id="10495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优化招聘流程：简化招聘流程，提高招聘效率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提升招聘团队能力：提高招聘团队的专业素质和技能水平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多元化招聘渠道：利用多种渠道吸引优秀人才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精准匹配：根据岗位需求精准匹配人才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加强员工关怀和福利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提供具有竞争力的薪酬和福利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建立良好的工作环境和氛围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关注员工成长和发展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加强员工关怀和福利，提高员工满意度和忠诚度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营造良好的工作氛围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提供良好的工作环境和设施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建立积极向上的企业文化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鼓励团队合作和沟通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关注员工成长和发展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应对人才流失的策略</a:t>
            </a:r>
            <a:endParaRPr altLang="en-US" lang="zh-CN"/>
          </a:p>
        </p:txBody>
      </p:sp>
      <p:sp>
        <p:nvSpPr>
          <p:cNvPr id="10497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分析人才流失原因</a:t>
            </a:r>
            <a:endParaRPr altLang="en-US" lang="zh-CN"/>
          </a:p>
        </p:txBody>
      </p:sp>
      <p:sp>
        <p:nvSpPr>
          <p:cNvPr id="1049824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工作环境不佳：工作环境不舒适、工作压力过大等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缺乏职业发展：职业发展前景不明朗，缺乏个人成长机会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薪酬福利不公：薪酬水平低于市场平均水平，福利不完善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企业文化不合：与公司的价值观和理念不符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晋升机会有限：晋升渠道不畅，晋升机会不公平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66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家庭原因：家庭因素如地理位置、子女教育等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制定相应的留人策略</a:t>
            </a:r>
            <a:endParaRPr altLang="en-US" lang="zh-CN"/>
          </a:p>
        </p:txBody>
      </p:sp>
      <p:sp>
        <p:nvSpPr>
          <p:cNvPr id="104990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0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1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了解员工需求：通过调查问卷、面谈等方式了解员工的需求和期望，为制定留人策略提供依据。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提供有竞争力的薪酬福利：根据员工的工作表现和市场行情，提供具有竞争力的薪酬福利，提高员工的满意度和归属感。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建立良好的企业文化：营造积极向上、和谐融洽的企业文化，增强员工的归属感和忠诚度。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提供培训和发展机会：为员工提供培训和发展机会，帮助员工提升技能和知识水平，增强员工的个人发展潜力和竞争力。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建立良好的激励机制：通过设立奖励制度、晋升机制等方式激励员工，提高员工的工作积极性和工作效率。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8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0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加强沟通和交流：加强与员工的沟通和交流，及时了解员工的思想动态和工作情况，帮助员工解决实际问题，增强员工的信任感和忠诚度。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加强员工培训和发展</a:t>
            </a:r>
            <a:endParaRPr altLang="en-US" lang="zh-CN"/>
          </a:p>
        </p:txBody>
      </p:sp>
      <p:sp>
        <p:nvSpPr>
          <p:cNvPr id="10499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提高员工技能和知识水平，增强竞争力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拓展员工职业发展通道，提升职业成就感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增强公司文化氛围，提高员工满意度和幸福感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培养员工对公司的归属感和忠诚度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5005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了解员工需求：通过调查和沟通，了解员工的工作期望和需求，为员工提供更好的工作环境和福利待遇。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6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建立良好的企业文化：营造积极向上、和谐的工作氛围，让员工感受到企业的关怀和认可。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提供培训和发展机会：为员工提供职业发展的机会和培训，帮助员工提升技能和能力，增强员工的归属感和忠诚度。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建立激励机制：通过合理的薪酬、奖金、晋升等激励机制，激发员工的工作积极性和创造力，提高员工满意度和忠诚度。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总结人才招聘和留任的关键要素</a:t>
            </a:r>
            <a:endParaRPr altLang="en-US" lang="zh-CN"/>
          </a:p>
        </p:txBody>
      </p:sp>
      <p:sp>
        <p:nvSpPr>
          <p:cNvPr id="105016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企业文化：营造积极向上的企业文化，增强员工凝聚力，提高员工留任率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8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薪酬福利：提供具有竞争力的薪酬福利，满足员工需求，提高员工满意度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8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培训与发展：为员工提供培训和发展机会，提高员工素质和能力，增强员工归属感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8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招聘策略：制定明确的招聘计划，选择合适的招聘渠道，提高招聘效率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8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面试技巧：采用科学的面试方法，提高面试官的面试能力，确保招聘有效性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展望未来的人才战略方向</a:t>
            </a:r>
            <a:endParaRPr altLang="en-US" lang="zh-CN"/>
          </a:p>
        </p:txBody>
      </p:sp>
      <p:sp>
        <p:nvSpPr>
          <p:cNvPr id="10502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人才招聘与留任的未来趋势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未来人才战略的关键要素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未来人才招聘与留任的挑战与机遇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未来人才战略的发展方向与前景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6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5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5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5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5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5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5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5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5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5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5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5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5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5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5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5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5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5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5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5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5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54_5*l_h_i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54_5*l_h_i*1_6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54_5*l_h_a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54_5*l_h_f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2023-12-19T19:46:45Z</dcterms:created>
  <dcterms:modified xsi:type="dcterms:W3CDTF">2023-12-19T19:46:45Z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b188740b367e4e21805acd599102dec9_21</vt:lpwstr>
  </property>
</Properties>
</file>