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258" r:id="rId1"/>
    <p:sldMasterId id="2147487295" r:id="rId2"/>
  </p:sldMasterIdLst>
  <p:notesMasterIdLst>
    <p:notesMasterId r:id="rId3"/>
  </p:notesMasterIdLst>
  <p:sldIdLst>
    <p:sldId id="1913" r:id="rId4"/>
    <p:sldId id="1917" r:id="rId5"/>
    <p:sldId id="1922" r:id="rId6"/>
    <p:sldId id="1926" r:id="rId7"/>
    <p:sldId id="1929" r:id="rId8"/>
    <p:sldId id="1932" r:id="rId9"/>
    <p:sldId id="1935" r:id="rId10"/>
    <p:sldId id="1939" r:id="rId11"/>
    <p:sldId id="1943" r:id="rId12"/>
    <p:sldId id="1946" r:id="rId13"/>
    <p:sldId id="1949" r:id="rId14"/>
    <p:sldId id="1952" r:id="rId15"/>
    <p:sldId id="1956" r:id="rId16"/>
    <p:sldId id="1960" r:id="rId17"/>
    <p:sldId id="1963" r:id="rId18"/>
    <p:sldId id="1966" r:id="rId19"/>
    <p:sldId id="1969" r:id="rId20"/>
    <p:sldId id="1973" r:id="rId21"/>
    <p:sldId id="1977" r:id="rId22"/>
    <p:sldId id="1980" r:id="rId23"/>
    <p:sldId id="1983" r:id="rId24"/>
    <p:sldId id="1986" r:id="rId25"/>
    <p:sldId id="1990" r:id="rId26"/>
    <p:sldId id="1994" r:id="rId27"/>
    <p:sldId id="1997" r:id="rId28"/>
    <p:sldId id="2000" r:id="rId29"/>
    <p:sldId id="2003" r:id="rId30"/>
    <p:sldId id="2007" r:id="rId31"/>
    <p:sldId id="2011" r:id="rId32"/>
    <p:sldId id="2014" r:id="rId33"/>
    <p:sldId id="2017" r:id="rId34"/>
    <p:sldId id="2020" r:id="rId35"/>
    <p:sldId id="2023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259" r:id="rId1"/>
    <p:sldLayoutId id="2147487260" r:id="rId2"/>
    <p:sldLayoutId id="2147487261" r:id="rId3"/>
    <p:sldLayoutId id="2147487262" r:id="rId4"/>
    <p:sldLayoutId id="2147487263" r:id="rId5"/>
    <p:sldLayoutId id="2147487264" r:id="rId6"/>
    <p:sldLayoutId id="2147487265" r:id="rId7"/>
    <p:sldLayoutId id="2147487266" r:id="rId8"/>
    <p:sldLayoutId id="2147487267" r:id="rId9"/>
    <p:sldLayoutId id="2147487268" r:id="rId10"/>
    <p:sldLayoutId id="214748726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296" r:id="rId1"/>
    <p:sldLayoutId id="2147487297" r:id="rId2"/>
    <p:sldLayoutId id="2147487298" r:id="rId3"/>
    <p:sldLayoutId id="2147487299" r:id="rId4"/>
    <p:sldLayoutId id="2147487300" r:id="rId5"/>
    <p:sldLayoutId id="2147487301" r:id="rId6"/>
    <p:sldLayoutId id="2147487302" r:id="rId7"/>
    <p:sldLayoutId id="2147487303" r:id="rId8"/>
    <p:sldLayoutId id="2147487304" r:id="rId9"/>
    <p:sldLayoutId id="2147487305" r:id="rId10"/>
    <p:sldLayoutId id="214748730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tags" Target="../tags/tag315.xml"/><Relationship Id="rId18" Type="http://schemas.openxmlformats.org/officeDocument/2006/relationships/tags" Target="../tags/tag316.xml"/><Relationship Id="rId19" Type="http://schemas.openxmlformats.org/officeDocument/2006/relationships/tags" Target="../tags/tag317.xml"/><Relationship Id="rId20" Type="http://schemas.openxmlformats.org/officeDocument/2006/relationships/tags" Target="../tags/tag318.xml"/><Relationship Id="rId21" Type="http://schemas.openxmlformats.org/officeDocument/2006/relationships/tags" Target="../tags/tag319.xml"/><Relationship Id="rId22" Type="http://schemas.openxmlformats.org/officeDocument/2006/relationships/tags" Target="../tags/tag320.xml"/><Relationship Id="rId23" Type="http://schemas.openxmlformats.org/officeDocument/2006/relationships/tags" Target="../tags/tag321.xml"/><Relationship Id="rId24" Type="http://schemas.openxmlformats.org/officeDocument/2006/relationships/tags" Target="../tags/tag322.xml"/><Relationship Id="rId25" Type="http://schemas.openxmlformats.org/officeDocument/2006/relationships/tags" Target="../tags/tag323.xml"/><Relationship Id="rId26" Type="http://schemas.openxmlformats.org/officeDocument/2006/relationships/tags" Target="../tags/tag324.xml"/><Relationship Id="rId27" Type="http://schemas.openxmlformats.org/officeDocument/2006/relationships/tags" Target="../tags/tag325.xml"/><Relationship Id="rId28" Type="http://schemas.openxmlformats.org/officeDocument/2006/relationships/tags" Target="../tags/tag326.xml"/><Relationship Id="rId29" Type="http://schemas.openxmlformats.org/officeDocument/2006/relationships/tags" Target="../tags/tag327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tags" Target="../tags/tag398.xml"/><Relationship Id="rId10" Type="http://schemas.openxmlformats.org/officeDocument/2006/relationships/tags" Target="../tags/tag399.xml"/><Relationship Id="rId11" Type="http://schemas.openxmlformats.org/officeDocument/2006/relationships/tags" Target="../tags/tag400.xml"/><Relationship Id="rId12" Type="http://schemas.openxmlformats.org/officeDocument/2006/relationships/tags" Target="../tags/tag401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tags" Target="../tags/tag406.xml"/><Relationship Id="rId6" Type="http://schemas.openxmlformats.org/officeDocument/2006/relationships/tags" Target="../tags/tag407.xml"/><Relationship Id="rId7" Type="http://schemas.openxmlformats.org/officeDocument/2006/relationships/tags" Target="../tags/tag408.xml"/><Relationship Id="rId8" Type="http://schemas.openxmlformats.org/officeDocument/2006/relationships/tags" Target="../tags/tag409.xml"/><Relationship Id="rId9" Type="http://schemas.openxmlformats.org/officeDocument/2006/relationships/tags" Target="../tags/tag410.xml"/><Relationship Id="rId10" Type="http://schemas.openxmlformats.org/officeDocument/2006/relationships/tags" Target="../tags/tag411.xml"/><Relationship Id="rId11" Type="http://schemas.openxmlformats.org/officeDocument/2006/relationships/tags" Target="../tags/tag412.xml"/><Relationship Id="rId12" Type="http://schemas.openxmlformats.org/officeDocument/2006/relationships/tags" Target="../tags/tag413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tags" Target="../tags/tag420.xml"/><Relationship Id="rId8" Type="http://schemas.openxmlformats.org/officeDocument/2006/relationships/tags" Target="../tags/tag421.xml"/><Relationship Id="rId9" Type="http://schemas.openxmlformats.org/officeDocument/2006/relationships/tags" Target="../tags/tag422.xml"/><Relationship Id="rId10" Type="http://schemas.openxmlformats.org/officeDocument/2006/relationships/tags" Target="../tags/tag423.xml"/><Relationship Id="rId11" Type="http://schemas.openxmlformats.org/officeDocument/2006/relationships/tags" Target="../tags/tag424.xml"/><Relationship Id="rId12" Type="http://schemas.openxmlformats.org/officeDocument/2006/relationships/tags" Target="../tags/tag425.xml"/><Relationship Id="rId13" Type="http://schemas.openxmlformats.org/officeDocument/2006/relationships/tags" Target="../tags/tag426.xml"/><Relationship Id="rId14" Type="http://schemas.openxmlformats.org/officeDocument/2006/relationships/tags" Target="../tags/tag427.xml"/><Relationship Id="rId15" Type="http://schemas.openxmlformats.org/officeDocument/2006/relationships/tags" Target="../tags/tag428.xml"/><Relationship Id="rId16" Type="http://schemas.openxmlformats.org/officeDocument/2006/relationships/tags" Target="../tags/tag429.xml"/><Relationship Id="rId17" Type="http://schemas.openxmlformats.org/officeDocument/2006/relationships/tags" Target="../tags/tag430.xml"/><Relationship Id="rId18" Type="http://schemas.openxmlformats.org/officeDocument/2006/relationships/tags" Target="../tags/tag431.xml"/><Relationship Id="rId19" Type="http://schemas.openxmlformats.org/officeDocument/2006/relationships/tags" Target="../tags/tag432.xml"/><Relationship Id="rId20" Type="http://schemas.openxmlformats.org/officeDocument/2006/relationships/tags" Target="../tags/tag433.xml"/><Relationship Id="rId21" Type="http://schemas.openxmlformats.org/officeDocument/2006/relationships/tags" Target="../tags/tag434.xml"/><Relationship Id="rId22" Type="http://schemas.openxmlformats.org/officeDocument/2006/relationships/tags" Target="../tags/tag435.xml"/><Relationship Id="rId23" Type="http://schemas.openxmlformats.org/officeDocument/2006/relationships/tags" Target="../tags/tag436.xml"/><Relationship Id="rId24" Type="http://schemas.openxmlformats.org/officeDocument/2006/relationships/tags" Target="../tags/tag437.xml"/><Relationship Id="rId25" Type="http://schemas.openxmlformats.org/officeDocument/2006/relationships/tags" Target="../tags/tag438.xml"/><Relationship Id="rId26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39.xml"/><Relationship Id="rId2" Type="http://schemas.openxmlformats.org/officeDocument/2006/relationships/tags" Target="../tags/tag440.xml"/><Relationship Id="rId3" Type="http://schemas.openxmlformats.org/officeDocument/2006/relationships/tags" Target="../tags/tag441.xml"/><Relationship Id="rId4" Type="http://schemas.openxmlformats.org/officeDocument/2006/relationships/tags" Target="../tags/tag442.xml"/><Relationship Id="rId5" Type="http://schemas.openxmlformats.org/officeDocument/2006/relationships/tags" Target="../tags/tag44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2024年医疗健康领域数字化医疗服务方案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数字化医疗服务的发展历程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数字化医疗服务的主要内容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数字化医疗服务的优势与挑战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数字化医疗服务的应用场景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7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数字化医疗服务的政策环境与监管要求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数字化医疗服务的企业案例分析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数字化医疗服务的发展历程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数字化医疗服务的兴起</a:t>
            </a:r>
            <a:endParaRPr altLang="en-US" lang="zh-CN"/>
          </a:p>
        </p:txBody>
      </p:sp>
      <p:sp>
        <p:nvSpPr>
          <p:cNvPr id="10489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政府政策的支持为数字化医疗服务提供了政策保障。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互联网技术的发展为数字化医疗服务提供了技术基础。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医疗资源供需不平衡促使数字化医疗服务的发展。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患者对便捷就医的需求推动了数字化医疗服务的发展。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数字化医疗服务的发展阶段</a:t>
            </a:r>
            <a:endParaRPr altLang="en-US" lang="zh-CN"/>
          </a:p>
        </p:txBody>
      </p:sp>
      <p:sp>
        <p:nvSpPr>
          <p:cNvPr id="10489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初级阶段：以传统医疗为主，数字化服务为辅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发展阶段：数字化服务与传统医疗并重，开始出现互联网医疗等新型服务模式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高级阶段：数字化服务成为主流，个性化、精准化医疗服务成为发展方向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未来展望：数字化医疗服务将更加智能化、高效化，为人类健康提供更全面保障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数字化医疗服务的重要事件</a:t>
            </a:r>
            <a:endParaRPr altLang="en-US" lang="zh-CN"/>
          </a:p>
        </p:txBody>
      </p:sp>
      <p:sp>
        <p:nvSpPr>
          <p:cNvPr id="104905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5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2018年，国家卫健委发布《关于促进“互联网+医疗健康”发展的指导意见》，进一步规范和推动数字化医疗服务的发展。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06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8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2020年，国家卫健委发布《关于深入开展“互联网+医疗健康”便民惠民活动的通知》，提出了一系列便民惠民措施，进一步提升了数字化医疗服务的普及率和便捷度。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2009年，国家卫生部发布《关于在公立医院施行预约诊疗服务工作的意见》，推动数字化医疗服务的发展。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07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2015年，国务院发布《关于积极推进“互联网+”行动的指导意见》，将“互联网+医疗”列为重点行动之一。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数字化医疗服务的发展趋势</a:t>
            </a:r>
            <a:endParaRPr altLang="en-US" lang="zh-CN"/>
          </a:p>
        </p:txBody>
      </p:sp>
      <p:sp>
        <p:nvSpPr>
          <p:cNvPr id="104910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远程医疗：通过互联网技术实现远程诊断、治疗和健康管理。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个性化医疗：根据患者的基因、生活习惯等提供定制化的医疗服务。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医疗大数据：利用大数据技术对医疗数据进行挖掘和分析，提高医疗质量和效率。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人工智能在医疗领域的应用：如AI辅助诊断、AI药物研发等，提高医疗服务的智能化水平。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数字化医疗服务的主要内容</a:t>
            </a:r>
            <a:endParaRPr altLang="en-US" dirty="0" lang="zh-CN"/>
          </a:p>
        </p:txBody>
      </p:sp>
      <p:sp>
        <p:nvSpPr>
          <p:cNvPr id="10491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远程医疗服务</a:t>
            </a:r>
            <a:endParaRPr altLang="en-US" lang="zh-CN"/>
          </a:p>
        </p:txBody>
      </p:sp>
      <p:sp>
        <p:nvSpPr>
          <p:cNvPr id="10492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远程监测：患者可以通过智能设备监测身体状况，并将数据传输给医生，以便医生实时了解患者的病情。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远程医疗咨询：患者可以通过网络平台向医生咨询健康问题，获得专业解答。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远程诊断：医生可以通过远程医疗技术对患者的病情进行诊断，提供治疗方案。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远程教育：医生可以通过远程医疗技术向患者提供健康教育，提高患者的健康意识和自我管理能力。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智能医疗设备</a:t>
            </a:r>
            <a:endParaRPr altLang="en-US" lang="zh-CN"/>
          </a:p>
        </p:txBody>
      </p:sp>
      <p:sp>
        <p:nvSpPr>
          <p:cNvPr id="104926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智能医疗设备是数字化医疗服务的重要组成部分，能够提高医疗服务的效率和质量。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智能医疗设备包括可穿戴设备、远程监测设备和智能诊断设备等，能够实现远程监测、诊断和治疗等功能。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智能医疗设备的应用范围广泛，包括家庭护理、康复治疗、慢性病管理等场景，能够满足不同患者的需求。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智能医疗设备的普及和发展需要加强技术研发、标准制定和安全保障等方面的工作，以确保其可靠性和安全性。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医疗大数据应用</a:t>
            </a:r>
            <a:endParaRPr altLang="en-US" lang="zh-CN"/>
          </a:p>
        </p:txBody>
      </p:sp>
      <p:sp>
        <p:nvSpPr>
          <p:cNvPr id="104932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医疗大数据在临床决策支持中的应用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医疗大数据在健康管理中的应用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医疗大数据的采集、存储和管理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医疗大数据的分析与挖掘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人工智能在医疗领域的应用</a:t>
            </a:r>
            <a:endParaRPr altLang="en-US" lang="zh-CN"/>
          </a:p>
        </p:txBody>
      </p:sp>
      <p:sp>
        <p:nvSpPr>
          <p:cNvPr id="10493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智能诊断：利用人工智能技术辅助医生进行疾病诊断，提高诊断准确率。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智能治疗：通过人工智能技术为患者提供个性化的治疗方案，提高治疗效果。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智能健康管理：利用人工智能技术对个人健康状况进行监测和管理，提供个性化的健康建议。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智能药物研发：利用人工智能技术加速药物的研发过程，提高药物研发的效率和成功率。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数字化医疗服务的优势与挑战</a:t>
            </a:r>
            <a:endParaRPr altLang="en-US" dirty="0" lang="zh-CN"/>
          </a:p>
        </p:txBody>
      </p:sp>
      <p:sp>
        <p:nvSpPr>
          <p:cNvPr id="10494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数字化医疗服务的优势</a:t>
            </a:r>
            <a:endParaRPr altLang="en-US" lang="zh-CN"/>
          </a:p>
        </p:txBody>
      </p:sp>
      <p:sp>
        <p:nvSpPr>
          <p:cNvPr id="10494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提高医疗服务效率：数字化技术可简化医疗流程，减少等待时间，提高诊疗准确率。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改善患者就医体验：远程医疗、移动医疗等技术让患者享受更加便捷、高效的医疗服务。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加强医疗质量控制：数字化技术可以帮助医疗机构实现标准化、规范化的医疗服务，提高医疗质量。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降低医疗成本：数字化技术可降低医疗差错和事故发生率，减少医疗资源的浪费。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数字化医疗服务的挑战</a:t>
            </a:r>
            <a:endParaRPr altLang="en-US" lang="zh-CN"/>
          </a:p>
        </p:txBody>
      </p:sp>
      <p:sp>
        <p:nvSpPr>
          <p:cNvPr id="104954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4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数据安全和隐私保护：如何确保患者数据的安全和隐私不被泄露是一大挑战。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技术成熟度：数字化医疗服务需要高度成熟的技术支持，包括云计算、大数据分析、人工智能等。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医疗人员的接受度：一些医疗人员可能对数字化医疗服务持怀疑态度，需要加强培训和宣传。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医疗服务的连续性和稳定性：数字化医疗服务需要保证服务的连续性和稳定性，避免因技术问题导致服务中断。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如何应对数字化医疗服务的挑战</a:t>
            </a:r>
            <a:endParaRPr altLang="en-US" lang="zh-CN"/>
          </a:p>
        </p:txBody>
      </p:sp>
      <p:sp>
        <p:nvSpPr>
          <p:cNvPr id="10496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加强技术研发，提高数字化医疗技术的安全性和可靠性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完善相关法律法规，加强监管力度，保障数据安全和隐私保护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加强医疗从业人员的数字化技能培训，提高医疗服务的专业性和数字化水平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建立多方参与的协作机制，加强跨部门、跨领域的合作与交流，共同应对数字化医疗服务的挑战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数字化医疗服务的发展前景</a:t>
            </a:r>
            <a:endParaRPr altLang="en-US" lang="zh-CN"/>
          </a:p>
        </p:txBody>
      </p:sp>
      <p:sp>
        <p:nvSpPr>
          <p:cNvPr id="104964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人工智能、大数据等技术的应用将推动数字化医疗服务向智能化、精准化方向发展。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数字化医疗服务将进一步普及，提高医疗服务的可及性和效率。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远程医疗、移动医疗等数字化医疗服务模式将得到更广泛的应用，为患者提供更加便捷、高效的医疗服务。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数字化医疗服务将促进医疗资源的优化配置，缩小城乡医疗差距，提高全民健康水平。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数字化医疗服务的应用场景</a:t>
            </a:r>
            <a:endParaRPr altLang="en-US" dirty="0" lang="zh-CN"/>
          </a:p>
        </p:txBody>
      </p:sp>
      <p:sp>
        <p:nvSpPr>
          <p:cNvPr id="10496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医院数字化建设</a:t>
            </a:r>
            <a:endParaRPr altLang="en-US" lang="zh-CN"/>
          </a:p>
        </p:txBody>
      </p:sp>
      <p:sp>
        <p:nvSpPr>
          <p:cNvPr id="10497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移动医疗：通过移动设备提供医疗服务，如在线咨询、预约挂号等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电子病历系统：实现病历数据数字化，方便医生快速查看和诊断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远程医疗：通过互联网技术，实现远程诊断、治疗和监测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医疗大数据：利用大数据技术分析医疗数据，提高医疗质量和效率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社区医疗数字化服务</a:t>
            </a:r>
            <a:endParaRPr altLang="en-US" lang="zh-CN"/>
          </a:p>
        </p:txBody>
      </p:sp>
      <p:sp>
        <p:nvSpPr>
          <p:cNvPr id="10498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社区医疗数字化服务的定义和特点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社区医疗数字化服务的应用场景和优势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社区医疗数字化服务的实践案例和发展趋势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社区医疗数字化服务的未来展望和挑战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移动医疗应用</a:t>
            </a:r>
            <a:endParaRPr altLang="en-US" lang="zh-CN"/>
          </a:p>
        </p:txBody>
      </p:sp>
      <p:sp>
        <p:nvSpPr>
          <p:cNvPr id="10498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远程医疗：通过移动设备实现远程诊断、咨询和治疗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健康管理：利用移动应用跟踪和管理个人健康状况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紧急救援：利用移动设备快速响应紧急医疗事件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医疗资源共享：通过移动应用实现医疗资源的共享和优化配置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数字化健康管理服务</a:t>
            </a:r>
            <a:endParaRPr altLang="en-US" lang="zh-CN"/>
          </a:p>
        </p:txBody>
      </p:sp>
      <p:sp>
        <p:nvSpPr>
          <p:cNvPr id="104992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远程医疗：通过互联网和移动设备提供线上诊疗、咨询等服务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健康数据分析：收集、分析个人或群体的健康数据，提供科学合理的健康建议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个性化健康计划：根据个人健康状况和需求，制定个性化的饮食、运动等健康计划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健康监测：利用可穿戴设备等实时监测身体状况，及时发现健康问题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数字化医疗服务的政策环境与监管要求</a:t>
            </a:r>
            <a:endParaRPr altLang="en-US" dirty="0" lang="zh-CN"/>
          </a:p>
        </p:txBody>
      </p:sp>
      <p:sp>
        <p:nvSpPr>
          <p:cNvPr id="10499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国家政策对数字化医疗服务的影响</a:t>
            </a:r>
            <a:endParaRPr altLang="en-US" lang="zh-CN"/>
          </a:p>
        </p:txBody>
      </p:sp>
      <p:sp>
        <p:nvSpPr>
          <p:cNvPr id="105004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4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政策支持：国家出台相关政策，鼓励数字化医疗服务的发展，为行业提供了良好的政策环境。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监管要求：国家对数字化医疗服务实施严格的监管，确保服务质量和安全。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标准化建设：国家推动数字化医疗服务标准化建设，促进服务质量和效率的提升。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国际合作：国家积极开展数字化医疗服务国际合作，引进先进技术和管理经验，提升我国数字化医疗服务水平。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监管要求对数字化医疗服务的影响</a:t>
            </a:r>
            <a:endParaRPr altLang="en-US" lang="zh-CN"/>
          </a:p>
        </p:txBody>
      </p:sp>
      <p:sp>
        <p:nvSpPr>
          <p:cNvPr id="10501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监管政策对数字化医疗服务的规范和引导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监管要求对数字化医疗服务的安全和质量保障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监管对数字化医疗服务创新和发展的促进和制约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监管要求对数字化医疗服务市场竞争格局的影响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未来政策与监管的发展趋势</a:t>
            </a:r>
            <a:endParaRPr altLang="en-US" lang="zh-CN"/>
          </a:p>
        </p:txBody>
      </p:sp>
      <p:sp>
        <p:nvSpPr>
          <p:cNvPr id="105015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政策环境：政府将加大对数字化医疗服务的支持力度，推动医疗健康领域的数字化转型。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监管要求：监管机构将加强对数字化医疗服务的监管，确保其安全、有效和合规。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发展趋势：未来政策与监管将更加注重数字化医疗服务的创新发展，鼓励企业加大研发投入，推动数字化医疗服务的技术进步。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应对策略：企业应积极关注政策与监管动态，加强与政府和监管机构的沟通合作，共同推动数字化医疗服务的发展。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企业如何应对政策与监管的变化</a:t>
            </a:r>
            <a:endParaRPr altLang="en-US" lang="zh-CN"/>
          </a:p>
        </p:txBody>
      </p:sp>
      <p:sp>
        <p:nvSpPr>
          <p:cNvPr id="105021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加强与政府部门的沟通，了解监管要求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关注政策动态，及时调整业务策略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规范企业运营，确保符合法律法规要求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积极参与行业协会活动，加强行业交流与合作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数字化医疗服务的企业案例分析</a:t>
            </a:r>
            <a:endParaRPr altLang="en-US" dirty="0" lang="zh-CN"/>
          </a:p>
        </p:txBody>
      </p:sp>
      <p:sp>
        <p:nvSpPr>
          <p:cNvPr id="10502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国内数字化医疗服务企业的案例分析</a:t>
            </a:r>
            <a:endParaRPr altLang="en-US" lang="zh-CN"/>
          </a:p>
        </p:txBody>
      </p:sp>
      <p:sp>
        <p:nvSpPr>
          <p:cNvPr id="10503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fontScale="8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腾讯医疗：腾讯医疗利用大数据、人工智能等技术手段，在医疗影像诊断、慢病管理等领域取得了显著成果，为医疗机构和患者提供了高效的数字化服务。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8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京东健康：作为京东集团旗下的医疗健康服务平台，京东健康通过互联网医疗、医药电商、健康管理等领域的发展，为用户提供全方位、便捷的医疗健康服务。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平安好医生：作为中国领先的在线医疗服务平台，平安好医生通过AI辅助问诊和名医在线咨询等服务，为患者提供便捷高效的在线医疗解决方案。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3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8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阿里健康：依托阿里巴巴集团强大的技术支持，阿里健康致力于打造线上线下一体化的医疗健康服务体系，为用户提供全方位的健康管理和医疗服务。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国际数字化医疗服务企业的案例分析</a:t>
            </a:r>
            <a:endParaRPr altLang="en-US" lang="zh-CN"/>
          </a:p>
        </p:txBody>
      </p:sp>
      <p:sp>
        <p:nvSpPr>
          <p:cNvPr id="105036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7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7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案例一：某国际知名医疗科技公司，通过数字化技术提供在线诊疗、健康管理等服务，覆盖全球数百万用户。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7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7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案例二：某国际医疗大数据公司，利用人工智能技术分析医疗数据，为医疗机构提供精准决策支持。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8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8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案例三：某国际远程医疗服务提供商，通过数字化手段连接医生和患者，提供高效、便捷的远程医疗咨询和诊疗服务。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8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9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案例四：某国际医疗影像技术公司，利用数字化技术提高医学影像的清晰度和诊断准确率，为医生提供更好的诊疗工具。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企业如何提升数字化医疗服务竞争力</a:t>
            </a:r>
            <a:endParaRPr altLang="en-US" lang="zh-CN"/>
          </a:p>
        </p:txBody>
      </p:sp>
      <p:sp>
        <p:nvSpPr>
          <p:cNvPr id="10504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建立数字化医疗服务平台，提供在线问诊、预约挂号等服务。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利用大数据和人工智能技术，实现精准医疗和个性化服务。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加强医疗数据的安全保护和隐私保护，建立完善的数据管理体系。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提升医护人员的数字化素养和技能，加强数字化医疗服务的培训和推广。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企业如何实现数字化医疗服务的可持续发展</a:t>
            </a:r>
            <a:endParaRPr altLang="en-US" lang="zh-CN"/>
          </a:p>
        </p:txBody>
      </p:sp>
      <p:sp>
        <p:nvSpPr>
          <p:cNvPr id="1050484" name="矩形: 圆角 2"/>
          <p:cNvSpPr/>
          <p:nvPr>
            <p:custDataLst>
              <p:tags r:id="rId1"/>
            </p:custDataLst>
          </p:nvPr>
        </p:nvSpPr>
        <p:spPr>
          <a:xfrm>
            <a:off x="838200" y="1585498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486" name="箭头: 下 4"/>
          <p:cNvSpPr/>
          <p:nvPr>
            <p:custDataLst>
              <p:tags r:id="rId2"/>
            </p:custDataLst>
          </p:nvPr>
        </p:nvSpPr>
        <p:spPr>
          <a:xfrm>
            <a:off x="1025431" y="1456819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488" name="直角三角形 5"/>
          <p:cNvSpPr/>
          <p:nvPr>
            <p:custDataLst>
              <p:tags r:id="rId3"/>
            </p:custDataLst>
          </p:nvPr>
        </p:nvSpPr>
        <p:spPr>
          <a:xfrm rot="10800000" flipV="1">
            <a:off x="948496" y="1458181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490" name="序号"/>
          <p:cNvSpPr txBox="1"/>
          <p:nvPr>
            <p:custDataLst>
              <p:tags r:id="rId4"/>
            </p:custDataLst>
          </p:nvPr>
        </p:nvSpPr>
        <p:spPr>
          <a:xfrm>
            <a:off x="1060835" y="1592987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492" name="正文"/>
          <p:cNvSpPr txBox="1"/>
          <p:nvPr>
            <p:custDataLst>
              <p:tags r:id="rId5"/>
            </p:custDataLst>
          </p:nvPr>
        </p:nvSpPr>
        <p:spPr>
          <a:xfrm>
            <a:off x="1693337" y="1774091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建立数字化医疗服务战略：企业需要明确数字化医疗服务的战略目标，制定长期发展规划，确保数字化转型的可持续性。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4" name="矩形: 圆角 22"/>
          <p:cNvSpPr/>
          <p:nvPr>
            <p:custDataLst>
              <p:tags r:id="rId6"/>
            </p:custDataLst>
          </p:nvPr>
        </p:nvSpPr>
        <p:spPr>
          <a:xfrm>
            <a:off x="6431315" y="1585498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496" name="箭头: 下 23"/>
          <p:cNvSpPr/>
          <p:nvPr>
            <p:custDataLst>
              <p:tags r:id="rId7"/>
            </p:custDataLst>
          </p:nvPr>
        </p:nvSpPr>
        <p:spPr>
          <a:xfrm>
            <a:off x="6618546" y="1456819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498" name="直角三角形 24"/>
          <p:cNvSpPr/>
          <p:nvPr>
            <p:custDataLst>
              <p:tags r:id="rId8"/>
            </p:custDataLst>
          </p:nvPr>
        </p:nvSpPr>
        <p:spPr>
          <a:xfrm rot="10800000" flipV="1">
            <a:off x="6540930" y="1458181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500" name="序号"/>
          <p:cNvSpPr txBox="1"/>
          <p:nvPr>
            <p:custDataLst>
              <p:tags r:id="rId9"/>
            </p:custDataLst>
          </p:nvPr>
        </p:nvSpPr>
        <p:spPr>
          <a:xfrm>
            <a:off x="6653950" y="1592987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502" name="正文"/>
          <p:cNvSpPr txBox="1"/>
          <p:nvPr>
            <p:custDataLst>
              <p:tags r:id="rId10"/>
            </p:custDataLst>
          </p:nvPr>
        </p:nvSpPr>
        <p:spPr>
          <a:xfrm>
            <a:off x="7286452" y="1774091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提升技术创新能力：企业应加大技术研发投入，不断优化数字化医疗服务的技术架构，提升服务质量和效率。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4" name="矩形: 圆角 29"/>
          <p:cNvSpPr/>
          <p:nvPr>
            <p:custDataLst>
              <p:tags r:id="rId11"/>
            </p:custDataLst>
          </p:nvPr>
        </p:nvSpPr>
        <p:spPr>
          <a:xfrm>
            <a:off x="838200" y="3199774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506" name="箭头: 下 30"/>
          <p:cNvSpPr/>
          <p:nvPr>
            <p:custDataLst>
              <p:tags r:id="rId12"/>
            </p:custDataLst>
          </p:nvPr>
        </p:nvSpPr>
        <p:spPr>
          <a:xfrm>
            <a:off x="1025431" y="3071095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508" name="直角三角形 31"/>
          <p:cNvSpPr/>
          <p:nvPr>
            <p:custDataLst>
              <p:tags r:id="rId13"/>
            </p:custDataLst>
          </p:nvPr>
        </p:nvSpPr>
        <p:spPr>
          <a:xfrm rot="10800000" flipV="1">
            <a:off x="948496" y="3072456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510" name="序号"/>
          <p:cNvSpPr txBox="1"/>
          <p:nvPr>
            <p:custDataLst>
              <p:tags r:id="rId14"/>
            </p:custDataLst>
          </p:nvPr>
        </p:nvSpPr>
        <p:spPr>
          <a:xfrm>
            <a:off x="1060835" y="3207944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512" name="正文"/>
          <p:cNvSpPr txBox="1"/>
          <p:nvPr>
            <p:custDataLst>
              <p:tags r:id="rId15"/>
            </p:custDataLst>
          </p:nvPr>
        </p:nvSpPr>
        <p:spPr>
          <a:xfrm>
            <a:off x="1693337" y="3389048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加强数据安全保护：企业需建立健全数据安全保护机制，确保患者隐私和数据安全，增强用户对数字化医疗服务的信任度。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4" name="矩形: 圆角 36"/>
          <p:cNvSpPr/>
          <p:nvPr>
            <p:custDataLst>
              <p:tags r:id="rId16"/>
            </p:custDataLst>
          </p:nvPr>
        </p:nvSpPr>
        <p:spPr>
          <a:xfrm>
            <a:off x="6431315" y="3199774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516" name="箭头: 下 37"/>
          <p:cNvSpPr/>
          <p:nvPr>
            <p:custDataLst>
              <p:tags r:id="rId17"/>
            </p:custDataLst>
          </p:nvPr>
        </p:nvSpPr>
        <p:spPr>
          <a:xfrm>
            <a:off x="6618546" y="3071095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518" name="直角三角形 38"/>
          <p:cNvSpPr/>
          <p:nvPr>
            <p:custDataLst>
              <p:tags r:id="rId18"/>
            </p:custDataLst>
          </p:nvPr>
        </p:nvSpPr>
        <p:spPr>
          <a:xfrm rot="10800000" flipV="1">
            <a:off x="6540930" y="3072456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520" name="序号"/>
          <p:cNvSpPr txBox="1"/>
          <p:nvPr>
            <p:custDataLst>
              <p:tags r:id="rId19"/>
            </p:custDataLst>
          </p:nvPr>
        </p:nvSpPr>
        <p:spPr>
          <a:xfrm>
            <a:off x="6653950" y="3207944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522" name="正文"/>
          <p:cNvSpPr txBox="1"/>
          <p:nvPr>
            <p:custDataLst>
              <p:tags r:id="rId20"/>
            </p:custDataLst>
          </p:nvPr>
        </p:nvSpPr>
        <p:spPr>
          <a:xfrm>
            <a:off x="7286452" y="3389048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建立合作伙伴关系：企业可以与医疗机构、科技公司等建立合作伙伴关系，共同推进数字化医疗服务的发展，实现互利共赢。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4" name="矩形: 圆角 43"/>
          <p:cNvSpPr/>
          <p:nvPr>
            <p:custDataLst>
              <p:tags r:id="rId21"/>
            </p:custDataLst>
          </p:nvPr>
        </p:nvSpPr>
        <p:spPr>
          <a:xfrm>
            <a:off x="838200" y="4814730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526" name="箭头: 下 44"/>
          <p:cNvSpPr/>
          <p:nvPr>
            <p:custDataLst>
              <p:tags r:id="rId22"/>
            </p:custDataLst>
          </p:nvPr>
        </p:nvSpPr>
        <p:spPr>
          <a:xfrm>
            <a:off x="1025431" y="4686051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528" name="直角三角形 45"/>
          <p:cNvSpPr/>
          <p:nvPr>
            <p:custDataLst>
              <p:tags r:id="rId23"/>
            </p:custDataLst>
          </p:nvPr>
        </p:nvSpPr>
        <p:spPr>
          <a:xfrm rot="10800000" flipV="1">
            <a:off x="948496" y="4687413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530" name="序号"/>
          <p:cNvSpPr txBox="1"/>
          <p:nvPr>
            <p:custDataLst>
              <p:tags r:id="rId24"/>
            </p:custDataLst>
          </p:nvPr>
        </p:nvSpPr>
        <p:spPr>
          <a:xfrm>
            <a:off x="1060835" y="4822220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532" name="正文"/>
          <p:cNvSpPr txBox="1"/>
          <p:nvPr>
            <p:custDataLst>
              <p:tags r:id="rId25"/>
            </p:custDataLst>
          </p:nvPr>
        </p:nvSpPr>
        <p:spPr>
          <a:xfrm>
            <a:off x="1693337" y="5003323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培养专业人才队伍：企业应重视专业人才的培养和引进，建立一支具备数字化思维和技能的医疗服务团队，为数字化转型提供人才保障。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6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57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7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3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7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1_4*l_h_i*1_1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41_4*l_h_i*1_1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441_4*l_h_i*1_1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41_4*l_h_i*1_1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1_4*l_h_f*1_1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1_4*l_h_i*1_2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41_4*l_h_i*1_2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441_4*l_h_i*1_2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41_4*l_h_i*1_2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2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1_4*l_h_f*1_2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1_4*l_h_i*1_3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41_4*l_h_i*1_3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441_4*l_h_i*1_3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41_4*l_h_i*1_3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3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1_4*l_h_f*1_3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1_4*l_h_i*1_4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41_4*l_h_i*1_4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441_4*l_h_i*1_4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41_4*l_h_i*1_4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4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1_4*l_h_f*1_4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41_4*l_h_i*1_5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41_4*l_h_i*1_5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441_4*l_h_i*1_5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41_4*l_h_i*1_5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5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1_4*l_h_f*1_5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509277344,&quot;width&quot;:772.29040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43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2024-01-05T22:09:10Z</dcterms:created>
  <dcterms:modified xsi:type="dcterms:W3CDTF">2024-01-05T22:09:10Z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972bfe3857034586b2b1c195d5e3be56_21</vt:lpwstr>
  </property>
</Properties>
</file>