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271" r:id="rId1"/>
    <p:sldMasterId id="2147491308" r:id="rId2"/>
  </p:sldMasterIdLst>
  <p:notesMasterIdLst>
    <p:notesMasterId r:id="rId3"/>
  </p:notesMasterIdLst>
  <p:sldIdLst>
    <p:sldId id="3572" r:id="rId4"/>
    <p:sldId id="3577" r:id="rId5"/>
    <p:sldId id="3582" r:id="rId6"/>
    <p:sldId id="3586" r:id="rId7"/>
    <p:sldId id="3589" r:id="rId8"/>
    <p:sldId id="3592" r:id="rId9"/>
    <p:sldId id="3595" r:id="rId10"/>
    <p:sldId id="3599" r:id="rId11"/>
    <p:sldId id="3603" r:id="rId12"/>
    <p:sldId id="3606" r:id="rId13"/>
    <p:sldId id="3609" r:id="rId14"/>
    <p:sldId id="3612" r:id="rId15"/>
    <p:sldId id="3616" r:id="rId16"/>
    <p:sldId id="3620" r:id="rId17"/>
    <p:sldId id="3623" r:id="rId18"/>
    <p:sldId id="3626" r:id="rId19"/>
    <p:sldId id="3629" r:id="rId20"/>
    <p:sldId id="3633" r:id="rId21"/>
    <p:sldId id="3637" r:id="rId22"/>
    <p:sldId id="3640" r:id="rId23"/>
    <p:sldId id="3643" r:id="rId24"/>
    <p:sldId id="3646" r:id="rId25"/>
    <p:sldId id="3650" r:id="rId26"/>
    <p:sldId id="3654" r:id="rId27"/>
    <p:sldId id="3657" r:id="rId28"/>
    <p:sldId id="3660" r:id="rId29"/>
    <p:sldId id="3663" r:id="rId30"/>
    <p:sldId id="366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72" r:id="rId1"/>
    <p:sldLayoutId id="2147491273" r:id="rId2"/>
    <p:sldLayoutId id="2147491274" r:id="rId3"/>
    <p:sldLayoutId id="2147491275" r:id="rId4"/>
    <p:sldLayoutId id="2147491276" r:id="rId5"/>
    <p:sldLayoutId id="2147491277" r:id="rId6"/>
    <p:sldLayoutId id="2147491278" r:id="rId7"/>
    <p:sldLayoutId id="2147491279" r:id="rId8"/>
    <p:sldLayoutId id="2147491280" r:id="rId9"/>
    <p:sldLayoutId id="2147491281" r:id="rId10"/>
    <p:sldLayoutId id="21474912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09" r:id="rId1"/>
    <p:sldLayoutId id="2147491310" r:id="rId2"/>
    <p:sldLayoutId id="2147491311" r:id="rId3"/>
    <p:sldLayoutId id="2147491312" r:id="rId4"/>
    <p:sldLayoutId id="2147491313" r:id="rId5"/>
    <p:sldLayoutId id="2147491314" r:id="rId6"/>
    <p:sldLayoutId id="2147491315" r:id="rId7"/>
    <p:sldLayoutId id="2147491316" r:id="rId8"/>
    <p:sldLayoutId id="2147491317" r:id="rId9"/>
    <p:sldLayoutId id="2147491318" r:id="rId10"/>
    <p:sldLayoutId id="214749131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小学互联网安全教育的重要性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小学互联网安全教育背景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小学互联网安全教育内容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小学互联网安全教育方式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小学互联网安全教育意义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小学互联网安全教育建议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小学互联网安全教育背景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互联网普及程度</a:t>
            </a:r>
            <a:endParaRPr altLang="en-US" lang="zh-CN"/>
          </a:p>
        </p:txBody>
      </p:sp>
      <p:sp>
        <p:nvSpPr>
          <p:cNvPr id="10489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互联网已成为小学生日常生活的重要组成部分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小学阶段是培养孩子互联网安全意识的关键时期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随着智能设备的普及，小学生接触互联网的机会增多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网络安全问题对小学生造成的潜在威胁不容忽视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网络安全威胁现状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网络犯罪呈上升趋势，对个人隐私和财产安全构成威胁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网络诈骗手段不断翻新，难以防范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网络病毒和恶意软件传播速度快，危害范围广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网络安全问题对国家安全和社会稳定造成威胁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小学生网络安全意识薄弱</a:t>
            </a:r>
            <a:endParaRPr altLang="en-US" lang="zh-CN"/>
          </a:p>
        </p:txBody>
      </p:sp>
      <p:sp>
        <p:nvSpPr>
          <p:cNvPr id="104901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对网络信息的辨别能力较弱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缺乏对网络安全的认知和了解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容易受到网络诈骗和恶意软件的侵害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缺乏自我保护意识和能力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家庭和学校教育的责任</a:t>
            </a:r>
            <a:endParaRPr altLang="en-US" lang="zh-CN"/>
          </a:p>
        </p:txBody>
      </p:sp>
      <p:sp>
        <p:nvSpPr>
          <p:cNvPr id="10490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家庭责任：家长应加强对孩子的网络安全教育，提高孩子的网络安全意识。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共同责任：家庭和学校应共同合作，共同关注孩子的网络安全问题，共同为孩子的网络安全保驾护航。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培养意识：家庭和学校应注重培养孩子的网络安全意识，让孩子从小养成良好的上网习惯。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学校责任：学校应将网络安全教育纳入课程体系，加强对学生的网络安全教育。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小学互联网安全教育内容</a:t>
            </a:r>
            <a:endParaRPr altLang="en-US" dirty="0" lang="zh-CN"/>
          </a:p>
        </p:txBody>
      </p:sp>
      <p:sp>
        <p:nvSpPr>
          <p:cNvPr id="10491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个人信息保护</a:t>
            </a:r>
            <a:endParaRPr altLang="en-US" lang="zh-CN"/>
          </a:p>
        </p:txBody>
      </p:sp>
      <p:sp>
        <p:nvSpPr>
          <p:cNvPr id="10491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防范网络诈骗：不轻信陌生人的信息，警惕网络钓鱼和诈骗行为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正确使用社交媒体：注意个人隐私设置，避免发布过多个人信息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保护个人隐私：不轻易透露个人信息，如姓名、地址、电话号码等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密码安全：设置复杂的密码，并定期更换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网络欺凌防范</a:t>
            </a:r>
            <a:endParaRPr altLang="en-US" lang="zh-CN"/>
          </a:p>
        </p:txBody>
      </p:sp>
      <p:sp>
        <p:nvSpPr>
          <p:cNvPr id="104924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什么是网络欺凌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网络欺凌的常见形式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如何识别网络欺凌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如何应对网络欺凌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网络诈骗识别与防范</a:t>
            </a:r>
            <a:endParaRPr altLang="en-US" lang="zh-CN"/>
          </a:p>
        </p:txBody>
      </p:sp>
      <p:sp>
        <p:nvSpPr>
          <p:cNvPr id="104930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了解常见的网络诈骗手段和方式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学会识别和防范钓鱼网站、虚假广告等诈骗信息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不要随意泄露个人信息，特别是银行卡等敏感信息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学习如何通过官方渠道核实信息真伪，避免上当受骗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网络安全法律法规</a:t>
            </a:r>
            <a:endParaRPr altLang="en-US" lang="zh-CN"/>
          </a:p>
        </p:txBody>
      </p:sp>
      <p:sp>
        <p:nvSpPr>
          <p:cNvPr id="104936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网络安全法：保障国家网络安全，维护网络空间主权和国家安全、社会公共利益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个人信息保护法：保护个人信息权益，规范个人信息处理活动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电子商务法：规范电子商务行为，维护市场秩序和公平竞争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未成年人网络保护条例：保护未成年人免受网络不良信息侵害，预防网络沉迷等不良影响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小学互联网安全教育方式</a:t>
            </a:r>
            <a:endParaRPr altLang="en-US" dirty="0" lang="zh-CN"/>
          </a:p>
        </p:txBody>
      </p:sp>
      <p:sp>
        <p:nvSpPr>
          <p:cNvPr id="10494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课堂教育</a:t>
            </a:r>
            <a:endParaRPr altLang="en-US" lang="zh-CN"/>
          </a:p>
        </p:txBody>
      </p:sp>
      <p:sp>
        <p:nvSpPr>
          <p:cNvPr id="104947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小学互联网安全教育方式之一是课堂教育，通过设置相关课程，向学生传授网络安全知识和技能。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课堂教育可以结合实际案例，让学生了解网络安全的危害和预防措施，增强学生的安全意识。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75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课堂教育可以采取多种形式，如讲座、互动游戏、小组讨论等，提高学生的学习兴趣和参与度。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课堂教育需要教师具备相关的专业知识和教学能力，以确保教学质量和效果。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</a:t>
            </a:r>
            <a:endParaRPr altLang="en-US" lang="zh-CN"/>
          </a:p>
        </p:txBody>
      </p:sp>
      <p:sp>
        <p:nvSpPr>
          <p:cNvPr id="104952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家长应成为孩子学习互联网安全知识的榜样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家长应定期与孩子一起学习互联网安全知识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家长应关注孩子在互联网上的行为，及时发现和纠正不良行为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家长应与学校、社区等合作，共同推进孩子互联网安全教育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</a:t>
            </a:r>
            <a:endParaRPr altLang="en-US" lang="zh-CN"/>
          </a:p>
        </p:txBody>
      </p:sp>
      <p:sp>
        <p:nvSpPr>
          <p:cNvPr id="104957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组织学生参与网络安全知识竞赛，提高网络安全意识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开展网络安全教育主题班会，让学生了解网络安全相关知识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组织学生参加网络安全志愿者活动，增强网络安全防范能力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开展网络安全教育进课堂活动，将网络安全教育纳入课程设置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互动游戏与竞赛</a:t>
            </a:r>
            <a:endParaRPr altLang="en-US" lang="zh-CN"/>
          </a:p>
        </p:txBody>
      </p:sp>
      <p:sp>
        <p:nvSpPr>
          <p:cNvPr id="104962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7953" y="1961634"/>
            <a:ext cx="5099664" cy="36163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0" name="矩形 48"/>
          <p:cNvSpPr/>
          <p:nvPr>
            <p:custDataLst>
              <p:tags r:id="rId2"/>
            </p:custDataLst>
          </p:nvPr>
        </p:nvSpPr>
        <p:spPr>
          <a:xfrm>
            <a:off x="608330" y="2483301"/>
            <a:ext cx="259154" cy="2611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52"/>
          <p:cNvSpPr txBox="1"/>
          <p:nvPr>
            <p:custDataLst>
              <p:tags r:id="rId3"/>
            </p:custDataLst>
          </p:nvPr>
        </p:nvSpPr>
        <p:spPr>
          <a:xfrm>
            <a:off x="1107123" y="2268534"/>
            <a:ext cx="4404799" cy="243850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互动游戏：通过趣味性的游戏，让学生在轻松愉快的氛围中学习互联网安全知识。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563" y="1961634"/>
            <a:ext cx="5099664" cy="36163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6" name="矩形 20"/>
          <p:cNvSpPr/>
          <p:nvPr>
            <p:custDataLst>
              <p:tags r:id="rId5"/>
            </p:custDataLst>
          </p:nvPr>
        </p:nvSpPr>
        <p:spPr>
          <a:xfrm>
            <a:off x="6347940" y="2483301"/>
            <a:ext cx="259154" cy="2611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3"/>
          <p:cNvSpPr txBox="1"/>
          <p:nvPr>
            <p:custDataLst>
              <p:tags r:id="rId6"/>
            </p:custDataLst>
          </p:nvPr>
        </p:nvSpPr>
        <p:spPr>
          <a:xfrm>
            <a:off x="6846733" y="2268534"/>
            <a:ext cx="4404799" cy="243850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竞赛：组织学生进行互联网安全知识竞赛，激发学生的竞争意识和求知欲。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小学互联网安全教育意义</a:t>
            </a:r>
            <a:endParaRPr altLang="en-US" dirty="0" lang="zh-CN"/>
          </a:p>
        </p:txBody>
      </p:sp>
      <p:sp>
        <p:nvSpPr>
          <p:cNvPr id="10496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提高小学生网络安全意识</a:t>
            </a:r>
            <a:endParaRPr altLang="en-US" lang="zh-CN"/>
          </a:p>
        </p:txBody>
      </p:sp>
      <p:sp>
        <p:nvSpPr>
          <p:cNvPr id="104972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保护个人隐私和家庭信息安全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减少网络诈骗和网络暴力的风险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避免网络成瘾和不良信息的影响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培养良好的网络道德和行为习惯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培养良好的网络使用习惯</a:t>
            </a:r>
            <a:endParaRPr altLang="en-US" lang="zh-CN"/>
          </a:p>
        </p:txBody>
      </p:sp>
      <p:sp>
        <p:nvSpPr>
          <p:cNvPr id="104977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学会正确使用网络资源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避免访问不良网站和下载未知文件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保护个人隐私和账号安全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养成良好的网络社交习惯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保护个人信息安全</a:t>
            </a:r>
            <a:endParaRPr altLang="en-US" lang="zh-CN"/>
          </a:p>
        </p:txBody>
      </p:sp>
      <p:sp>
        <p:nvSpPr>
          <p:cNvPr id="104983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个人信息安全是网络安全的重要组成部分，保护个人信息安全有助于维护社会稳定和公共利益。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小学阶段是培养良好上网习惯的关键时期，有助于学生养成保护个人信息的意识和能力。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随着互联网的普及，个人信息安全面临越来越大的威胁，加强小学互联网安全教育意义重大。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保护个人信息安全有助于防范网络诈骗、网络犯罪等行为，维护学生的合法权益和社会公共秩序。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维护社会稳定与和谐</a:t>
            </a:r>
            <a:endParaRPr altLang="en-US" lang="zh-CN"/>
          </a:p>
        </p:txBody>
      </p:sp>
      <p:sp>
        <p:nvSpPr>
          <p:cNvPr id="104988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维护国家安全：防止网络攻击和信息泄露，保护国家机密和安全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预防网络犯罪：通过教育减少网络诈骗、网络暴力等行为的发生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促进社会公正：保障网络信息的真实性和公正性，减少虚假信息的传播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增强社会凝聚力：通过网络安全教育，提高社会成员的网络安全意识和素养，增强社会凝聚力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小学互联网安全教育建议</a:t>
            </a:r>
            <a:endParaRPr altLang="en-US" dirty="0" lang="zh-CN"/>
          </a:p>
        </p:txBody>
      </p:sp>
      <p:sp>
        <p:nvSpPr>
          <p:cNvPr id="10499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加强家校合作</a:t>
            </a:r>
            <a:endParaRPr altLang="en-US" lang="zh-CN"/>
          </a:p>
        </p:txBody>
      </p:sp>
      <p:sp>
        <p:nvSpPr>
          <p:cNvPr id="1049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定期开展家长会，加强家长对互联网安全知识的了解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建立家校互动平台，及时沟通学生互联网安全情况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鼓励家长参与学校互联网安全教育活动，提高安全意识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加强与家长的沟通，共同关注学生互联网行为，及时纠正不良习惯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完善教育政策与法规</a:t>
            </a:r>
            <a:endParaRPr altLang="en-US" lang="zh-CN"/>
          </a:p>
        </p:txBody>
      </p:sp>
      <p:sp>
        <p:nvSpPr>
          <p:cNvPr id="105003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制定针对小学互联网安全教育的政策，明确教育目标和内容。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完善相关法律法规，保障小学互联网安全教育的实施。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建立教育监督机制，对小学互联网安全教育进行定期评估和监督。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鼓励社会各界参与小学互联网安全教育，形成多元化教育格局。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提高教师素质与能力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加强教师之间的交流与合作，共同探讨互联网安全教育的方法和技巧。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建立教师激励机制，表彰在互联网安全教育方面做出突出贡献的教师。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定期开展教师培训，提高教师的互联网安全意识和技能。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鼓励教师参加网络安全认证培训，获得相关证书。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鼓励社会力量参与支持</a:t>
            </a:r>
            <a:endParaRPr altLang="en-US" lang="zh-CN"/>
          </a:p>
        </p:txBody>
      </p:sp>
      <p:sp>
        <p:nvSpPr>
          <p:cNvPr id="105015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政府出台相关政策，鼓励企业、社会组织和个人为小学互联网安全教育提供支持和资源。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学校可以与互联网安全企业合作，共同开展安全教育活动，提高小学生的安全意识和技能。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家长可以积极参与学校组织的互联网安全教育活动，与孩子一起学习网络安全知识，增强家庭教育的效果。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社会媒体和舆论应该积极宣传小学互联网安全教育的重要性，提高社会各界的关注度和参与度。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2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1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2024-01-05T06:57:38Z</dcterms:created>
  <dcterms:modified xsi:type="dcterms:W3CDTF">2024-01-05T06:57:38Z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444fbe4a4396478ea5e9a70a7a1dfedd_21</vt:lpwstr>
  </property>
</Properties>
</file>