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2"/>
  </p:sldMasterIdLst>
  <p:sldIdLst>
    <p:sldId id="389" r:id="rId3"/>
    <p:sldId id="392" r:id="rId4"/>
    <p:sldId id="395" r:id="rId5"/>
    <p:sldId id="398" r:id="rId6"/>
    <p:sldId id="401" r:id="rId7"/>
    <p:sldId id="404" r:id="rId8"/>
    <p:sldId id="407" r:id="rId9"/>
    <p:sldId id="410" r:id="rId10"/>
    <p:sldId id="413" r:id="rId11"/>
    <p:sldId id="416" r:id="rId12"/>
    <p:sldId id="419" r:id="rId13"/>
    <p:sldId id="422" r:id="rId14"/>
    <p:sldId id="425" r:id="rId15"/>
    <p:sldId id="428" r:id="rId16"/>
    <p:sldId id="431" r:id="rId17"/>
    <p:sldId id="434" r:id="rId18"/>
    <p:sldId id="437" r:id="rId19"/>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1" name="Epo ch" initials="E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2454E"/>
    <a:srgbClr val="016C90"/>
    <a:srgbClr val="D5DEE3"/>
    <a:srgbClr val="01D5E3"/>
    <a:srgbClr val="FA5856"/>
    <a:srgbClr val="89DB2F"/>
    <a:srgbClr val="7C9EFF"/>
    <a:srgbClr val="9D2A23"/>
    <a:srgbClr val="8122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4" d="100"/>
          <a:sy n="64" d="100"/>
        </p:scale>
        <p:origin x="680" y="40"/>
      </p:cViewPr>
      <p:guideLst>
        <p:guide orient="horz" pos="2160"/>
        <p:guide pos="3840"/>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1.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ED629-5C92-47D9-AA19-0BF1C76404F1}" type="slidenum">
              <a:rPr lang="zh-CN" altLang="en-US" smtClean="0"/>
              <a:t/>
            </a:fld>
            <a:endParaRPr lang="zh-CN" altLang="en-US"/>
          </a:p>
        </p:txBody>
      </p:sp>
      <p:sp>
        <p:nvSpPr>
          <p:cNvPr id="7" name="矩形 6"/>
          <p:cNvSpPr/>
          <p:nvPr userDrawn="1"/>
        </p:nvSpPr>
        <p:spPr>
          <a:xfrm>
            <a:off x="0" y="45085"/>
            <a:ext cx="12192000" cy="6767830"/>
          </a:xfrm>
          <a:prstGeom prst="rect">
            <a:avLst/>
          </a:prstGeom>
          <a:noFill/>
          <a:ln w="76200">
            <a:solidFill>
              <a:srgbClr val="016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png"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image" Target="../media/image1.png" /><Relationship Id="rId6" Type="http://schemas.openxmlformats.org/officeDocument/2006/relationships/image" Target="../media/image2.png" /><Relationship Id="rId7"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png"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png"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098" name="TextBox 3"/>
          <p:cNvSpPr txBox="1"/>
          <p:nvPr/>
        </p:nvSpPr>
        <p:spPr>
          <a:xfrm>
            <a:off x="2108200" y="2084917"/>
            <a:ext cx="8020051" cy="3242733"/>
          </a:xfrm>
          <a:prstGeom prst="rect">
            <a:avLst/>
          </a:prstGeom>
          <a:noFill/>
          <a:ln w="9525">
            <a:noFill/>
          </a:ln>
        </p:spPr>
        <p:txBody>
          <a:bodyPr>
            <a:spAutoFit/>
          </a:bodyPr>
          <a:lstStyle>
            <a:defPPr>
              <a:defRPr lang="en-US"/>
            </a:defPPr>
          </a:lstStyle>
          <a:p>
            <a:pPr algn="ctr" eaLnBrk="1" hangingPunct="1"/>
            <a:r>
              <a:rPr lang="zh-CN" altLang="en-US" sz="5867" b="1" u="sng">
                <a:solidFill>
                  <a:schemeClr val="bg2"/>
                </a:solidFill>
                <a:latin typeface="黑体" pitchFamily="49" charset="-122"/>
              </a:rPr>
              <a:t>第二节 力的合成</a:t>
            </a:r>
            <a:endParaRPr lang="en-US" altLang="zh-CN" sz="5867" b="1" u="sng">
              <a:solidFill>
                <a:schemeClr val="bg2"/>
              </a:solidFill>
              <a:latin typeface="黑体" pitchFamily="49" charset="-122"/>
            </a:endParaRPr>
          </a:p>
          <a:p>
            <a:pPr algn="ctr" eaLnBrk="1" hangingPunct="1"/>
            <a:endParaRPr lang="en-US" altLang="zh-CN" sz="4800" b="1" u="sng">
              <a:latin typeface="黑体" pitchFamily="49" charset="-122"/>
            </a:endParaRPr>
          </a:p>
          <a:p>
            <a:pPr algn="ctr" eaLnBrk="1" hangingPunct="1"/>
            <a:endParaRPr lang="zh-CN" altLang="en-US" sz="4800" b="1" u="sng">
              <a:latin typeface="黑体" pitchFamily="49" charset="-122"/>
            </a:endParaRPr>
          </a:p>
          <a:p>
            <a:pPr algn="ctr" eaLnBrk="1" hangingPunct="1"/>
            <a:endParaRPr lang="zh-CN" altLang="en-US" sz="4800" b="1" u="sng">
              <a:latin typeface="黑体" pitchFamily="49" charset="-122"/>
            </a:endParaRPr>
          </a:p>
        </p:txBody>
      </p:sp>
      <p:sp>
        <p:nvSpPr>
          <p:cNvPr id="4099" name="TextBox 4"/>
          <p:cNvSpPr txBox="1"/>
          <p:nvPr/>
        </p:nvSpPr>
        <p:spPr>
          <a:xfrm>
            <a:off x="3600451" y="3210984"/>
            <a:ext cx="5088467" cy="698500"/>
          </a:xfrm>
          <a:prstGeom prst="rect">
            <a:avLst/>
          </a:prstGeom>
          <a:noFill/>
          <a:ln w="9525">
            <a:noFill/>
          </a:ln>
        </p:spPr>
        <p:txBody>
          <a:bodyPr>
            <a:spAutoFit/>
          </a:bodyPr>
          <a:lstStyle>
            <a:defPPr>
              <a:defRPr lang="en-US"/>
            </a:defPPr>
          </a:lstStyle>
          <a:p>
            <a:pPr algn="ctr" eaLnBrk="1" hangingPunct="1"/>
            <a:r>
              <a:rPr lang="zh-CN" altLang="en-US" sz="3733" b="1">
                <a:solidFill>
                  <a:schemeClr val="bg2"/>
                </a:solidFill>
                <a:latin typeface="黑体" pitchFamily="49" charset="-122"/>
              </a:rPr>
              <a:t>沪科版   八年级下册</a:t>
            </a: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4102" name="图片 5"/>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4103" name="图片 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4104" name="文本框 7"/>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5122" name="Group 63"/>
          <p:cNvGrpSpPr/>
          <p:nvPr/>
        </p:nvGrpSpPr>
        <p:grpSpPr>
          <a:xfrm>
            <a:off x="4656668" y="438151"/>
            <a:ext cx="2846918" cy="685800"/>
            <a:chOff x="4918" y="1292"/>
            <a:chExt cx="2391" cy="576"/>
          </a:xfrm>
        </p:grpSpPr>
        <p:sp>
          <p:nvSpPr>
            <p:cNvPr id="4" name="Rectangle 59"/>
            <p:cNvSpPr>
              <a:spLocks noChangeArrowheads="1"/>
            </p:cNvSpPr>
            <p:nvPr/>
          </p:nvSpPr>
          <p:spPr bwMode="auto">
            <a:xfrm>
              <a:off x="4918" y="1292"/>
              <a:ext cx="2299" cy="576"/>
            </a:xfrm>
            <a:prstGeom prst="rect">
              <a:avLst/>
            </a:prstGeom>
            <a:solidFill>
              <a:srgbClr val="FF6600"/>
            </a:solidFill>
            <a:ln w="9525">
              <a:solidFill>
                <a:srgbClr val="FF6600"/>
              </a:solidFill>
              <a:miter lim="800000"/>
            </a:ln>
            <a:effectLst>
              <a:outerShdw dist="35921" dir="2700000" algn="ctr" rotWithShape="0">
                <a:srgbClr val="7D7547"/>
              </a:outerShdw>
            </a:effectLst>
          </p:spPr>
          <p:txBody>
            <a:bodyPr wrap="none" anchor="ctr"/>
            <a:lstStyle>
              <a:defPPr>
                <a:defRPr lang="en-US"/>
              </a:def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endParaRPr kumimoji="0" lang="zh-CN" alt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itchFamily="49" charset="-122"/>
                <a:ea typeface="+mn-ea"/>
                <a:cs typeface="+mn-cs"/>
              </a:endParaRPr>
            </a:p>
          </p:txBody>
        </p:sp>
        <p:sp>
          <p:nvSpPr>
            <p:cNvPr id="5" name="AutoShape 60"/>
            <p:cNvSpPr>
              <a:spLocks noChangeArrowheads="1"/>
            </p:cNvSpPr>
            <p:nvPr/>
          </p:nvSpPr>
          <p:spPr bwMode="auto">
            <a:xfrm>
              <a:off x="4918" y="1292"/>
              <a:ext cx="425" cy="576"/>
            </a:xfrm>
            <a:prstGeom prst="homePlate">
              <a:avLst>
                <a:gd name="adj" fmla="val 25000"/>
              </a:avLst>
            </a:prstGeom>
            <a:solidFill>
              <a:srgbClr val="CCCC00"/>
            </a:solidFill>
            <a:ln w="9525">
              <a:solidFill>
                <a:srgbClr val="CCCC00"/>
              </a:solidFill>
              <a:miter lim="800000"/>
            </a:ln>
          </p:spPr>
          <p:txBody>
            <a:bodyPr wrap="none" anchor="ct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itchFamily="49" charset="-122"/>
                <a:ea typeface="+mn-ea"/>
                <a:cs typeface="+mn-cs"/>
              </a:endParaRPr>
            </a:p>
          </p:txBody>
        </p:sp>
        <p:sp>
          <p:nvSpPr>
            <p:cNvPr id="6" name="Rectangle 2"/>
            <p:cNvSpPr>
              <a:spLocks noChangeArrowheads="1"/>
            </p:cNvSpPr>
            <p:nvPr/>
          </p:nvSpPr>
          <p:spPr bwMode="auto">
            <a:xfrm>
              <a:off x="5260" y="1384"/>
              <a:ext cx="2048" cy="443"/>
            </a:xfrm>
            <a:prstGeom prst="rect">
              <a:avLst/>
            </a:prstGeom>
            <a:noFill/>
            <a:ln w="9525">
              <a:noFill/>
              <a:miter lim="800000"/>
            </a:ln>
            <a:effectLst>
              <a:outerShdw dist="35921" dir="2700000" algn="ctr" rotWithShape="0">
                <a:schemeClr val="bg2"/>
              </a:outerShdw>
            </a:effectLst>
          </p:spPr>
          <p:txBody>
            <a:bodyPr anchor="b"/>
            <a:lstStyle>
              <a:defPPr>
                <a:defRPr lang="en-US"/>
              </a:def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黑体" pitchFamily="49" charset="-122"/>
                  <a:ea typeface="+mn-ea"/>
                  <a:cs typeface="+mn-cs"/>
                </a:rPr>
                <a:t>新课导入</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黑体" pitchFamily="49" charset="-122"/>
                <a:ea typeface="+mn-ea"/>
                <a:cs typeface="+mn-cs"/>
              </a:endParaRPr>
            </a:p>
          </p:txBody>
        </p:sp>
      </p:grpSp>
      <p:pic>
        <p:nvPicPr>
          <p:cNvPr id="7" name="图片 6"/>
          <p:cNvPicPr>
            <a:picLocks noChangeAspect="1"/>
          </p:cNvPicPr>
          <p:nvPr/>
        </p:nvPicPr>
        <p:blipFill>
          <a:blip r:embed="rId2"/>
          <a:stretch>
            <a:fillRect/>
          </a:stretch>
        </p:blipFill>
        <p:spPr>
          <a:xfrm rot="17709247">
            <a:off x="6769100" y="2851151"/>
            <a:ext cx="4203700" cy="3947583"/>
          </a:xfrm>
          <a:prstGeom prst="rect">
            <a:avLst/>
          </a:prstGeom>
          <a:noFill/>
          <a:ln w="9525">
            <a:noFill/>
          </a:ln>
        </p:spPr>
      </p:pic>
      <p:sp>
        <p:nvSpPr>
          <p:cNvPr id="9" name="Text Box 7" descr="羊皮纸"/>
          <p:cNvSpPr txBox="1">
            <a:spLocks noChangeArrowheads="1"/>
          </p:cNvSpPr>
          <p:nvPr/>
        </p:nvSpPr>
        <p:spPr bwMode="auto">
          <a:xfrm>
            <a:off x="527050" y="1428751"/>
            <a:ext cx="11137900" cy="219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defPPr>
              <a:defRPr lang="en-US"/>
            </a:defPPr>
            <a:lvl1pPr marL="457200" lvl="0" indent="-4572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457200" algn="l" defTabSz="457200" rtl="0" eaLnBrk="1" fontAlgn="base" latinLnBrk="0" hangingPunct="1">
              <a:lnSpc>
                <a:spcPct val="120000"/>
              </a:lnSpc>
              <a:spcBef>
                <a:spcPct val="0"/>
              </a:spcBef>
              <a:spcAft>
                <a:spcPct val="0"/>
              </a:spcAft>
              <a:buClrTx/>
              <a:buSzTx/>
              <a:buFontTx/>
              <a:buNone/>
              <a:defRPr/>
            </a:pPr>
            <a:r>
              <a:rPr kumimoji="1" lang="zh-CN" altLang="en-US" sz="3733" b="1" i="0" u="none" strike="noStrike" kern="1200" cap="none" spc="0" normalizeH="0" baseline="0" noProof="0">
                <a:ln>
                  <a:noFill/>
                </a:ln>
                <a:solidFill>
                  <a:schemeClr val="bg2"/>
                </a:solidFill>
                <a:effectLst/>
                <a:uLnTx/>
                <a:uFillTx/>
                <a:latin typeface="+mn-lt"/>
                <a:ea typeface="+mn-ea"/>
                <a:cs typeface="+mn-cs"/>
              </a:rPr>
              <a:t>       数只蚂蚁才能挪动的一片树叶，而一只甲壳虫就可以挪动它。可见，这只甲壳虫的作用力和数只蚂蚁</a:t>
            </a:r>
            <a:r>
              <a:rPr kumimoji="1" lang="zh-CN" altLang="en-US" sz="3733" b="1" i="0" u="none" strike="noStrike" kern="1200" cap="none" spc="0" normalizeH="0" baseline="0" noProof="0">
                <a:ln>
                  <a:noFill/>
                </a:ln>
                <a:solidFill>
                  <a:schemeClr val="bg2"/>
                </a:solidFill>
                <a:effectLst/>
                <a:uLnTx/>
                <a:uFillTx/>
                <a:latin typeface="+mn-lt"/>
                <a:ea typeface="+mn-ea"/>
                <a:cs typeface="+mn-cs"/>
              </a:rPr>
              <a:t>的作用力在</a:t>
            </a:r>
            <a:r>
              <a:rPr kumimoji="1" lang="zh-CN" altLang="en-US" sz="3733" b="1" i="0" u="none" strike="noStrike" kern="1200" cap="none" spc="0" normalizeH="0" baseline="0" noProof="0">
                <a:ln>
                  <a:noFill/>
                </a:ln>
                <a:solidFill>
                  <a:schemeClr val="bg2"/>
                </a:solidFill>
                <a:effectLst/>
                <a:uLnTx/>
                <a:uFillTx/>
                <a:latin typeface="+mn-lt"/>
                <a:ea typeface="+mn-ea"/>
                <a:cs typeface="+mn-cs"/>
              </a:rPr>
              <a:t>效果上是一样的。</a:t>
            </a:r>
            <a:endParaRPr kumimoji="1" lang="en-US" altLang="zh-CN" sz="3733" b="1" i="0" u="none" strike="noStrike" kern="1200" cap="none" spc="0" normalizeH="0" baseline="0" noProof="0">
              <a:ln>
                <a:noFill/>
              </a:ln>
              <a:solidFill>
                <a:schemeClr val="bg2"/>
              </a:solidFill>
              <a:effectLst/>
              <a:uLnTx/>
              <a:uFillTx/>
              <a:latin typeface="+mn-lt"/>
              <a:ea typeface="+mn-ea"/>
              <a:cs typeface="+mn-cs"/>
            </a:endParaRPr>
          </a:p>
        </p:txBody>
      </p:sp>
      <p:pic>
        <p:nvPicPr>
          <p:cNvPr id="10" name="图片 9"/>
          <p:cNvPicPr>
            <a:picLocks noChangeAspect="1"/>
          </p:cNvPicPr>
          <p:nvPr/>
        </p:nvPicPr>
        <p:blipFill>
          <a:blip r:embed="rId3"/>
          <a:stretch>
            <a:fillRect/>
          </a:stretch>
        </p:blipFill>
        <p:spPr>
          <a:xfrm>
            <a:off x="9440334" y="5253567"/>
            <a:ext cx="1458384" cy="1121833"/>
          </a:xfrm>
          <a:prstGeom prst="rect">
            <a:avLst/>
          </a:prstGeom>
          <a:noFill/>
          <a:ln w="9525">
            <a:noFill/>
          </a:ln>
        </p:spPr>
      </p:pic>
      <p:pic>
        <p:nvPicPr>
          <p:cNvPr id="11" name="图片 10"/>
          <p:cNvPicPr>
            <a:picLocks noChangeAspect="1"/>
          </p:cNvPicPr>
          <p:nvPr/>
        </p:nvPicPr>
        <p:blipFill>
          <a:blip r:embed="rId4"/>
          <a:stretch>
            <a:fillRect/>
          </a:stretch>
        </p:blipFill>
        <p:spPr>
          <a:xfrm>
            <a:off x="7869767" y="5446184"/>
            <a:ext cx="1458384" cy="1119716"/>
          </a:xfrm>
          <a:prstGeom prst="rect">
            <a:avLst/>
          </a:prstGeom>
          <a:noFill/>
          <a:ln w="9525">
            <a:noFill/>
          </a:ln>
        </p:spPr>
      </p:pic>
      <p:sp>
        <p:nvSpPr>
          <p:cNvPr id="12" name="文本框 11"/>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3" name="文本框 12"/>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5129" name="图片 13"/>
          <p:cNvPicPr>
            <a:picLocks noChangeAspect="1"/>
          </p:cNvPicPr>
          <p:nvPr/>
        </p:nvPicPr>
        <p:blipFill>
          <a:blip r:embed="rId5"/>
          <a:stretch>
            <a:fillRect/>
          </a:stretch>
        </p:blipFill>
        <p:spPr>
          <a:xfrm>
            <a:off x="5376333" y="7613651"/>
            <a:ext cx="1943100" cy="438149"/>
          </a:xfrm>
          <a:prstGeom prst="rect">
            <a:avLst/>
          </a:prstGeom>
          <a:noFill/>
          <a:ln w="9525">
            <a:noFill/>
          </a:ln>
        </p:spPr>
      </p:pic>
      <p:pic>
        <p:nvPicPr>
          <p:cNvPr id="5130" name="图片 14"/>
          <p:cNvPicPr>
            <a:picLocks noChangeAspect="1"/>
          </p:cNvPicPr>
          <p:nvPr/>
        </p:nvPicPr>
        <p:blipFill>
          <a:blip r:embed="rId6"/>
          <a:stretch>
            <a:fillRect/>
          </a:stretch>
        </p:blipFill>
        <p:spPr>
          <a:xfrm>
            <a:off x="12172952" y="2722033"/>
            <a:ext cx="480483" cy="1413933"/>
          </a:xfrm>
          <a:prstGeom prst="rect">
            <a:avLst/>
          </a:prstGeom>
          <a:noFill/>
          <a:ln w="9525">
            <a:noFill/>
          </a:ln>
        </p:spPr>
      </p:pic>
      <p:sp>
        <p:nvSpPr>
          <p:cNvPr id="5131" name="文本框 15"/>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17" name="图片 16"/>
          <p:cNvPicPr>
            <a:picLocks noChangeAspect="1"/>
          </p:cNvPicPr>
          <p:nvPr/>
        </p:nvPicPr>
        <p:blipFill>
          <a:blip r:embed="rId7">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nodeType="withGroup">
                            <p:stCondLst>
                              <p:cond delay="500"/>
                            </p:stCondLst>
                            <p:childTnLst>
                              <p:par>
                                <p:cTn id="10" presetID="1" presetClass="entr" presetSubtype="0" fill="hold" nodeType="afterEffect">
                                  <p:childTnLst>
                                    <p:set>
                                      <p:cBhvr>
                                        <p:cTn id="11" dur="1" fill="hold">
                                          <p:stCondLst>
                                            <p:cond delay="0"/>
                                          </p:stCondLst>
                                        </p:cTn>
                                        <p:tgtEl>
                                          <p:spTgt spid="7"/>
                                        </p:tgtEl>
                                        <p:attrNameLst>
                                          <p:attrName>style.visibility</p:attrName>
                                        </p:attrNameLst>
                                      </p:cBhvr>
                                      <p:to>
                                        <p:strVal val="visible"/>
                                      </p:to>
                                    </p:set>
                                  </p:childTnLst>
                                </p:cTn>
                              </p:par>
                            </p:childTnLst>
                          </p:cTn>
                        </p:par>
                        <p:par>
                          <p:cTn id="12" fill="hold" nodeType="withGroup">
                            <p:stCondLst>
                              <p:cond delay="500"/>
                            </p:stCondLst>
                            <p:childTnLst>
                              <p:par>
                                <p:cTn id="13" presetID="1" presetClass="entr" presetSubtype="0" fill="hold" nodeType="afterEffect">
                                  <p:childTnLst>
                                    <p:set>
                                      <p:cBhvr>
                                        <p:cTn id="14" dur="1" fill="hold">
                                          <p:stCondLst>
                                            <p:cond delay="0"/>
                                          </p:stCondLst>
                                        </p:cTn>
                                        <p:tgtEl>
                                          <p:spTgt spid="11"/>
                                        </p:tgtEl>
                                        <p:attrNameLst>
                                          <p:attrName>style.visibility</p:attrName>
                                        </p:attrNameLst>
                                      </p:cBhvr>
                                      <p:to>
                                        <p:strVal val="visible"/>
                                      </p:to>
                                    </p:set>
                                  </p:childTnLst>
                                </p:cTn>
                              </p:par>
                            </p:childTnLst>
                          </p:cTn>
                        </p:par>
                        <p:par>
                          <p:cTn id="15" fill="hold" nodeType="withGroup">
                            <p:stCondLst>
                              <p:cond delay="500"/>
                            </p:stCondLst>
                            <p:childTnLst>
                              <p:par>
                                <p:cTn id="16" presetID="1" presetClass="entr" presetSubtype="0" fill="hold" nodeType="afterEffec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7" descr="羊皮纸"/>
          <p:cNvSpPr txBox="1">
            <a:spLocks noChangeArrowheads="1"/>
          </p:cNvSpPr>
          <p:nvPr/>
        </p:nvSpPr>
        <p:spPr bwMode="auto">
          <a:xfrm>
            <a:off x="912284" y="1701800"/>
            <a:ext cx="6720418" cy="432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defPPr>
              <a:defRPr lang="en-US"/>
            </a:defPPr>
            <a:lvl1pPr marL="457200" lvl="0" indent="-4572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457200" algn="l" defTabSz="457200" rtl="0" eaLnBrk="1" fontAlgn="base" latinLnBrk="0" hangingPunct="1">
              <a:lnSpc>
                <a:spcPct val="150000"/>
              </a:lnSpc>
              <a:spcBef>
                <a:spcPct val="0"/>
              </a:spcBef>
              <a:spcAft>
                <a:spcPct val="0"/>
              </a:spcAft>
              <a:buClrTx/>
              <a:buSzTx/>
              <a:buFontTx/>
              <a:buNone/>
              <a:defRPr/>
            </a:pPr>
            <a:r>
              <a:rPr kumimoji="1" lang="zh-CN" altLang="en-US" sz="3733" b="1" i="0" u="none" strike="noStrike" kern="1200" cap="none" spc="0" normalizeH="0" baseline="0" noProof="0">
                <a:ln>
                  <a:noFill/>
                </a:ln>
                <a:solidFill>
                  <a:schemeClr val="bg2"/>
                </a:solidFill>
                <a:effectLst/>
                <a:uLnTx/>
                <a:uFillTx/>
                <a:latin typeface="+mn-lt"/>
                <a:ea typeface="+mn-ea"/>
                <a:cs typeface="+mn-cs"/>
              </a:rPr>
              <a:t>        多个船帆才能驱动的航船，用一台发动机就可以驱动。这台发动机对航船的作用效果与多个船帆对航船的作用效果是一样的。</a:t>
            </a:r>
            <a:endParaRPr kumimoji="1" lang="en-US" altLang="zh-CN" sz="3733" b="1" i="0" u="none" strike="noStrike" kern="1200" cap="none" spc="0" normalizeH="0" baseline="0" noProof="0">
              <a:ln>
                <a:noFill/>
              </a:ln>
              <a:solidFill>
                <a:schemeClr val="bg2"/>
              </a:solidFill>
              <a:effectLst/>
              <a:uLnTx/>
              <a:uFillTx/>
              <a:latin typeface="+mn-lt"/>
              <a:ea typeface="+mn-ea"/>
              <a:cs typeface="+mn-cs"/>
            </a:endParaRPr>
          </a:p>
        </p:txBody>
      </p:sp>
      <p:pic>
        <p:nvPicPr>
          <p:cNvPr id="3" name="图片 2"/>
          <p:cNvPicPr>
            <a:picLocks noChangeAspect="1"/>
          </p:cNvPicPr>
          <p:nvPr/>
        </p:nvPicPr>
        <p:blipFill>
          <a:blip r:embed="rId2"/>
          <a:stretch>
            <a:fillRect/>
          </a:stretch>
        </p:blipFill>
        <p:spPr>
          <a:xfrm>
            <a:off x="7122584" y="645584"/>
            <a:ext cx="4349750" cy="6233583"/>
          </a:xfrm>
          <a:prstGeom prst="rect">
            <a:avLst/>
          </a:prstGeom>
          <a:noFill/>
          <a:ln w="9525">
            <a:noFill/>
          </a:ln>
        </p:spPr>
      </p:pic>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6150" name="图片 5"/>
          <p:cNvPicPr>
            <a:picLocks noChangeAspect="1"/>
          </p:cNvPicPr>
          <p:nvPr/>
        </p:nvPicPr>
        <p:blipFill>
          <a:blip r:embed="rId3"/>
          <a:stretch>
            <a:fillRect/>
          </a:stretch>
        </p:blipFill>
        <p:spPr>
          <a:xfrm>
            <a:off x="5376333" y="7613651"/>
            <a:ext cx="1943100" cy="438149"/>
          </a:xfrm>
          <a:prstGeom prst="rect">
            <a:avLst/>
          </a:prstGeom>
          <a:noFill/>
          <a:ln w="9525">
            <a:noFill/>
          </a:ln>
        </p:spPr>
      </p:pic>
      <p:pic>
        <p:nvPicPr>
          <p:cNvPr id="6151" name="图片 6"/>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6152" name="文本框 7"/>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5">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7170" name="Group 63"/>
          <p:cNvGrpSpPr/>
          <p:nvPr/>
        </p:nvGrpSpPr>
        <p:grpSpPr>
          <a:xfrm>
            <a:off x="4785785" y="452967"/>
            <a:ext cx="2846917" cy="685800"/>
            <a:chOff x="4945" y="1295"/>
            <a:chExt cx="2391" cy="576"/>
          </a:xfrm>
        </p:grpSpPr>
        <p:sp>
          <p:nvSpPr>
            <p:cNvPr id="3" name="Rectangle 59"/>
            <p:cNvSpPr>
              <a:spLocks noChangeArrowheads="1"/>
            </p:cNvSpPr>
            <p:nvPr/>
          </p:nvSpPr>
          <p:spPr bwMode="auto">
            <a:xfrm>
              <a:off x="4945" y="1295"/>
              <a:ext cx="2299" cy="576"/>
            </a:xfrm>
            <a:prstGeom prst="rect">
              <a:avLst/>
            </a:prstGeom>
            <a:solidFill>
              <a:srgbClr val="FF6600"/>
            </a:solidFill>
            <a:ln w="9525">
              <a:solidFill>
                <a:srgbClr val="FF6600"/>
              </a:solidFill>
              <a:miter lim="800000"/>
            </a:ln>
            <a:effectLst>
              <a:outerShdw dist="35921" dir="2700000" algn="ctr" rotWithShape="0">
                <a:srgbClr val="7D7547"/>
              </a:outerShdw>
            </a:effectLst>
          </p:spPr>
          <p:txBody>
            <a:bodyPr wrap="none" anchor="ctr"/>
            <a:lstStyle>
              <a:defPPr>
                <a:defRPr lang="en-US"/>
              </a:def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endParaRPr kumimoji="0" lang="zh-CN" alt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4" name="AutoShape 60"/>
            <p:cNvSpPr>
              <a:spLocks noChangeArrowheads="1"/>
            </p:cNvSpPr>
            <p:nvPr/>
          </p:nvSpPr>
          <p:spPr bwMode="auto">
            <a:xfrm>
              <a:off x="4945" y="1295"/>
              <a:ext cx="425" cy="576"/>
            </a:xfrm>
            <a:prstGeom prst="homePlate">
              <a:avLst>
                <a:gd name="adj" fmla="val 25000"/>
              </a:avLst>
            </a:prstGeom>
            <a:solidFill>
              <a:srgbClr val="CCCC00"/>
            </a:solidFill>
            <a:ln w="9525">
              <a:solidFill>
                <a:srgbClr val="CCCC00"/>
              </a:solidFill>
              <a:miter lim="800000"/>
            </a:ln>
          </p:spPr>
          <p:txBody>
            <a:bodyPr wrap="none" anchor="ct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5" name="Rectangle 2"/>
            <p:cNvSpPr>
              <a:spLocks noChangeArrowheads="1"/>
            </p:cNvSpPr>
            <p:nvPr/>
          </p:nvSpPr>
          <p:spPr bwMode="auto">
            <a:xfrm>
              <a:off x="5287" y="1387"/>
              <a:ext cx="2048" cy="443"/>
            </a:xfrm>
            <a:prstGeom prst="rect">
              <a:avLst/>
            </a:prstGeom>
            <a:noFill/>
            <a:ln w="9525">
              <a:noFill/>
              <a:miter lim="800000"/>
            </a:ln>
            <a:effectLst>
              <a:outerShdw dist="35921" dir="2700000" algn="ctr" rotWithShape="0">
                <a:schemeClr val="bg2"/>
              </a:outerShdw>
            </a:effectLst>
          </p:spPr>
          <p:txBody>
            <a:bodyPr anchor="b"/>
            <a:lstStyle>
              <a:defPPr>
                <a:defRPr lang="en-US"/>
              </a:def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mn-lt"/>
                  <a:ea typeface="+mn-ea"/>
                  <a:cs typeface="+mn-cs"/>
                </a:rPr>
                <a:t>进入新课</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mn-lt"/>
                <a:ea typeface="+mn-ea"/>
                <a:cs typeface="+mn-cs"/>
              </a:endParaRPr>
            </a:p>
          </p:txBody>
        </p:sp>
      </p:grpSp>
      <p:sp>
        <p:nvSpPr>
          <p:cNvPr id="7" name="Text Box 7" descr="羊皮纸"/>
          <p:cNvSpPr txBox="1">
            <a:spLocks noChangeArrowheads="1"/>
          </p:cNvSpPr>
          <p:nvPr/>
        </p:nvSpPr>
        <p:spPr bwMode="auto">
          <a:xfrm>
            <a:off x="1200151" y="2448984"/>
            <a:ext cx="10079567" cy="270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defPPr>
              <a:defRPr lang="en-US"/>
            </a:defPPr>
            <a:lvl1pPr marL="457200" lvl="0" indent="-4572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457200" algn="l" defTabSz="457200" rtl="0" eaLnBrk="1" fontAlgn="base" latinLnBrk="0" hangingPunct="1">
              <a:lnSpc>
                <a:spcPct val="150000"/>
              </a:lnSpc>
              <a:spcBef>
                <a:spcPct val="0"/>
              </a:spcBef>
              <a:spcAft>
                <a:spcPct val="0"/>
              </a:spcAft>
              <a:buClrTx/>
              <a:buSzTx/>
              <a:buFontTx/>
              <a:buNone/>
              <a:defRPr/>
            </a:pPr>
            <a:r>
              <a:rPr kumimoji="1" lang="zh-CN" altLang="en-US" sz="3733" b="1" i="0" u="none" strike="noStrike" kern="1200" cap="none" spc="0" normalizeH="0" baseline="0" noProof="0">
                <a:ln>
                  <a:noFill/>
                </a:ln>
                <a:solidFill>
                  <a:schemeClr val="bg2"/>
                </a:solidFill>
                <a:effectLst/>
                <a:uLnTx/>
                <a:uFillTx/>
                <a:latin typeface="+mn-lt"/>
                <a:ea typeface="+mn-ea"/>
                <a:cs typeface="+mn-cs"/>
              </a:rPr>
              <a:t>       如果一个力产生的作用效果跟几个力共同作用产生的效果相同，这个力就叫做那几个力的</a:t>
            </a:r>
            <a:r>
              <a:rPr kumimoji="1" lang="zh-CN" altLang="en-US" sz="3733" b="1" i="0" u="none" strike="noStrike" kern="1200" cap="none" spc="0" normalizeH="0" baseline="0" noProof="0">
                <a:ln>
                  <a:noFill/>
                </a:ln>
                <a:solidFill>
                  <a:srgbClr val="FFFF00"/>
                </a:solidFill>
                <a:effectLst/>
                <a:uLnTx/>
                <a:uFillTx/>
                <a:latin typeface="+mn-lt"/>
                <a:ea typeface="+mn-ea"/>
                <a:cs typeface="+mn-cs"/>
              </a:rPr>
              <a:t>合力</a:t>
            </a:r>
            <a:r>
              <a:rPr kumimoji="1" lang="zh-CN" altLang="en-US" sz="3733" b="1" i="0" u="none" strike="noStrike" kern="1200" cap="none" spc="0" normalizeH="0" baseline="0" noProof="0">
                <a:ln>
                  <a:noFill/>
                </a:ln>
                <a:solidFill>
                  <a:schemeClr val="bg2"/>
                </a:solidFill>
                <a:effectLst/>
                <a:uLnTx/>
                <a:uFillTx/>
                <a:latin typeface="+mn-lt"/>
                <a:ea typeface="+mn-ea"/>
                <a:cs typeface="+mn-cs"/>
              </a:rPr>
              <a:t>。组成合力的每一个力叫</a:t>
            </a:r>
            <a:r>
              <a:rPr kumimoji="1" lang="zh-CN" altLang="en-US" sz="3733" b="1" i="0" u="none" strike="noStrike" kern="1200" cap="none" spc="0" normalizeH="0" baseline="0" noProof="0">
                <a:ln>
                  <a:noFill/>
                </a:ln>
                <a:solidFill>
                  <a:srgbClr val="FFFF00"/>
                </a:solidFill>
                <a:effectLst/>
                <a:uLnTx/>
                <a:uFillTx/>
                <a:latin typeface="+mn-lt"/>
                <a:ea typeface="+mn-ea"/>
                <a:cs typeface="+mn-cs"/>
              </a:rPr>
              <a:t>分力</a:t>
            </a:r>
            <a:r>
              <a:rPr kumimoji="1" lang="zh-CN" altLang="en-US" sz="3733" b="1" i="0" u="none" strike="noStrike" kern="1200" cap="none" spc="0" normalizeH="0" baseline="0" noProof="0">
                <a:ln>
                  <a:noFill/>
                </a:ln>
                <a:solidFill>
                  <a:schemeClr val="bg2"/>
                </a:solidFill>
                <a:effectLst/>
                <a:uLnTx/>
                <a:uFillTx/>
                <a:latin typeface="+mn-lt"/>
                <a:ea typeface="+mn-ea"/>
                <a:cs typeface="+mn-cs"/>
              </a:rPr>
              <a:t>。</a:t>
            </a:r>
            <a:endParaRPr kumimoji="1" lang="en-US" altLang="zh-CN" sz="3733" b="1" i="0" u="none" strike="noStrike" kern="1200" cap="none" spc="0" normalizeH="0" baseline="0" noProof="0">
              <a:ln>
                <a:noFill/>
              </a:ln>
              <a:solidFill>
                <a:schemeClr val="bg2"/>
              </a:solidFill>
              <a:effectLst/>
              <a:uLnTx/>
              <a:uFillTx/>
              <a:latin typeface="+mn-lt"/>
              <a:ea typeface="+mn-ea"/>
              <a:cs typeface="+mn-cs"/>
            </a:endParaRPr>
          </a:p>
        </p:txBody>
      </p:sp>
      <p:sp>
        <p:nvSpPr>
          <p:cNvPr id="8" name="文本框 7"/>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9" name="文本框 8"/>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7174" name="图片 9"/>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7175" name="图片 10"/>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7176" name="文本框 11"/>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13" name="图片 12"/>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ext Box 7" descr="羊皮纸"/>
          <p:cNvSpPr txBox="1">
            <a:spLocks noChangeArrowheads="1"/>
          </p:cNvSpPr>
          <p:nvPr/>
        </p:nvSpPr>
        <p:spPr bwMode="auto">
          <a:xfrm>
            <a:off x="1295400" y="1701800"/>
            <a:ext cx="9793818" cy="270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defPPr>
              <a:defRPr lang="en-US"/>
            </a:defPPr>
            <a:lvl1pPr marL="457200" lvl="0" indent="-4572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50000"/>
              </a:lnSpc>
              <a:spcBef>
                <a:spcPct val="0"/>
              </a:spcBef>
              <a:spcAft>
                <a:spcPct val="0"/>
              </a:spcAft>
              <a:buClrTx/>
              <a:buSzTx/>
              <a:buFontTx/>
              <a:buNone/>
              <a:defRPr/>
            </a:pPr>
            <a:r>
              <a:rPr kumimoji="1" lang="zh-CN" altLang="en-US" sz="3733" b="1" i="0" u="none" strike="noStrike" kern="1200" cap="none" spc="0" normalizeH="0" baseline="0" noProof="0">
                <a:ln>
                  <a:noFill/>
                </a:ln>
                <a:solidFill>
                  <a:schemeClr val="bg2"/>
                </a:solidFill>
                <a:effectLst/>
                <a:uLnTx/>
                <a:uFillTx/>
                <a:latin typeface="+mn-lt"/>
                <a:ea typeface="+mn-ea"/>
                <a:cs typeface="+mn-cs"/>
              </a:rPr>
              <a:t>        滑块同时受到拉力 </a:t>
            </a:r>
            <a:r>
              <a:rPr kumimoji="1" lang="en-US" altLang="zh-CN" sz="3733" b="1" i="1" u="none" strike="noStrike" kern="1200" cap="none" spc="0" normalizeH="0" baseline="0" noProof="0" err="1">
                <a:ln>
                  <a:noFill/>
                </a:ln>
                <a:solidFill>
                  <a:schemeClr val="bg2"/>
                </a:solidFill>
                <a:effectLst/>
                <a:uLnTx/>
                <a:uFillTx/>
                <a:latin typeface="+mn-lt"/>
                <a:ea typeface="+mn-ea"/>
                <a:cs typeface="+mn-cs"/>
              </a:rPr>
              <a:t>F</a:t>
            </a:r>
            <a:r>
              <a:rPr kumimoji="1" lang="en-US" altLang="zh-CN" sz="3733" b="1" i="0" u="none" strike="noStrike" kern="1200" cap="none" spc="0" normalizeH="0" baseline="-25000" noProof="0" err="1">
                <a:ln>
                  <a:noFill/>
                </a:ln>
                <a:solidFill>
                  <a:schemeClr val="bg2"/>
                </a:solidFill>
                <a:effectLst/>
                <a:uLnTx/>
                <a:uFillTx/>
                <a:latin typeface="+mn-lt"/>
                <a:ea typeface="+mn-ea"/>
                <a:cs typeface="+mn-cs"/>
              </a:rPr>
              <a:t>1</a:t>
            </a:r>
            <a:r>
              <a:rPr kumimoji="1" lang="en-US" altLang="zh-CN" sz="3733" b="1" i="0" u="none" strike="noStrike" kern="1200" cap="none" spc="0" normalizeH="0" baseline="-25000" noProof="0">
                <a:ln>
                  <a:noFill/>
                </a:ln>
                <a:solidFill>
                  <a:schemeClr val="bg2"/>
                </a:solidFill>
                <a:effectLst/>
                <a:uLnTx/>
                <a:uFillTx/>
                <a:latin typeface="+mn-lt"/>
                <a:ea typeface="+mn-ea"/>
                <a:cs typeface="+mn-cs"/>
              </a:rPr>
              <a:t> </a:t>
            </a:r>
            <a:r>
              <a:rPr kumimoji="1" lang="zh-CN" altLang="en-US" sz="3733" b="1" i="0" u="none" strike="noStrike" kern="1200" cap="none" spc="0" normalizeH="0" baseline="0" noProof="0">
                <a:ln>
                  <a:noFill/>
                </a:ln>
                <a:solidFill>
                  <a:schemeClr val="bg2"/>
                </a:solidFill>
                <a:effectLst/>
                <a:uLnTx/>
                <a:uFillTx/>
                <a:latin typeface="+mn-lt"/>
                <a:ea typeface="+mn-ea"/>
                <a:cs typeface="+mn-cs"/>
              </a:rPr>
              <a:t>和推力 </a:t>
            </a:r>
            <a:r>
              <a:rPr kumimoji="1" lang="en-US" altLang="zh-CN" sz="3733" b="1" i="1" u="none" strike="noStrike" kern="1200" cap="none" spc="0" normalizeH="0" baseline="0" noProof="0" err="1">
                <a:ln>
                  <a:noFill/>
                </a:ln>
                <a:solidFill>
                  <a:schemeClr val="bg2"/>
                </a:solidFill>
                <a:effectLst/>
                <a:uLnTx/>
                <a:uFillTx/>
                <a:latin typeface="+mn-lt"/>
                <a:ea typeface="+mn-ea"/>
                <a:cs typeface="+mn-cs"/>
              </a:rPr>
              <a:t>F</a:t>
            </a:r>
            <a:r>
              <a:rPr kumimoji="1" lang="en-US" altLang="zh-CN" sz="3733" b="1" i="0" u="none" strike="noStrike" kern="1200" cap="none" spc="0" normalizeH="0" baseline="-25000" noProof="0" err="1">
                <a:ln>
                  <a:noFill/>
                </a:ln>
                <a:solidFill>
                  <a:schemeClr val="bg2"/>
                </a:solidFill>
                <a:effectLst/>
                <a:uLnTx/>
                <a:uFillTx/>
                <a:latin typeface="+mn-lt"/>
                <a:ea typeface="+mn-ea"/>
                <a:cs typeface="+mn-cs"/>
              </a:rPr>
              <a:t>2</a:t>
            </a:r>
            <a:r>
              <a:rPr kumimoji="1" lang="en-US" altLang="zh-CN" sz="3733" b="1" i="0" u="none" strike="noStrike" kern="1200" cap="none" spc="0" normalizeH="0" baseline="-25000" noProof="0">
                <a:ln>
                  <a:noFill/>
                </a:ln>
                <a:solidFill>
                  <a:schemeClr val="bg2"/>
                </a:solidFill>
                <a:effectLst/>
                <a:uLnTx/>
                <a:uFillTx/>
                <a:latin typeface="+mn-lt"/>
                <a:ea typeface="+mn-ea"/>
                <a:cs typeface="+mn-cs"/>
              </a:rPr>
              <a:t> </a:t>
            </a:r>
            <a:r>
              <a:rPr kumimoji="1" lang="zh-CN" altLang="en-US" sz="3733" b="1" i="0" u="none" strike="noStrike" kern="1200" cap="none" spc="0" normalizeH="0" baseline="0" noProof="0">
                <a:ln>
                  <a:noFill/>
                </a:ln>
                <a:solidFill>
                  <a:schemeClr val="bg2"/>
                </a:solidFill>
                <a:effectLst/>
                <a:uLnTx/>
                <a:uFillTx/>
                <a:latin typeface="+mn-lt"/>
                <a:ea typeface="+mn-ea"/>
                <a:cs typeface="+mn-cs"/>
              </a:rPr>
              <a:t>的作用，并且这两个力方向相同。那么拉力和推力的合力是多大呢？</a:t>
            </a:r>
            <a:endParaRPr kumimoji="1" lang="en-US" altLang="zh-CN" sz="3733" b="1" i="0" u="none" strike="noStrike" kern="1200" cap="none" spc="0" normalizeH="0" baseline="0" noProof="0">
              <a:ln>
                <a:noFill/>
              </a:ln>
              <a:solidFill>
                <a:schemeClr val="bg2"/>
              </a:solidFill>
              <a:effectLst/>
              <a:uLnTx/>
              <a:uFillTx/>
              <a:latin typeface="+mn-lt"/>
              <a:ea typeface="+mn-ea"/>
              <a:cs typeface="+mn-cs"/>
            </a:endParaRPr>
          </a:p>
        </p:txBody>
      </p:sp>
      <p:sp>
        <p:nvSpPr>
          <p:cNvPr id="9" name="Rectangle 2"/>
          <p:cNvSpPr txBox="1">
            <a:spLocks noChangeArrowheads="1"/>
          </p:cNvSpPr>
          <p:nvPr/>
        </p:nvSpPr>
        <p:spPr bwMode="auto">
          <a:xfrm>
            <a:off x="3621618" y="645584"/>
            <a:ext cx="5139267" cy="74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9144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defRPr/>
            </a:pPr>
            <a:r>
              <a:rPr kumimoji="0" lang="zh-CN" altLang="en-US" sz="3733" b="1" i="0" u="none" strike="noStrike" kern="1200" cap="none" spc="0" normalizeH="0" baseline="0" noProof="0">
                <a:ln>
                  <a:noFill/>
                </a:ln>
                <a:solidFill>
                  <a:srgbClr val="FF0000"/>
                </a:solidFill>
                <a:effectLst/>
                <a:uLnTx/>
                <a:uFillTx/>
                <a:latin typeface="+mn-lt"/>
                <a:ea typeface="+mn-ea"/>
                <a:cs typeface="+mn-cs"/>
              </a:rPr>
              <a:t>同一直线上二力的合成</a:t>
            </a:r>
            <a:r>
              <a:rPr kumimoji="0" lang="zh-CN" altLang="en-US" sz="4800" b="1" i="0" u="none" strike="noStrike" kern="1200" cap="none" spc="0" normalizeH="0" baseline="0" noProof="0">
                <a:ln>
                  <a:noFill/>
                </a:ln>
                <a:solidFill>
                  <a:srgbClr val="FF0000"/>
                </a:solidFill>
                <a:effectLst/>
                <a:uLnTx/>
                <a:uFillTx/>
                <a:latin typeface="+mn-lt"/>
                <a:ea typeface="+mn-ea"/>
                <a:cs typeface="+mn-cs"/>
              </a:rPr>
              <a:t> </a:t>
            </a:r>
            <a:endParaRPr kumimoji="0" lang="zh-CN" altLang="en-US" sz="4800" b="1" i="0" u="none" strike="noStrike" kern="1200" cap="none" spc="0" normalizeH="0" baseline="0" noProof="0">
              <a:ln>
                <a:noFill/>
              </a:ln>
              <a:solidFill>
                <a:srgbClr val="FF0000"/>
              </a:solidFill>
              <a:effectLst/>
              <a:uLnTx/>
              <a:uFillTx/>
              <a:latin typeface="+mn-lt"/>
              <a:ea typeface="+mn-ea"/>
              <a:cs typeface="+mn-cs"/>
            </a:endParaRPr>
          </a:p>
        </p:txBody>
      </p:sp>
      <p:grpSp>
        <p:nvGrpSpPr>
          <p:cNvPr id="15" name="组合 14"/>
          <p:cNvGrpSpPr/>
          <p:nvPr/>
        </p:nvGrpSpPr>
        <p:grpSpPr>
          <a:xfrm>
            <a:off x="5207000" y="4677832"/>
            <a:ext cx="4152900" cy="1534586"/>
            <a:chOff x="5010028" y="4462496"/>
            <a:chExt cx="4154094" cy="1536173"/>
          </a:xfrm>
        </p:grpSpPr>
        <p:sp>
          <p:nvSpPr>
            <p:cNvPr id="10" name="矩形 9"/>
            <p:cNvSpPr/>
            <p:nvPr/>
          </p:nvSpPr>
          <p:spPr>
            <a:xfrm>
              <a:off x="6259220" y="4462498"/>
              <a:ext cx="1535025" cy="1536171"/>
            </a:xfrm>
            <a:prstGeom prst="rect">
              <a:avLst/>
            </a:prstGeom>
            <a:solidFill>
              <a:srgbClr val="00B0F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cxnSp>
          <p:nvCxnSpPr>
            <p:cNvPr id="12" name="直接箭头连接符 11"/>
            <p:cNvCxnSpPr/>
            <p:nvPr/>
          </p:nvCxnSpPr>
          <p:spPr>
            <a:xfrm>
              <a:off x="7794245" y="5231643"/>
              <a:ext cx="1249192"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5010028" y="5231643"/>
              <a:ext cx="1249192"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8440014" y="4462496"/>
              <a:ext cx="724108" cy="697104"/>
            </a:xfrm>
            <a:prstGeom prst="rect">
              <a:avLst/>
            </a:prstGeom>
          </p:spPr>
          <p:txBody>
            <a:bodyPr wrap="none">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1" lang="en-US" altLang="zh-CN" sz="3733" b="1" i="1" u="none" strike="noStrike" kern="1200" cap="none" spc="0" normalizeH="0" baseline="0" noProof="0" err="1">
                  <a:ln>
                    <a:noFill/>
                  </a:ln>
                  <a:solidFill>
                    <a:srgbClr val="FFFF00"/>
                  </a:solidFill>
                  <a:effectLst/>
                  <a:uLnTx/>
                  <a:uFillTx/>
                  <a:latin typeface="+mn-lt"/>
                  <a:ea typeface="+mn-ea"/>
                  <a:cs typeface="+mn-cs"/>
                </a:rPr>
                <a:t>F</a:t>
              </a:r>
              <a:r>
                <a:rPr kumimoji="1" lang="en-US" altLang="zh-CN" sz="3733" b="1" i="0" u="none" strike="noStrike" kern="1200" cap="none" spc="0" normalizeH="0" baseline="-25000" noProof="0" err="1">
                  <a:ln>
                    <a:noFill/>
                  </a:ln>
                  <a:solidFill>
                    <a:srgbClr val="FFFF00"/>
                  </a:solidFill>
                  <a:effectLst/>
                  <a:uLnTx/>
                  <a:uFillTx/>
                  <a:latin typeface="+mn-lt"/>
                  <a:ea typeface="+mn-ea"/>
                  <a:cs typeface="+mn-cs"/>
                </a:rPr>
                <a:t>1</a:t>
              </a:r>
              <a:endParaRPr kumimoji="0" lang="zh-CN" altLang="en-US" sz="3733" b="0" i="0" u="none" strike="noStrike" kern="1200" cap="none" spc="0" normalizeH="0" baseline="0" noProof="0">
                <a:ln>
                  <a:noFill/>
                </a:ln>
                <a:solidFill>
                  <a:srgbClr val="FFFF00"/>
                </a:solidFill>
                <a:effectLst/>
                <a:uLnTx/>
                <a:uFillTx/>
                <a:latin typeface="+mn-lt"/>
                <a:ea typeface="+mn-ea"/>
                <a:cs typeface="+mn-cs"/>
              </a:endParaRPr>
            </a:p>
          </p:txBody>
        </p:sp>
        <p:sp>
          <p:nvSpPr>
            <p:cNvPr id="16" name="矩形 15"/>
            <p:cNvSpPr/>
            <p:nvPr/>
          </p:nvSpPr>
          <p:spPr>
            <a:xfrm>
              <a:off x="5437718" y="4532420"/>
              <a:ext cx="724108" cy="699223"/>
            </a:xfrm>
            <a:prstGeom prst="rect">
              <a:avLst/>
            </a:prstGeom>
          </p:spPr>
          <p:txBody>
            <a:bodyPr wrap="none">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1" lang="en-US" altLang="zh-CN" sz="3733" b="1" i="1" u="none" strike="noStrike" kern="1200" cap="none" spc="0" normalizeH="0" baseline="0" noProof="0" err="1">
                  <a:ln>
                    <a:noFill/>
                  </a:ln>
                  <a:solidFill>
                    <a:srgbClr val="FFFF00"/>
                  </a:solidFill>
                  <a:effectLst/>
                  <a:uLnTx/>
                  <a:uFillTx/>
                  <a:latin typeface="+mn-lt"/>
                  <a:ea typeface="+mn-ea"/>
                  <a:cs typeface="+mn-cs"/>
                </a:rPr>
                <a:t>F</a:t>
              </a:r>
              <a:r>
                <a:rPr kumimoji="1" lang="en-US" altLang="zh-CN" sz="3733" b="1" i="0" u="none" strike="noStrike" kern="1200" cap="none" spc="0" normalizeH="0" baseline="-25000" noProof="0" err="1">
                  <a:ln>
                    <a:noFill/>
                  </a:ln>
                  <a:solidFill>
                    <a:srgbClr val="FFFF00"/>
                  </a:solidFill>
                  <a:effectLst/>
                  <a:uLnTx/>
                  <a:uFillTx/>
                  <a:latin typeface="+mn-lt"/>
                  <a:ea typeface="+mn-ea"/>
                  <a:cs typeface="+mn-cs"/>
                </a:rPr>
                <a:t>2</a:t>
              </a:r>
              <a:endParaRPr kumimoji="0" lang="zh-CN" altLang="en-US" sz="3733" b="0" i="0" u="none" strike="noStrike" kern="1200" cap="none" spc="0" normalizeH="0" baseline="0" noProof="0">
                <a:ln>
                  <a:noFill/>
                </a:ln>
                <a:solidFill>
                  <a:srgbClr val="FFFF00"/>
                </a:solidFill>
                <a:effectLst/>
                <a:uLnTx/>
                <a:uFillTx/>
                <a:latin typeface="+mn-lt"/>
                <a:ea typeface="+mn-ea"/>
                <a:cs typeface="+mn-cs"/>
              </a:endParaRPr>
            </a:p>
          </p:txBody>
        </p:sp>
      </p:grpSp>
      <p:sp>
        <p:nvSpPr>
          <p:cNvPr id="11" name="文本框 10"/>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7" name="文本框 16"/>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8199" name="图片 17"/>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8200" name="图片 18"/>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8201" name="文本框 19"/>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21" name="图片 20"/>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7" descr="羊皮纸"/>
          <p:cNvSpPr txBox="1">
            <a:spLocks noChangeArrowheads="1"/>
          </p:cNvSpPr>
          <p:nvPr/>
        </p:nvSpPr>
        <p:spPr bwMode="auto">
          <a:xfrm>
            <a:off x="1295400" y="1970617"/>
            <a:ext cx="6144684" cy="3570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defPPr>
              <a:defRPr lang="en-US"/>
            </a:defPPr>
            <a:lvl1pPr marL="457200" lvl="0" indent="-4572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50000"/>
              </a:lnSpc>
              <a:spcBef>
                <a:spcPct val="0"/>
              </a:spcBef>
              <a:spcAft>
                <a:spcPct val="0"/>
              </a:spcAft>
              <a:buClrTx/>
              <a:buSzTx/>
              <a:buFontTx/>
              <a:buNone/>
              <a:defRPr/>
            </a:pPr>
            <a:r>
              <a:rPr kumimoji="1" lang="zh-CN" altLang="en-US" sz="3733" b="1" i="0" u="none" strike="noStrike" kern="1200" cap="none" spc="0" normalizeH="0" baseline="0" noProof="0">
                <a:ln>
                  <a:noFill/>
                </a:ln>
                <a:solidFill>
                  <a:schemeClr val="bg2"/>
                </a:solidFill>
                <a:effectLst/>
                <a:uLnTx/>
                <a:uFillTx/>
                <a:latin typeface="+mn-lt"/>
                <a:ea typeface="+mn-ea"/>
                <a:cs typeface="+mn-cs"/>
              </a:rPr>
              <a:t>        一个物体同时受到重力 </a:t>
            </a:r>
            <a:r>
              <a:rPr kumimoji="1" lang="en-US" altLang="zh-CN" sz="3733" b="1" i="1" u="none" strike="noStrike" kern="1200" cap="none" spc="0" normalizeH="0" baseline="0" noProof="0">
                <a:ln>
                  <a:noFill/>
                </a:ln>
                <a:solidFill>
                  <a:schemeClr val="bg2"/>
                </a:solidFill>
                <a:effectLst/>
                <a:uLnTx/>
                <a:uFillTx/>
                <a:latin typeface="+mn-lt"/>
                <a:ea typeface="+mn-ea"/>
                <a:cs typeface="+mn-cs"/>
              </a:rPr>
              <a:t>G </a:t>
            </a:r>
            <a:r>
              <a:rPr kumimoji="1" lang="zh-CN" altLang="en-US" sz="3733" b="1" i="0" u="none" strike="noStrike" kern="1200" cap="none" spc="0" normalizeH="0" baseline="0" noProof="0">
                <a:ln>
                  <a:noFill/>
                </a:ln>
                <a:solidFill>
                  <a:schemeClr val="bg2"/>
                </a:solidFill>
                <a:effectLst/>
                <a:uLnTx/>
                <a:uFillTx/>
                <a:latin typeface="+mn-lt"/>
                <a:ea typeface="+mn-ea"/>
                <a:cs typeface="+mn-cs"/>
              </a:rPr>
              <a:t>和拉力 </a:t>
            </a:r>
            <a:r>
              <a:rPr kumimoji="1" lang="en-US" altLang="zh-CN" sz="3733" b="1" i="1" u="none" strike="noStrike" kern="1200" cap="none" spc="0" normalizeH="0" baseline="0" noProof="0">
                <a:ln>
                  <a:noFill/>
                </a:ln>
                <a:solidFill>
                  <a:schemeClr val="bg2"/>
                </a:solidFill>
                <a:effectLst/>
                <a:uLnTx/>
                <a:uFillTx/>
                <a:latin typeface="+mn-lt"/>
                <a:ea typeface="+mn-ea"/>
                <a:cs typeface="+mn-cs"/>
              </a:rPr>
              <a:t>F </a:t>
            </a:r>
            <a:r>
              <a:rPr kumimoji="1" lang="zh-CN" altLang="en-US" sz="3733" b="1" i="0" u="none" strike="noStrike" kern="1200" cap="none" spc="0" normalizeH="0" baseline="0" noProof="0">
                <a:ln>
                  <a:noFill/>
                </a:ln>
                <a:solidFill>
                  <a:schemeClr val="bg2"/>
                </a:solidFill>
                <a:effectLst/>
                <a:uLnTx/>
                <a:uFillTx/>
                <a:latin typeface="+mn-lt"/>
                <a:ea typeface="+mn-ea"/>
                <a:cs typeface="+mn-cs"/>
              </a:rPr>
              <a:t>的作用，这两个力方向相反。此时，重力和拉力的合力又该怎样计算呢？</a:t>
            </a:r>
            <a:endParaRPr kumimoji="1" lang="en-US" altLang="zh-CN" sz="3733" b="1" i="0" u="none" strike="noStrike" kern="1200" cap="none" spc="0" normalizeH="0" baseline="0" noProof="0">
              <a:ln>
                <a:noFill/>
              </a:ln>
              <a:solidFill>
                <a:schemeClr val="bg2"/>
              </a:solidFill>
              <a:effectLst/>
              <a:uLnTx/>
              <a:uFillTx/>
              <a:latin typeface="+mn-lt"/>
              <a:ea typeface="+mn-ea"/>
              <a:cs typeface="+mn-cs"/>
            </a:endParaRPr>
          </a:p>
        </p:txBody>
      </p:sp>
      <p:grpSp>
        <p:nvGrpSpPr>
          <p:cNvPr id="11" name="组合 10"/>
          <p:cNvGrpSpPr/>
          <p:nvPr/>
        </p:nvGrpSpPr>
        <p:grpSpPr>
          <a:xfrm>
            <a:off x="8401052" y="1797051"/>
            <a:ext cx="1534582" cy="4032249"/>
            <a:chOff x="8402630" y="1796900"/>
            <a:chExt cx="1536171" cy="4032447"/>
          </a:xfrm>
        </p:grpSpPr>
        <p:sp>
          <p:nvSpPr>
            <p:cNvPr id="4" name="矩形 3"/>
            <p:cNvSpPr/>
            <p:nvPr/>
          </p:nvSpPr>
          <p:spPr>
            <a:xfrm>
              <a:off x="8402630" y="3045795"/>
              <a:ext cx="1536171" cy="1534659"/>
            </a:xfrm>
            <a:prstGeom prst="rect">
              <a:avLst/>
            </a:prstGeom>
            <a:solidFill>
              <a:srgbClr val="92D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cxnSp>
          <p:nvCxnSpPr>
            <p:cNvPr id="5" name="直接箭头连接符 4"/>
            <p:cNvCxnSpPr/>
            <p:nvPr/>
          </p:nvCxnSpPr>
          <p:spPr>
            <a:xfrm rot="16200000">
              <a:off x="8547326" y="2421347"/>
              <a:ext cx="1248895"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8578494" y="2110182"/>
              <a:ext cx="563616" cy="698535"/>
            </a:xfrm>
            <a:prstGeom prst="rect">
              <a:avLst/>
            </a:prstGeom>
          </p:spPr>
          <p:txBody>
            <a:bodyPr wrap="none">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1" lang="en-US" altLang="zh-CN" sz="3733" b="1" i="1" u="none" strike="noStrike" kern="1200" cap="none" spc="0" normalizeH="0" baseline="0" noProof="0">
                  <a:ln>
                    <a:noFill/>
                  </a:ln>
                  <a:solidFill>
                    <a:srgbClr val="FFFF00"/>
                  </a:solidFill>
                  <a:effectLst/>
                  <a:uLnTx/>
                  <a:uFillTx/>
                  <a:latin typeface="+mn-lt"/>
                  <a:ea typeface="+mn-ea"/>
                  <a:cs typeface="+mn-cs"/>
                </a:rPr>
                <a:t>F</a:t>
              </a:r>
              <a:endParaRPr kumimoji="0" lang="zh-CN" altLang="en-US" sz="3733" b="0" i="0" u="none" strike="noStrike" kern="1200" cap="none" spc="0" normalizeH="0" baseline="0" noProof="0">
                <a:ln>
                  <a:noFill/>
                </a:ln>
                <a:solidFill>
                  <a:srgbClr val="FFFF00"/>
                </a:solidFill>
                <a:effectLst/>
                <a:uLnTx/>
                <a:uFillTx/>
                <a:latin typeface="+mn-lt"/>
                <a:ea typeface="+mn-ea"/>
                <a:cs typeface="+mn-cs"/>
              </a:endParaRPr>
            </a:p>
          </p:txBody>
        </p:sp>
        <p:cxnSp>
          <p:nvCxnSpPr>
            <p:cNvPr id="9" name="直接箭头连接符 8"/>
            <p:cNvCxnSpPr/>
            <p:nvPr/>
          </p:nvCxnSpPr>
          <p:spPr>
            <a:xfrm rot="5400000" flipV="1">
              <a:off x="8547326" y="5204900"/>
              <a:ext cx="1248895"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8504335" y="4842933"/>
              <a:ext cx="593280" cy="698535"/>
            </a:xfrm>
            <a:prstGeom prst="rect">
              <a:avLst/>
            </a:prstGeom>
          </p:spPr>
          <p:txBody>
            <a:bodyPr wrap="none">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1" lang="en-US" altLang="zh-CN" sz="3733" b="1" i="1" u="none" strike="noStrike" kern="1200" cap="none" spc="0" normalizeH="0" baseline="0" noProof="0">
                  <a:ln>
                    <a:noFill/>
                  </a:ln>
                  <a:solidFill>
                    <a:srgbClr val="FFFF00"/>
                  </a:solidFill>
                  <a:effectLst/>
                  <a:uLnTx/>
                  <a:uFillTx/>
                  <a:latin typeface="+mn-lt"/>
                  <a:ea typeface="+mn-ea"/>
                  <a:cs typeface="+mn-cs"/>
                </a:rPr>
                <a:t>G</a:t>
              </a:r>
              <a:endParaRPr kumimoji="0" lang="zh-CN" altLang="en-US" sz="3733" b="0" i="0" u="none" strike="noStrike" kern="1200" cap="none" spc="0" normalizeH="0" baseline="0" noProof="0">
                <a:ln>
                  <a:noFill/>
                </a:ln>
                <a:solidFill>
                  <a:srgbClr val="FFFF00"/>
                </a:solidFill>
                <a:effectLst/>
                <a:uLnTx/>
                <a:uFillTx/>
                <a:latin typeface="+mn-lt"/>
                <a:ea typeface="+mn-ea"/>
                <a:cs typeface="+mn-cs"/>
              </a:endParaRPr>
            </a:p>
          </p:txBody>
        </p:sp>
      </p:grpSp>
      <p:sp>
        <p:nvSpPr>
          <p:cNvPr id="12" name="文本框 11"/>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3" name="文本框 12"/>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9222" name="图片 13"/>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9223" name="图片 14"/>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9224" name="文本框 15"/>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17" name="图片 16"/>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2"/>
          <p:cNvSpPr txBox="1">
            <a:spLocks noChangeArrowheads="1"/>
          </p:cNvSpPr>
          <p:nvPr/>
        </p:nvSpPr>
        <p:spPr bwMode="auto">
          <a:xfrm>
            <a:off x="2063750" y="1797051"/>
            <a:ext cx="8832852"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609600" lvl="0" indent="-6096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eaLnBrk="0" fontAlgn="base" hangingPunct="0">
              <a:spcBef>
                <a:spcPct val="0"/>
              </a:spcBef>
              <a:spcAft>
                <a:spcPct val="0"/>
              </a:spcAft>
              <a:defRPr>
                <a:solidFill>
                  <a:schemeClr val="tx1"/>
                </a:solidFill>
                <a:latin typeface="Calibri" pitchFamily="34" charset="0"/>
              </a:defRPr>
            </a:lvl9pPr>
          </a:lstStyle>
          <a:p>
            <a:pPr marL="609600" marR="0" lvl="0" indent="-609600" algn="l" defTabSz="914400" rtl="0" eaLnBrk="1" fontAlgn="base" latinLnBrk="0" hangingPunct="1">
              <a:lnSpc>
                <a:spcPct val="9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求</a:t>
            </a:r>
            <a:r>
              <a:rPr kumimoji="0" lang="zh-CN" altLang="en-US" sz="3733" b="1" i="0" u="none" strike="noStrike" kern="1200" cap="none" spc="0" normalizeH="0" baseline="0" noProof="0">
                <a:ln>
                  <a:noFill/>
                </a:ln>
                <a:solidFill>
                  <a:srgbClr val="FFFF00"/>
                </a:solidFill>
                <a:effectLst/>
                <a:uLnTx/>
                <a:uFillTx/>
                <a:latin typeface="+mn-lt"/>
                <a:ea typeface="+mn-ea"/>
                <a:cs typeface="+mn-cs"/>
              </a:rPr>
              <a:t>几个力</a:t>
            </a: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的</a:t>
            </a:r>
            <a:r>
              <a:rPr kumimoji="0" lang="zh-CN" altLang="en-US" sz="3733" b="1" i="0" u="none" strike="noStrike" kern="1200" cap="none" spc="0" normalizeH="0" baseline="0" noProof="0">
                <a:ln>
                  <a:noFill/>
                </a:ln>
                <a:solidFill>
                  <a:srgbClr val="FFFF00"/>
                </a:solidFill>
                <a:effectLst/>
                <a:uLnTx/>
                <a:uFillTx/>
                <a:latin typeface="+mn-lt"/>
                <a:ea typeface="+mn-ea"/>
                <a:cs typeface="+mn-cs"/>
              </a:rPr>
              <a:t>合力</a:t>
            </a: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的过程，</a:t>
            </a: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叫做力的合成。</a:t>
            </a:r>
            <a:endPar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endParaRPr>
          </a:p>
        </p:txBody>
      </p:sp>
      <p:sp>
        <p:nvSpPr>
          <p:cNvPr id="3" name="Rectangle 2"/>
          <p:cNvSpPr txBox="1">
            <a:spLocks noChangeArrowheads="1"/>
          </p:cNvSpPr>
          <p:nvPr/>
        </p:nvSpPr>
        <p:spPr bwMode="auto">
          <a:xfrm>
            <a:off x="1200151" y="2755900"/>
            <a:ext cx="10079567" cy="1634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609600" lvl="0" indent="-6096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        当两个力沿同一直线作用在同一物体上时，怎样求合力呢？</a:t>
            </a:r>
            <a:endPar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endParaRPr>
          </a:p>
        </p:txBody>
      </p:sp>
      <p:sp>
        <p:nvSpPr>
          <p:cNvPr id="4" name="Rectangle 2"/>
          <p:cNvSpPr txBox="1">
            <a:spLocks noChangeArrowheads="1"/>
          </p:cNvSpPr>
          <p:nvPr/>
        </p:nvSpPr>
        <p:spPr bwMode="auto">
          <a:xfrm>
            <a:off x="2159000" y="4485217"/>
            <a:ext cx="7874000" cy="960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609600" lvl="0" indent="-6096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下面我们通过实验探究来认识一下。</a:t>
            </a:r>
            <a:endPar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endParaRPr>
          </a:p>
        </p:txBody>
      </p:sp>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6" name="文本框 5"/>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0247" name="图片 6"/>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10248" name="图片 7"/>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0249" name="文本框 8"/>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42" presetClass="entr" presetSubtype="0" fill="hold" grpId="2"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4" grpId="2"/>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29" descr="羊皮纸"/>
          <p:cNvSpPr txBox="1">
            <a:spLocks noChangeArrowheads="1"/>
          </p:cNvSpPr>
          <p:nvPr/>
        </p:nvSpPr>
        <p:spPr bwMode="auto">
          <a:xfrm>
            <a:off x="4847167" y="772584"/>
            <a:ext cx="2622551" cy="778933"/>
          </a:xfrm>
          <a:prstGeom prst="rect">
            <a:avLst/>
          </a:prstGeom>
          <a:noFill/>
          <a:ln w="12700" cap="sq" algn="ctr">
            <a:noFill/>
            <a:miter lim="800000"/>
          </a:ln>
          <a:effectLst/>
        </p:spPr>
        <p:txBody>
          <a:bodyPr>
            <a:spAutoFit/>
          </a:bodyPr>
          <a:lstStyle>
            <a:defPPr>
              <a:defRPr lang="en-US"/>
            </a:defPPr>
          </a:lstStyle>
          <a:p>
            <a:pPr marL="342900" marR="0" indent="-342900" algn="just" defTabSz="457200">
              <a:spcBef>
                <a:spcPct val="20000"/>
              </a:spcBef>
              <a:buClr>
                <a:schemeClr val="tx2"/>
              </a:buClr>
              <a:buSzPct val="90000"/>
              <a:buFontTx/>
              <a:buNone/>
              <a:defRPr/>
            </a:pPr>
            <a:r>
              <a:rPr kumimoji="1" lang="zh-CN" altLang="en-US" sz="4267" b="1" kern="1200" cap="none" spc="0" normalizeH="0" baseline="0" noProof="0">
                <a:solidFill>
                  <a:srgbClr val="FF0000"/>
                </a:solidFill>
                <a:effectLst>
                  <a:outerShdw blurRad="38100" dist="38100" dir="2700000" algn="tl">
                    <a:srgbClr val="C0C0C0"/>
                  </a:outerShdw>
                </a:effectLst>
                <a:latin typeface="+mn-lt"/>
                <a:ea typeface="+mn-ea"/>
                <a:cs typeface="+mn-cs"/>
              </a:rPr>
              <a:t>实验</a:t>
            </a:r>
            <a:r>
              <a:rPr kumimoji="1" lang="zh-CN" altLang="en-US" sz="4000" b="1" kern="1200" cap="none" spc="0" normalizeH="0" baseline="0" noProof="0">
                <a:solidFill>
                  <a:srgbClr val="FF0000"/>
                </a:solidFill>
                <a:effectLst>
                  <a:outerShdw blurRad="38100" dist="38100" dir="2700000" algn="tl">
                    <a:srgbClr val="C0C0C0"/>
                  </a:outerShdw>
                </a:effectLst>
                <a:latin typeface="+mn-lt"/>
                <a:ea typeface="+mn-ea"/>
                <a:cs typeface="+mn-cs"/>
              </a:rPr>
              <a:t>探究</a:t>
            </a:r>
          </a:p>
        </p:txBody>
      </p:sp>
      <p:sp>
        <p:nvSpPr>
          <p:cNvPr id="3" name="Rectangle 2"/>
          <p:cNvSpPr txBox="1">
            <a:spLocks noChangeArrowheads="1"/>
          </p:cNvSpPr>
          <p:nvPr/>
        </p:nvSpPr>
        <p:spPr bwMode="auto">
          <a:xfrm>
            <a:off x="1968500" y="2084917"/>
            <a:ext cx="7967134" cy="960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609600" lvl="0" indent="-6096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3733" b="1" i="0" u="none" strike="noStrike" kern="1200" cap="none" spc="0" normalizeH="0" baseline="0" noProof="0">
                <a:ln>
                  <a:noFill/>
                </a:ln>
                <a:solidFill>
                  <a:srgbClr val="FFFF00"/>
                </a:solidFill>
                <a:effectLst/>
                <a:uLnTx/>
                <a:uFillTx/>
                <a:latin typeface="+mn-lt"/>
                <a:ea typeface="+mn-ea"/>
                <a:cs typeface="+mn-cs"/>
              </a:rPr>
              <a:t>课本</a:t>
            </a:r>
            <a:r>
              <a:rPr kumimoji="0" lang="en-US" altLang="zh-CN" sz="3733" b="1" i="0" u="none" strike="noStrike" kern="1200" cap="none" spc="0" normalizeH="0" baseline="0" noProof="0" err="1">
                <a:ln>
                  <a:noFill/>
                </a:ln>
                <a:solidFill>
                  <a:srgbClr val="FFFF00"/>
                </a:solidFill>
                <a:effectLst/>
                <a:uLnTx/>
                <a:uFillTx/>
                <a:latin typeface="+mn-lt"/>
                <a:ea typeface="+mn-ea"/>
                <a:cs typeface="+mn-cs"/>
              </a:rPr>
              <a:t>P</a:t>
            </a:r>
            <a:r>
              <a:rPr kumimoji="0" lang="en-US" altLang="zh-CN" sz="3733" b="1" i="0" u="none" strike="noStrike" kern="1200" cap="none" spc="0" normalizeH="0" baseline="-25000" noProof="0" err="1">
                <a:ln>
                  <a:noFill/>
                </a:ln>
                <a:solidFill>
                  <a:srgbClr val="FFFF00"/>
                </a:solidFill>
                <a:effectLst/>
                <a:uLnTx/>
                <a:uFillTx/>
                <a:latin typeface="+mn-lt"/>
                <a:ea typeface="+mn-ea"/>
                <a:cs typeface="+mn-cs"/>
              </a:rPr>
              <a:t>132</a:t>
            </a:r>
            <a:r>
              <a:rPr kumimoji="0" lang="en-US" altLang="zh-CN" sz="3733" b="1" i="0" u="none" strike="noStrike" kern="1200" cap="none" spc="0" normalizeH="0" baseline="-25000" noProof="0">
                <a:ln>
                  <a:noFill/>
                </a:ln>
                <a:solidFill>
                  <a:srgbClr val="FFFF00"/>
                </a:solidFill>
                <a:effectLst/>
                <a:uLnTx/>
                <a:uFillTx/>
                <a:latin typeface="+mn-lt"/>
                <a:ea typeface="+mn-ea"/>
                <a:cs typeface="+mn-cs"/>
              </a:rPr>
              <a:t> </a:t>
            </a:r>
            <a:r>
              <a:rPr kumimoji="0" lang="zh-CN" altLang="en-US" sz="3733" b="1" i="0" u="none" strike="noStrike" kern="1200" cap="none" spc="0" normalizeH="0" baseline="0" noProof="0">
                <a:ln>
                  <a:noFill/>
                </a:ln>
                <a:solidFill>
                  <a:srgbClr val="FFFF00"/>
                </a:solidFill>
                <a:effectLst/>
                <a:uLnTx/>
                <a:uFillTx/>
                <a:latin typeface="+mn-lt"/>
                <a:ea typeface="+mn-ea"/>
                <a:cs typeface="+mn-cs"/>
              </a:rPr>
              <a:t>探究同一直线上二力的合成</a:t>
            </a:r>
            <a:endParaRPr kumimoji="0" lang="zh-CN" altLang="en-US" sz="3733" b="1" i="0" u="none" strike="noStrike" kern="1200" cap="none" spc="0" normalizeH="0" baseline="0" noProof="0">
              <a:ln>
                <a:noFill/>
              </a:ln>
              <a:solidFill>
                <a:srgbClr val="FFFF00"/>
              </a:solidFill>
              <a:effectLst/>
              <a:uLnTx/>
              <a:uFillTx/>
              <a:latin typeface="+mn-lt"/>
              <a:ea typeface="+mn-ea"/>
              <a:cs typeface="+mn-cs"/>
            </a:endParaRPr>
          </a:p>
        </p:txBody>
      </p:sp>
      <p:sp>
        <p:nvSpPr>
          <p:cNvPr id="4" name="Rectangle 2"/>
          <p:cNvSpPr txBox="1">
            <a:spLocks noChangeArrowheads="1"/>
          </p:cNvSpPr>
          <p:nvPr/>
        </p:nvSpPr>
        <p:spPr bwMode="auto">
          <a:xfrm>
            <a:off x="1968500" y="3333751"/>
            <a:ext cx="8640234" cy="1822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609600" lvl="0" indent="-6096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实验器材：橡皮筋、细线、小滑轮两个、钩码五个（质量</a:t>
            </a:r>
            <a:r>
              <a:rPr kumimoji="0" lang="en-US" altLang="zh-CN" sz="3733" b="1" i="0" u="none" strike="noStrike" kern="1200" cap="none" spc="0" normalizeH="0" baseline="0" noProof="0" err="1">
                <a:ln>
                  <a:noFill/>
                </a:ln>
                <a:solidFill>
                  <a:schemeClr val="accent3">
                    <a:lumMod val="20000"/>
                    <a:lumOff val="80000"/>
                  </a:schemeClr>
                </a:solidFill>
                <a:effectLst/>
                <a:uLnTx/>
                <a:uFillTx/>
                <a:latin typeface="+mn-lt"/>
                <a:ea typeface="+mn-ea"/>
                <a:cs typeface="+mn-cs"/>
              </a:rPr>
              <a:t>50g</a:t>
            </a: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a:t>
            </a:r>
            <a:endPar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endParaRPr>
          </a:p>
        </p:txBody>
      </p:sp>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6" name="文本框 5"/>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1271" name="图片 6"/>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11272" name="图片 7"/>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1273" name="文本框 8"/>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2"/>
          <p:cNvSpPr txBox="1">
            <a:spLocks noChangeArrowheads="1"/>
          </p:cNvSpPr>
          <p:nvPr/>
        </p:nvSpPr>
        <p:spPr bwMode="auto">
          <a:xfrm>
            <a:off x="4751917" y="1221318"/>
            <a:ext cx="2400300" cy="95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609600" lvl="0" indent="-6096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实验数据</a:t>
            </a:r>
            <a:endPar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endParaRPr>
          </a:p>
        </p:txBody>
      </p:sp>
      <p:graphicFrame>
        <p:nvGraphicFramePr>
          <p:cNvPr id="3" name="表格 2"/>
          <p:cNvGraphicFramePr>
            <a:graphicFrameLocks noGrp="1"/>
          </p:cNvGraphicFramePr>
          <p:nvPr/>
        </p:nvGraphicFramePr>
        <p:xfrm>
          <a:off x="1102784" y="2660651"/>
          <a:ext cx="9889067" cy="3456513"/>
        </p:xfrm>
        <a:graphic>
          <a:graphicData uri="http://schemas.openxmlformats.org/drawingml/2006/table">
            <a:tbl>
              <a:tblPr firstRow="1" bandRow="1">
                <a:tableStyleId>{5C22544A-7EE6-4342-B048-85BDC9FD1C3A}</a:tableStyleId>
              </a:tblPr>
              <a:tblGrid>
                <a:gridCol w="1977813"/>
                <a:gridCol w="1977813"/>
                <a:gridCol w="1977813"/>
                <a:gridCol w="1977813"/>
                <a:gridCol w="1977813"/>
              </a:tblGrid>
              <a:tr h="691303">
                <a:tc gridSpan="2">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txBody>
                  <a:tcPr marL="121920" marR="121920" marT="60960" marB="60960"/>
                </a:tc>
                <a:tc>
                  <a:txBody>
                    <a:bodyPr/>
                    <a:lstStyle/>
                    <a:p>
                      <a:pPr algn="ctr"/>
                      <a:r>
                        <a:rPr lang="en-US" altLang="zh-CN" sz="3200" b="1" i="1" err="1">
                          <a:solidFill>
                            <a:schemeClr val="tx1"/>
                          </a:solidFill>
                          <a:latin typeface="+mn-lt"/>
                          <a:ea typeface="+mj-ea"/>
                        </a:rPr>
                        <a:t>F</a:t>
                      </a:r>
                      <a:r>
                        <a:rPr lang="en-US" altLang="zh-CN" sz="3200" b="1" baseline="-25000" err="1">
                          <a:solidFill>
                            <a:schemeClr val="tx1"/>
                          </a:solidFill>
                          <a:latin typeface="+mn-lt"/>
                          <a:ea typeface="+mj-ea"/>
                        </a:rPr>
                        <a:t>1</a:t>
                      </a:r>
                      <a:r>
                        <a:rPr lang="en-US" altLang="zh-CN" sz="3200" b="1">
                          <a:solidFill>
                            <a:schemeClr val="tx1"/>
                          </a:solidFill>
                          <a:latin typeface="+mn-lt"/>
                          <a:ea typeface="+mj-ea"/>
                        </a:rPr>
                        <a:t>/N</a:t>
                      </a: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3200" b="1" i="1" err="1">
                          <a:solidFill>
                            <a:schemeClr val="tx1"/>
                          </a:solidFill>
                          <a:latin typeface="+mn-lt"/>
                          <a:ea typeface="+mj-ea"/>
                        </a:rPr>
                        <a:t>F</a:t>
                      </a:r>
                      <a:r>
                        <a:rPr lang="en-US" altLang="zh-CN" sz="3200" b="1" baseline="-25000" err="1">
                          <a:solidFill>
                            <a:schemeClr val="tx1"/>
                          </a:solidFill>
                          <a:latin typeface="+mn-lt"/>
                          <a:ea typeface="+mj-ea"/>
                        </a:rPr>
                        <a:t>2</a:t>
                      </a:r>
                      <a:r>
                        <a:rPr lang="en-US" altLang="zh-CN" sz="3200" b="1">
                          <a:solidFill>
                            <a:schemeClr val="tx1"/>
                          </a:solidFill>
                          <a:latin typeface="+mn-lt"/>
                          <a:ea typeface="+mj-ea"/>
                        </a:rPr>
                        <a:t>/N</a:t>
                      </a: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3200" b="1" i="1">
                          <a:solidFill>
                            <a:schemeClr val="tx1"/>
                          </a:solidFill>
                          <a:latin typeface="+mn-lt"/>
                          <a:ea typeface="+mj-ea"/>
                        </a:rPr>
                        <a:t>F</a:t>
                      </a:r>
                      <a:r>
                        <a:rPr lang="en-US" altLang="zh-CN" sz="3200" b="1">
                          <a:solidFill>
                            <a:schemeClr val="tx1"/>
                          </a:solidFill>
                          <a:latin typeface="+mn-lt"/>
                          <a:ea typeface="+mj-ea"/>
                        </a:rPr>
                        <a:t>/N</a:t>
                      </a: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1303">
                <a:tc rowSpan="2">
                  <a:txBody>
                    <a:bodyPr/>
                    <a:lstStyle/>
                    <a:p>
                      <a:pPr algn="ctr"/>
                      <a:r>
                        <a:rPr lang="en-US" altLang="zh-CN" sz="3200" b="1" i="1" err="1">
                          <a:solidFill>
                            <a:schemeClr val="tx1"/>
                          </a:solidFill>
                          <a:latin typeface="+mn-lt"/>
                          <a:ea typeface="+mj-ea"/>
                        </a:rPr>
                        <a:t>F</a:t>
                      </a:r>
                      <a:r>
                        <a:rPr lang="en-US" altLang="zh-CN" sz="3200" b="1" baseline="-25000" err="1">
                          <a:solidFill>
                            <a:schemeClr val="tx1"/>
                          </a:solidFill>
                          <a:latin typeface="+mn-lt"/>
                          <a:ea typeface="+mj-ea"/>
                        </a:rPr>
                        <a:t>1</a:t>
                      </a:r>
                      <a:r>
                        <a:rPr lang="zh-CN" altLang="en-US" sz="3200" b="1">
                          <a:solidFill>
                            <a:schemeClr val="tx1"/>
                          </a:solidFill>
                          <a:latin typeface="+mn-lt"/>
                          <a:ea typeface="+mj-ea"/>
                        </a:rPr>
                        <a:t>与</a:t>
                      </a:r>
                      <a:r>
                        <a:rPr lang="en-US" altLang="zh-CN" sz="3200" b="1" i="1" err="1">
                          <a:solidFill>
                            <a:schemeClr val="tx1"/>
                          </a:solidFill>
                          <a:latin typeface="+mn-lt"/>
                          <a:ea typeface="+mj-ea"/>
                        </a:rPr>
                        <a:t>F</a:t>
                      </a:r>
                      <a:r>
                        <a:rPr lang="en-US" altLang="zh-CN" sz="3200" b="1" baseline="-25000" err="1">
                          <a:solidFill>
                            <a:schemeClr val="tx1"/>
                          </a:solidFill>
                          <a:latin typeface="+mn-lt"/>
                          <a:ea typeface="+mj-ea"/>
                        </a:rPr>
                        <a:t>2</a:t>
                      </a:r>
                      <a:r>
                        <a:rPr lang="zh-CN" altLang="en-US" sz="3200" b="1">
                          <a:solidFill>
                            <a:schemeClr val="tx1"/>
                          </a:solidFill>
                          <a:latin typeface="+mn-lt"/>
                          <a:ea typeface="+mj-ea"/>
                        </a:rPr>
                        <a:t>同向</a:t>
                      </a: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3200" b="1">
                          <a:solidFill>
                            <a:schemeClr val="tx1"/>
                          </a:solidFill>
                          <a:latin typeface="+mn-lt"/>
                          <a:ea typeface="+mj-ea"/>
                        </a:rPr>
                        <a:t>大小</a:t>
                      </a: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1303">
                <a:tc vMerge="1">
                  <a:txBody>
                    <a:bodyPr/>
                    <a:lstStyle/>
                    <a:p/>
                  </a:txBody>
                  <a:tcPr marL="121920" marR="121920" marT="60960" marB="60960"/>
                </a:tc>
                <a:tc>
                  <a:txBody>
                    <a:bodyPr/>
                    <a:lstStyle/>
                    <a:p>
                      <a:pPr algn="ctr"/>
                      <a:r>
                        <a:rPr lang="zh-CN" altLang="en-US" sz="3200" b="1">
                          <a:solidFill>
                            <a:schemeClr val="tx1"/>
                          </a:solidFill>
                          <a:latin typeface="+mn-lt"/>
                          <a:ea typeface="+mj-ea"/>
                        </a:rPr>
                        <a:t>方向</a:t>
                      </a: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1303">
                <a:tc rowSpan="2">
                  <a:txBody>
                    <a:bodyPr/>
                    <a:lstStyle/>
                    <a:p>
                      <a:pPr algn="ctr"/>
                      <a:r>
                        <a:rPr lang="en-US" altLang="zh-CN" sz="3200" b="1" i="1" err="1">
                          <a:solidFill>
                            <a:schemeClr val="tx1"/>
                          </a:solidFill>
                          <a:latin typeface="+mn-lt"/>
                          <a:ea typeface="+mj-ea"/>
                        </a:rPr>
                        <a:t>F</a:t>
                      </a:r>
                      <a:r>
                        <a:rPr lang="en-US" altLang="zh-CN" sz="3200" b="1" baseline="-25000" err="1">
                          <a:solidFill>
                            <a:schemeClr val="tx1"/>
                          </a:solidFill>
                          <a:latin typeface="+mn-lt"/>
                          <a:ea typeface="+mj-ea"/>
                        </a:rPr>
                        <a:t>1</a:t>
                      </a:r>
                      <a:r>
                        <a:rPr lang="zh-CN" altLang="en-US" sz="3200" b="1">
                          <a:solidFill>
                            <a:schemeClr val="tx1"/>
                          </a:solidFill>
                          <a:latin typeface="+mn-lt"/>
                          <a:ea typeface="+mj-ea"/>
                        </a:rPr>
                        <a:t>与</a:t>
                      </a:r>
                      <a:r>
                        <a:rPr lang="en-US" altLang="zh-CN" sz="3200" b="1" i="1" err="1">
                          <a:solidFill>
                            <a:schemeClr val="tx1"/>
                          </a:solidFill>
                          <a:latin typeface="+mn-lt"/>
                          <a:ea typeface="+mj-ea"/>
                        </a:rPr>
                        <a:t>F</a:t>
                      </a:r>
                      <a:r>
                        <a:rPr lang="en-US" altLang="zh-CN" sz="3200" b="1" baseline="-25000" err="1">
                          <a:solidFill>
                            <a:schemeClr val="tx1"/>
                          </a:solidFill>
                          <a:latin typeface="+mn-lt"/>
                          <a:ea typeface="+mj-ea"/>
                        </a:rPr>
                        <a:t>2</a:t>
                      </a:r>
                      <a:r>
                        <a:rPr lang="zh-CN" altLang="en-US" sz="3200" b="1">
                          <a:solidFill>
                            <a:schemeClr val="tx1"/>
                          </a:solidFill>
                          <a:latin typeface="+mn-lt"/>
                          <a:ea typeface="+mj-ea"/>
                        </a:rPr>
                        <a:t>反向</a:t>
                      </a: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3200" b="1">
                          <a:solidFill>
                            <a:schemeClr val="tx1"/>
                          </a:solidFill>
                          <a:latin typeface="+mn-lt"/>
                          <a:ea typeface="+mj-ea"/>
                        </a:rPr>
                        <a:t>大小</a:t>
                      </a: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1303">
                <a:tc vMerge="1">
                  <a:txBody>
                    <a:bodyPr/>
                    <a:lstStyle/>
                    <a:p/>
                  </a:txBody>
                  <a:tcPr marL="121920" marR="121920" marT="60960" marB="60960"/>
                </a:tc>
                <a:tc>
                  <a:txBody>
                    <a:bodyPr/>
                    <a:lstStyle/>
                    <a:p>
                      <a:pPr algn="ctr"/>
                      <a:r>
                        <a:rPr lang="zh-CN" altLang="en-US" sz="3200" b="1">
                          <a:solidFill>
                            <a:schemeClr val="tx1"/>
                          </a:solidFill>
                          <a:latin typeface="+mn-lt"/>
                          <a:ea typeface="+mj-ea"/>
                        </a:rPr>
                        <a:t>方向</a:t>
                      </a: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3200" b="1">
                        <a:solidFill>
                          <a:schemeClr val="tx1"/>
                        </a:solidFill>
                        <a:latin typeface="+mn-lt"/>
                        <a:ea typeface="+mj-ea"/>
                      </a:endParaRPr>
                    </a:p>
                  </a:txBody>
                  <a:tcPr marL="121920" marR="121920" marT="60963" marB="6096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文本框 3"/>
          <p:cNvSpPr txBox="1"/>
          <p:nvPr/>
        </p:nvSpPr>
        <p:spPr>
          <a:xfrm>
            <a:off x="5801784" y="3333751"/>
            <a:ext cx="486833" cy="696383"/>
          </a:xfrm>
          <a:prstGeom prst="rect">
            <a:avLst/>
          </a:prstGeom>
          <a:noFill/>
          <a:ln w="9525">
            <a:noFill/>
          </a:ln>
        </p:spPr>
        <p:txBody>
          <a:bodyPr wrap="none">
            <a:spAutoFit/>
          </a:bodyPr>
          <a:lstStyle>
            <a:defPPr>
              <a:defRPr lang="en-US"/>
            </a:defPPr>
          </a:lstStyle>
          <a:p>
            <a:r>
              <a:rPr lang="en-US" altLang="zh-CN" sz="3733" b="1">
                <a:solidFill>
                  <a:srgbClr val="FF0000"/>
                </a:solidFill>
                <a:latin typeface="Times New Roman" pitchFamily="18" charset="0"/>
                <a:cs typeface="Times New Roman" panose="02020603050405020304" pitchFamily="18" charset="0"/>
              </a:rPr>
              <a:t>1</a:t>
            </a:r>
            <a:endParaRPr lang="zh-CN" altLang="en-US" sz="3733" b="1">
              <a:solidFill>
                <a:srgbClr val="FF0000"/>
              </a:solidFill>
              <a:latin typeface="Times New Roman" pitchFamily="18" charset="0"/>
              <a:ea typeface="Times New Roman" pitchFamily="18" charset="0"/>
            </a:endParaRPr>
          </a:p>
        </p:txBody>
      </p:sp>
      <p:sp>
        <p:nvSpPr>
          <p:cNvPr id="5" name="文本框 4"/>
          <p:cNvSpPr txBox="1"/>
          <p:nvPr/>
        </p:nvSpPr>
        <p:spPr>
          <a:xfrm>
            <a:off x="5712884" y="4059767"/>
            <a:ext cx="726016" cy="696384"/>
          </a:xfrm>
          <a:prstGeom prst="rect">
            <a:avLst/>
          </a:prstGeom>
          <a:noFill/>
          <a:ln w="9525">
            <a:noFill/>
          </a:ln>
        </p:spPr>
        <p:txBody>
          <a:bodyPr wrap="none">
            <a:spAutoFit/>
          </a:bodyPr>
          <a:lstStyle>
            <a:defPPr>
              <a:defRPr lang="en-US"/>
            </a:defPPr>
          </a:lstStyle>
          <a:p>
            <a:r>
              <a:rPr lang="zh-CN" altLang="en-US" sz="3733" b="1">
                <a:solidFill>
                  <a:srgbClr val="FF0000"/>
                </a:solidFill>
                <a:latin typeface="Times New Roman" pitchFamily="18" charset="0"/>
                <a:cs typeface="Times New Roman" panose="02020603050405020304" pitchFamily="18" charset="0"/>
              </a:rPr>
              <a:t>右</a:t>
            </a:r>
            <a:endParaRPr lang="zh-CN" altLang="en-US" sz="3733" b="1">
              <a:solidFill>
                <a:srgbClr val="FF0000"/>
              </a:solidFill>
              <a:latin typeface="Times New Roman" pitchFamily="18" charset="0"/>
              <a:ea typeface="Times New Roman" pitchFamily="18" charset="0"/>
            </a:endParaRPr>
          </a:p>
        </p:txBody>
      </p:sp>
      <p:sp>
        <p:nvSpPr>
          <p:cNvPr id="6" name="文本框 5"/>
          <p:cNvSpPr txBox="1"/>
          <p:nvPr/>
        </p:nvSpPr>
        <p:spPr>
          <a:xfrm>
            <a:off x="7632700" y="3333751"/>
            <a:ext cx="844551" cy="696383"/>
          </a:xfrm>
          <a:prstGeom prst="rect">
            <a:avLst/>
          </a:prstGeom>
          <a:noFill/>
          <a:ln w="9525">
            <a:noFill/>
          </a:ln>
        </p:spPr>
        <p:txBody>
          <a:bodyPr wrap="none">
            <a:spAutoFit/>
          </a:bodyPr>
          <a:lstStyle>
            <a:defPPr>
              <a:defRPr lang="en-US"/>
            </a:defPPr>
          </a:lstStyle>
          <a:p>
            <a:r>
              <a:rPr lang="en-US" altLang="zh-CN" sz="3733" b="1">
                <a:solidFill>
                  <a:srgbClr val="FF0000"/>
                </a:solidFill>
                <a:latin typeface="Times New Roman" pitchFamily="18" charset="0"/>
                <a:cs typeface="Times New Roman" panose="02020603050405020304" pitchFamily="18" charset="0"/>
              </a:rPr>
              <a:t>0.5</a:t>
            </a:r>
            <a:endParaRPr lang="zh-CN" altLang="en-US" sz="3733" b="1">
              <a:solidFill>
                <a:srgbClr val="FF0000"/>
              </a:solidFill>
              <a:latin typeface="Times New Roman" pitchFamily="18" charset="0"/>
              <a:ea typeface="Times New Roman" pitchFamily="18" charset="0"/>
            </a:endParaRPr>
          </a:p>
        </p:txBody>
      </p:sp>
      <p:sp>
        <p:nvSpPr>
          <p:cNvPr id="7" name="文本框 6"/>
          <p:cNvSpPr txBox="1"/>
          <p:nvPr/>
        </p:nvSpPr>
        <p:spPr>
          <a:xfrm>
            <a:off x="7732184" y="4059767"/>
            <a:ext cx="726016" cy="696384"/>
          </a:xfrm>
          <a:prstGeom prst="rect">
            <a:avLst/>
          </a:prstGeom>
          <a:noFill/>
          <a:ln w="9525">
            <a:noFill/>
          </a:ln>
        </p:spPr>
        <p:txBody>
          <a:bodyPr wrap="none">
            <a:spAutoFit/>
          </a:bodyPr>
          <a:lstStyle>
            <a:defPPr>
              <a:defRPr lang="en-US"/>
            </a:defPPr>
          </a:lstStyle>
          <a:p>
            <a:r>
              <a:rPr lang="zh-CN" altLang="en-US" sz="3733" b="1">
                <a:solidFill>
                  <a:srgbClr val="FF0000"/>
                </a:solidFill>
                <a:latin typeface="Times New Roman" pitchFamily="18" charset="0"/>
                <a:cs typeface="Times New Roman" panose="02020603050405020304" pitchFamily="18" charset="0"/>
              </a:rPr>
              <a:t>右</a:t>
            </a:r>
            <a:endParaRPr lang="zh-CN" altLang="en-US" sz="3733" b="1">
              <a:solidFill>
                <a:srgbClr val="FF0000"/>
              </a:solidFill>
              <a:latin typeface="Times New Roman" pitchFamily="18" charset="0"/>
              <a:ea typeface="Times New Roman" pitchFamily="18" charset="0"/>
            </a:endParaRPr>
          </a:p>
        </p:txBody>
      </p:sp>
      <p:sp>
        <p:nvSpPr>
          <p:cNvPr id="8" name="文本框 7"/>
          <p:cNvSpPr txBox="1"/>
          <p:nvPr/>
        </p:nvSpPr>
        <p:spPr>
          <a:xfrm>
            <a:off x="9552518" y="3333751"/>
            <a:ext cx="844549" cy="696383"/>
          </a:xfrm>
          <a:prstGeom prst="rect">
            <a:avLst/>
          </a:prstGeom>
          <a:noFill/>
          <a:ln w="9525">
            <a:noFill/>
          </a:ln>
        </p:spPr>
        <p:txBody>
          <a:bodyPr wrap="none">
            <a:spAutoFit/>
          </a:bodyPr>
          <a:lstStyle>
            <a:defPPr>
              <a:defRPr lang="en-US"/>
            </a:defPPr>
          </a:lstStyle>
          <a:p>
            <a:r>
              <a:rPr lang="en-US" altLang="zh-CN" sz="3733" b="1">
                <a:solidFill>
                  <a:srgbClr val="FF0000"/>
                </a:solidFill>
                <a:latin typeface="Times New Roman" pitchFamily="18" charset="0"/>
                <a:cs typeface="Times New Roman" panose="02020603050405020304" pitchFamily="18" charset="0"/>
              </a:rPr>
              <a:t>1.5</a:t>
            </a:r>
            <a:endParaRPr lang="zh-CN" altLang="en-US" sz="3733" b="1">
              <a:solidFill>
                <a:srgbClr val="FF0000"/>
              </a:solidFill>
              <a:latin typeface="Times New Roman" pitchFamily="18" charset="0"/>
              <a:ea typeface="Times New Roman" pitchFamily="18" charset="0"/>
            </a:endParaRPr>
          </a:p>
        </p:txBody>
      </p:sp>
      <p:sp>
        <p:nvSpPr>
          <p:cNvPr id="9" name="文本框 8"/>
          <p:cNvSpPr txBox="1"/>
          <p:nvPr/>
        </p:nvSpPr>
        <p:spPr>
          <a:xfrm>
            <a:off x="9652000" y="4059767"/>
            <a:ext cx="726017" cy="696384"/>
          </a:xfrm>
          <a:prstGeom prst="rect">
            <a:avLst/>
          </a:prstGeom>
          <a:noFill/>
          <a:ln w="9525">
            <a:noFill/>
          </a:ln>
        </p:spPr>
        <p:txBody>
          <a:bodyPr wrap="none">
            <a:spAutoFit/>
          </a:bodyPr>
          <a:lstStyle>
            <a:defPPr>
              <a:defRPr lang="en-US"/>
            </a:defPPr>
          </a:lstStyle>
          <a:p>
            <a:r>
              <a:rPr lang="zh-CN" altLang="en-US" sz="3733" b="1">
                <a:solidFill>
                  <a:srgbClr val="FF0000"/>
                </a:solidFill>
                <a:latin typeface="Times New Roman" pitchFamily="18" charset="0"/>
                <a:cs typeface="Times New Roman" panose="02020603050405020304" pitchFamily="18" charset="0"/>
              </a:rPr>
              <a:t>右</a:t>
            </a:r>
            <a:endParaRPr lang="zh-CN" altLang="en-US" sz="3733" b="1">
              <a:solidFill>
                <a:srgbClr val="FF0000"/>
              </a:solidFill>
              <a:latin typeface="Times New Roman" pitchFamily="18" charset="0"/>
              <a:ea typeface="Times New Roman" pitchFamily="18" charset="0"/>
            </a:endParaRPr>
          </a:p>
        </p:txBody>
      </p:sp>
      <p:sp>
        <p:nvSpPr>
          <p:cNvPr id="10" name="文本框 9"/>
          <p:cNvSpPr txBox="1"/>
          <p:nvPr/>
        </p:nvSpPr>
        <p:spPr>
          <a:xfrm>
            <a:off x="5801784" y="4663017"/>
            <a:ext cx="486833" cy="696383"/>
          </a:xfrm>
          <a:prstGeom prst="rect">
            <a:avLst/>
          </a:prstGeom>
          <a:noFill/>
          <a:ln w="9525">
            <a:noFill/>
          </a:ln>
        </p:spPr>
        <p:txBody>
          <a:bodyPr wrap="none">
            <a:spAutoFit/>
          </a:bodyPr>
          <a:lstStyle>
            <a:defPPr>
              <a:defRPr lang="en-US"/>
            </a:defPPr>
          </a:lstStyle>
          <a:p>
            <a:r>
              <a:rPr lang="en-US" altLang="zh-CN" sz="3733" b="1">
                <a:solidFill>
                  <a:srgbClr val="FF0000"/>
                </a:solidFill>
                <a:latin typeface="Times New Roman" pitchFamily="18" charset="0"/>
                <a:cs typeface="Times New Roman" panose="02020603050405020304" pitchFamily="18" charset="0"/>
              </a:rPr>
              <a:t>2</a:t>
            </a:r>
            <a:endParaRPr lang="zh-CN" altLang="en-US" sz="3733" b="1">
              <a:solidFill>
                <a:srgbClr val="FF0000"/>
              </a:solidFill>
              <a:latin typeface="Times New Roman" pitchFamily="18" charset="0"/>
              <a:ea typeface="Times New Roman" pitchFamily="18" charset="0"/>
            </a:endParaRPr>
          </a:p>
        </p:txBody>
      </p:sp>
      <p:sp>
        <p:nvSpPr>
          <p:cNvPr id="11" name="文本框 10"/>
          <p:cNvSpPr txBox="1"/>
          <p:nvPr/>
        </p:nvSpPr>
        <p:spPr>
          <a:xfrm>
            <a:off x="5712884" y="5389033"/>
            <a:ext cx="726016" cy="696384"/>
          </a:xfrm>
          <a:prstGeom prst="rect">
            <a:avLst/>
          </a:prstGeom>
          <a:noFill/>
          <a:ln w="9525">
            <a:noFill/>
          </a:ln>
        </p:spPr>
        <p:txBody>
          <a:bodyPr wrap="none">
            <a:spAutoFit/>
          </a:bodyPr>
          <a:lstStyle>
            <a:defPPr>
              <a:defRPr lang="en-US"/>
            </a:defPPr>
          </a:lstStyle>
          <a:p>
            <a:r>
              <a:rPr lang="zh-CN" altLang="en-US" sz="3733" b="1">
                <a:solidFill>
                  <a:srgbClr val="FF0000"/>
                </a:solidFill>
                <a:latin typeface="Times New Roman" pitchFamily="18" charset="0"/>
                <a:cs typeface="Times New Roman" panose="02020603050405020304" pitchFamily="18" charset="0"/>
              </a:rPr>
              <a:t>右</a:t>
            </a:r>
            <a:endParaRPr lang="zh-CN" altLang="en-US" sz="3733" b="1">
              <a:solidFill>
                <a:srgbClr val="FF0000"/>
              </a:solidFill>
              <a:latin typeface="Times New Roman" pitchFamily="18" charset="0"/>
              <a:ea typeface="Times New Roman" pitchFamily="18" charset="0"/>
            </a:endParaRPr>
          </a:p>
        </p:txBody>
      </p:sp>
      <p:sp>
        <p:nvSpPr>
          <p:cNvPr id="12" name="文本框 11"/>
          <p:cNvSpPr txBox="1"/>
          <p:nvPr/>
        </p:nvSpPr>
        <p:spPr>
          <a:xfrm>
            <a:off x="7632700" y="4677833"/>
            <a:ext cx="844551" cy="696384"/>
          </a:xfrm>
          <a:prstGeom prst="rect">
            <a:avLst/>
          </a:prstGeom>
          <a:noFill/>
          <a:ln w="9525">
            <a:noFill/>
          </a:ln>
        </p:spPr>
        <p:txBody>
          <a:bodyPr wrap="none">
            <a:spAutoFit/>
          </a:bodyPr>
          <a:lstStyle>
            <a:defPPr>
              <a:defRPr lang="en-US"/>
            </a:defPPr>
          </a:lstStyle>
          <a:p>
            <a:r>
              <a:rPr lang="en-US" altLang="zh-CN" sz="3733" b="1">
                <a:solidFill>
                  <a:srgbClr val="FF0000"/>
                </a:solidFill>
                <a:latin typeface="Times New Roman" pitchFamily="18" charset="0"/>
                <a:cs typeface="Times New Roman" panose="02020603050405020304" pitchFamily="18" charset="0"/>
              </a:rPr>
              <a:t>0.5</a:t>
            </a:r>
            <a:endParaRPr lang="zh-CN" altLang="en-US" sz="3733" b="1">
              <a:solidFill>
                <a:srgbClr val="FF0000"/>
              </a:solidFill>
              <a:latin typeface="Times New Roman" pitchFamily="18" charset="0"/>
              <a:ea typeface="Times New Roman" pitchFamily="18" charset="0"/>
            </a:endParaRPr>
          </a:p>
        </p:txBody>
      </p:sp>
      <p:sp>
        <p:nvSpPr>
          <p:cNvPr id="13" name="文本框 12"/>
          <p:cNvSpPr txBox="1"/>
          <p:nvPr/>
        </p:nvSpPr>
        <p:spPr>
          <a:xfrm>
            <a:off x="7715251" y="5403851"/>
            <a:ext cx="728133" cy="696383"/>
          </a:xfrm>
          <a:prstGeom prst="rect">
            <a:avLst/>
          </a:prstGeom>
          <a:noFill/>
          <a:ln w="9525">
            <a:noFill/>
          </a:ln>
        </p:spPr>
        <p:txBody>
          <a:bodyPr wrap="none">
            <a:spAutoFit/>
          </a:bodyPr>
          <a:lstStyle>
            <a:defPPr>
              <a:defRPr lang="en-US"/>
            </a:defPPr>
          </a:lstStyle>
          <a:p>
            <a:r>
              <a:rPr lang="zh-CN" altLang="en-US" sz="3733" b="1">
                <a:solidFill>
                  <a:srgbClr val="FF0000"/>
                </a:solidFill>
                <a:latin typeface="Times New Roman" pitchFamily="18" charset="0"/>
                <a:cs typeface="Times New Roman" panose="02020603050405020304" pitchFamily="18" charset="0"/>
              </a:rPr>
              <a:t>左</a:t>
            </a:r>
            <a:endParaRPr lang="zh-CN" altLang="en-US" sz="3733" b="1">
              <a:solidFill>
                <a:srgbClr val="FF0000"/>
              </a:solidFill>
              <a:latin typeface="Times New Roman" pitchFamily="18" charset="0"/>
              <a:ea typeface="Times New Roman" pitchFamily="18" charset="0"/>
            </a:endParaRPr>
          </a:p>
        </p:txBody>
      </p:sp>
      <p:sp>
        <p:nvSpPr>
          <p:cNvPr id="14" name="文本框 13"/>
          <p:cNvSpPr txBox="1"/>
          <p:nvPr/>
        </p:nvSpPr>
        <p:spPr>
          <a:xfrm>
            <a:off x="9552518" y="4677833"/>
            <a:ext cx="844549" cy="696384"/>
          </a:xfrm>
          <a:prstGeom prst="rect">
            <a:avLst/>
          </a:prstGeom>
          <a:noFill/>
          <a:ln w="9525">
            <a:noFill/>
          </a:ln>
        </p:spPr>
        <p:txBody>
          <a:bodyPr wrap="none">
            <a:spAutoFit/>
          </a:bodyPr>
          <a:lstStyle>
            <a:defPPr>
              <a:defRPr lang="en-US"/>
            </a:defPPr>
          </a:lstStyle>
          <a:p>
            <a:r>
              <a:rPr lang="en-US" altLang="zh-CN" sz="3733" b="1">
                <a:solidFill>
                  <a:srgbClr val="FF0000"/>
                </a:solidFill>
                <a:latin typeface="Times New Roman" pitchFamily="18" charset="0"/>
                <a:cs typeface="Times New Roman" panose="02020603050405020304" pitchFamily="18" charset="0"/>
              </a:rPr>
              <a:t>1.5</a:t>
            </a:r>
            <a:endParaRPr lang="zh-CN" altLang="en-US" sz="3733" b="1">
              <a:solidFill>
                <a:srgbClr val="FF0000"/>
              </a:solidFill>
              <a:latin typeface="Times New Roman" pitchFamily="18" charset="0"/>
              <a:ea typeface="Times New Roman" pitchFamily="18" charset="0"/>
            </a:endParaRPr>
          </a:p>
        </p:txBody>
      </p:sp>
      <p:sp>
        <p:nvSpPr>
          <p:cNvPr id="15" name="文本框 14"/>
          <p:cNvSpPr txBox="1"/>
          <p:nvPr/>
        </p:nvSpPr>
        <p:spPr>
          <a:xfrm>
            <a:off x="9652000" y="5403851"/>
            <a:ext cx="726017" cy="696383"/>
          </a:xfrm>
          <a:prstGeom prst="rect">
            <a:avLst/>
          </a:prstGeom>
          <a:noFill/>
          <a:ln w="9525">
            <a:noFill/>
          </a:ln>
        </p:spPr>
        <p:txBody>
          <a:bodyPr wrap="none">
            <a:spAutoFit/>
          </a:bodyPr>
          <a:lstStyle>
            <a:defPPr>
              <a:defRPr lang="en-US"/>
            </a:defPPr>
          </a:lstStyle>
          <a:p>
            <a:r>
              <a:rPr lang="zh-CN" altLang="en-US" sz="3733" b="1">
                <a:solidFill>
                  <a:srgbClr val="FF0000"/>
                </a:solidFill>
                <a:latin typeface="Times New Roman" pitchFamily="18" charset="0"/>
                <a:cs typeface="Times New Roman" panose="02020603050405020304" pitchFamily="18" charset="0"/>
              </a:rPr>
              <a:t>右</a:t>
            </a:r>
            <a:endParaRPr lang="zh-CN" altLang="en-US" sz="3733" b="1">
              <a:solidFill>
                <a:srgbClr val="FF0000"/>
              </a:solidFill>
              <a:latin typeface="Times New Roman" pitchFamily="18" charset="0"/>
              <a:ea typeface="Times New Roman" pitchFamily="18" charset="0"/>
            </a:endParaRPr>
          </a:p>
        </p:txBody>
      </p:sp>
      <p:sp>
        <p:nvSpPr>
          <p:cNvPr id="16" name="文本框 15"/>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7" name="文本框 16"/>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2340" name="图片 17"/>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12341" name="图片 18"/>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2342" name="文本框 19"/>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21" name="图片 20"/>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3"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4"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1" presetClass="entr" presetSubtype="0" fill="hold" grpId="5"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 presetClass="entr" presetSubtype="0" fill="hold" grpId="6"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1" presetClass="entr" presetSubtype="0" fill="hold" grpId="7" nodeType="click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1" presetClass="entr" presetSubtype="0" fill="hold" grpId="8"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indefinite"/>
                            </p:stCondLst>
                          </p:cTn>
                        </p:par>
                        <p:par>
                          <p:cTn id="49" fill="hold" nodeType="afterGroup">
                            <p:stCondLst>
                              <p:cond delay="0"/>
                            </p:stCondLst>
                            <p:childTnLst>
                              <p:par>
                                <p:cTn id="50" presetID="1" presetClass="entr" presetSubtype="0" fill="hold" grpId="9" nodeType="click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indefinite"/>
                            </p:stCondLst>
                          </p:cTn>
                        </p:par>
                        <p:par>
                          <p:cTn id="54" fill="hold" nodeType="afterGroup">
                            <p:stCondLst>
                              <p:cond delay="0"/>
                            </p:stCondLst>
                            <p:childTnLst>
                              <p:par>
                                <p:cTn id="55" presetID="1" presetClass="entr" presetSubtype="0" fill="hold" grpId="10" nodeType="click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indefinite"/>
                            </p:stCondLst>
                          </p:cTn>
                        </p:par>
                        <p:par>
                          <p:cTn id="59" fill="hold" nodeType="afterGroup">
                            <p:stCondLst>
                              <p:cond delay="0"/>
                            </p:stCondLst>
                            <p:childTnLst>
                              <p:par>
                                <p:cTn id="60" presetID="1" presetClass="entr" presetSubtype="0" fill="hold" grpId="11" nodeType="clickEffect">
                                  <p:stCondLst>
                                    <p:cond delay="0"/>
                                  </p:stCondLst>
                                  <p:childTnLst>
                                    <p:set>
                                      <p:cBhvr>
                                        <p:cTn id="6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8" grpId="4"/>
      <p:bldP spid="9" grpId="5"/>
      <p:bldP spid="10" grpId="6"/>
      <p:bldP spid="11" grpId="7"/>
      <p:bldP spid="12" grpId="8"/>
      <p:bldP spid="13" grpId="9"/>
      <p:bldP spid="14" grpId="10"/>
      <p:bldP spid="15" grpId="11"/>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2"/>
          <p:cNvSpPr txBox="1">
            <a:spLocks noChangeArrowheads="1"/>
          </p:cNvSpPr>
          <p:nvPr/>
        </p:nvSpPr>
        <p:spPr bwMode="auto">
          <a:xfrm>
            <a:off x="4656667" y="645584"/>
            <a:ext cx="2400300" cy="95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609600" lvl="0" indent="-6096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rPr>
              <a:t>实验结论</a:t>
            </a:r>
            <a:endParaRPr kumimoji="0" lang="zh-CN" altLang="en-US" sz="3733" b="1" i="0" u="none" strike="noStrike" kern="1200" cap="none" spc="0" normalizeH="0" baseline="0" noProof="0">
              <a:ln>
                <a:noFill/>
              </a:ln>
              <a:solidFill>
                <a:schemeClr val="accent3">
                  <a:lumMod val="20000"/>
                  <a:lumOff val="80000"/>
                </a:schemeClr>
              </a:solidFill>
              <a:effectLst/>
              <a:uLnTx/>
              <a:uFillTx/>
              <a:latin typeface="+mn-lt"/>
              <a:ea typeface="+mn-ea"/>
              <a:cs typeface="+mn-cs"/>
            </a:endParaRPr>
          </a:p>
        </p:txBody>
      </p:sp>
      <p:sp>
        <p:nvSpPr>
          <p:cNvPr id="3" name="Rectangle 2"/>
          <p:cNvSpPr txBox="1"/>
          <p:nvPr/>
        </p:nvSpPr>
        <p:spPr>
          <a:xfrm>
            <a:off x="1102784" y="1701800"/>
            <a:ext cx="9793816" cy="2783418"/>
          </a:xfrm>
          <a:prstGeom prst="rect">
            <a:avLst/>
          </a:prstGeom>
          <a:noFill/>
          <a:ln w="9525">
            <a:noFill/>
          </a:ln>
        </p:spPr>
        <p:txBody>
          <a:bodyPr/>
          <a:lstStyle>
            <a:defPPr>
              <a:defRPr lang="en-US"/>
            </a:defPPr>
          </a:lstStyle>
          <a:p>
            <a:pPr defTabSz="914400" eaLnBrk="1" hangingPunct="1">
              <a:lnSpc>
                <a:spcPct val="150000"/>
              </a:lnSpc>
              <a:spcBef>
                <a:spcPts val="1000"/>
              </a:spcBef>
            </a:pPr>
            <a:r>
              <a:rPr lang="en-US" altLang="zh-CN" sz="3733" b="1">
                <a:solidFill>
                  <a:schemeClr val="bg2"/>
                </a:solidFill>
                <a:latin typeface="Times New Roman" pitchFamily="18" charset="0"/>
                <a:cs typeface="Times New Roman" panose="02020603050405020304" pitchFamily="18" charset="0"/>
              </a:rPr>
              <a:t>       1.</a:t>
            </a:r>
            <a:r>
              <a:rPr lang="zh-CN" altLang="en-US" sz="3733" b="1">
                <a:solidFill>
                  <a:schemeClr val="bg2"/>
                </a:solidFill>
                <a:latin typeface="Times New Roman" pitchFamily="18" charset="0"/>
                <a:cs typeface="Times New Roman" panose="02020603050405020304" pitchFamily="18" charset="0"/>
              </a:rPr>
              <a:t>同一直线上，方向相同的两个力的合力，大小等于这两个力的大小之和，方向跟这两个力的方向相同，即      </a:t>
            </a:r>
            <a:r>
              <a:rPr lang="en-US" altLang="zh-CN" sz="3733" b="1" i="1">
                <a:solidFill>
                  <a:srgbClr val="FFFF00"/>
                </a:solidFill>
                <a:latin typeface="Times New Roman" pitchFamily="18" charset="0"/>
                <a:cs typeface="Times New Roman" panose="02020603050405020304" pitchFamily="18" charset="0"/>
              </a:rPr>
              <a:t>F</a:t>
            </a:r>
            <a:r>
              <a:rPr lang="en-US" altLang="zh-CN" sz="3733" b="1">
                <a:solidFill>
                  <a:srgbClr val="FFFF00"/>
                </a:solidFill>
                <a:latin typeface="Times New Roman" pitchFamily="18" charset="0"/>
                <a:cs typeface="Times New Roman" panose="02020603050405020304" pitchFamily="18" charset="0"/>
              </a:rPr>
              <a:t> = </a:t>
            </a:r>
            <a:r>
              <a:rPr lang="en-US" altLang="zh-CN" sz="3733" b="1" i="1">
                <a:solidFill>
                  <a:srgbClr val="FFFF00"/>
                </a:solidFill>
                <a:latin typeface="Times New Roman" pitchFamily="18" charset="0"/>
                <a:cs typeface="Times New Roman" panose="02020603050405020304" pitchFamily="18" charset="0"/>
              </a:rPr>
              <a:t>F</a:t>
            </a:r>
            <a:r>
              <a:rPr lang="en-US" altLang="zh-CN" sz="3733" b="1" baseline="-25000">
                <a:solidFill>
                  <a:srgbClr val="FFFF00"/>
                </a:solidFill>
                <a:latin typeface="Times New Roman" pitchFamily="18" charset="0"/>
                <a:cs typeface="Times New Roman" panose="02020603050405020304" pitchFamily="18" charset="0"/>
              </a:rPr>
              <a:t>1</a:t>
            </a:r>
            <a:r>
              <a:rPr lang="en-US" altLang="zh-CN" sz="3733" b="1">
                <a:solidFill>
                  <a:srgbClr val="FFFF00"/>
                </a:solidFill>
                <a:latin typeface="Times New Roman" pitchFamily="18" charset="0"/>
                <a:cs typeface="Times New Roman" panose="02020603050405020304" pitchFamily="18" charset="0"/>
              </a:rPr>
              <a:t> + </a:t>
            </a:r>
            <a:r>
              <a:rPr lang="en-US" altLang="zh-CN" sz="3733" b="1" i="1">
                <a:solidFill>
                  <a:srgbClr val="FFFF00"/>
                </a:solidFill>
                <a:latin typeface="Times New Roman" pitchFamily="18" charset="0"/>
                <a:cs typeface="Times New Roman" panose="02020603050405020304" pitchFamily="18" charset="0"/>
              </a:rPr>
              <a:t>F</a:t>
            </a:r>
            <a:r>
              <a:rPr lang="en-US" altLang="zh-CN" sz="3733" b="1" baseline="-25000">
                <a:solidFill>
                  <a:srgbClr val="FFFF00"/>
                </a:solidFill>
                <a:latin typeface="Times New Roman" pitchFamily="18" charset="0"/>
                <a:cs typeface="Times New Roman" panose="02020603050405020304" pitchFamily="18" charset="0"/>
              </a:rPr>
              <a:t>2</a:t>
            </a:r>
            <a:r>
              <a:rPr lang="zh-CN" altLang="en-US" sz="3733" b="1">
                <a:solidFill>
                  <a:schemeClr val="bg2"/>
                </a:solidFill>
                <a:latin typeface="Times New Roman" pitchFamily="18" charset="0"/>
                <a:cs typeface="Times New Roman" panose="02020603050405020304" pitchFamily="18" charset="0"/>
              </a:rPr>
              <a:t>；</a:t>
            </a:r>
            <a:endParaRPr lang="zh-CN" altLang="en-US" sz="3733" b="1">
              <a:solidFill>
                <a:schemeClr val="bg2"/>
              </a:solidFill>
              <a:latin typeface="Times New Roman" pitchFamily="18" charset="0"/>
              <a:ea typeface="Times New Roman" pitchFamily="18" charset="0"/>
            </a:endParaRPr>
          </a:p>
        </p:txBody>
      </p:sp>
      <p:grpSp>
        <p:nvGrpSpPr>
          <p:cNvPr id="4" name="Group 21"/>
          <p:cNvGrpSpPr/>
          <p:nvPr/>
        </p:nvGrpSpPr>
        <p:grpSpPr>
          <a:xfrm>
            <a:off x="4072466" y="5158317"/>
            <a:ext cx="4686298" cy="863600"/>
            <a:chOff x="3165" y="3674"/>
            <a:chExt cx="2285" cy="423"/>
          </a:xfrm>
        </p:grpSpPr>
        <p:sp>
          <p:nvSpPr>
            <p:cNvPr id="5" name="Line 22"/>
            <p:cNvSpPr>
              <a:spLocks noChangeShapeType="1"/>
            </p:cNvSpPr>
            <p:nvPr/>
          </p:nvSpPr>
          <p:spPr bwMode="auto">
            <a:xfrm flipH="1">
              <a:off x="4535" y="4033"/>
              <a:ext cx="832" cy="0"/>
            </a:xfrm>
            <a:prstGeom prst="line">
              <a:avLst/>
            </a:prstGeom>
            <a:noFill/>
            <a:ln w="28575">
              <a:solidFill>
                <a:srgbClr val="FFFF00"/>
              </a:solidFill>
              <a:round/>
              <a:tailEnd type="triangle" w="med" len="med"/>
            </a:ln>
            <a:extLst>
              <a:ext uri="{909E8E84-426E-40DD-AFC4-6F175D3DCCD1}">
                <a14:hiddenFill xmlns:a14="http://schemas.microsoft.com/office/drawing/2010/main">
                  <a:noFill/>
                </a14:hiddenFill>
              </a:ext>
            </a:extLst>
          </p:spPr>
          <p:txBody>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uLnTx/>
                <a:uFillTx/>
                <a:latin typeface="+mn-lt"/>
                <a:ea typeface="+mn-ea"/>
                <a:cs typeface="+mn-cs"/>
              </a:endParaRPr>
            </a:p>
          </p:txBody>
        </p:sp>
        <p:sp>
          <p:nvSpPr>
            <p:cNvPr id="6" name="Line 23"/>
            <p:cNvSpPr>
              <a:spLocks noChangeShapeType="1"/>
            </p:cNvSpPr>
            <p:nvPr/>
          </p:nvSpPr>
          <p:spPr bwMode="auto">
            <a:xfrm flipH="1">
              <a:off x="3272" y="4033"/>
              <a:ext cx="2160" cy="0"/>
            </a:xfrm>
            <a:prstGeom prst="line">
              <a:avLst/>
            </a:prstGeom>
            <a:noFill/>
            <a:ln w="28575">
              <a:solidFill>
                <a:srgbClr val="FFFF00"/>
              </a:solidFill>
              <a:round/>
              <a:tailEnd type="triangle" w="med" len="med"/>
            </a:ln>
            <a:extLst>
              <a:ext uri="{909E8E84-426E-40DD-AFC4-6F175D3DCCD1}">
                <a14:hiddenFill xmlns:a14="http://schemas.microsoft.com/office/drawing/2010/main">
                  <a:noFill/>
                </a14:hiddenFill>
              </a:ext>
            </a:extLst>
          </p:spPr>
          <p:txBody>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uLnTx/>
                <a:uFillTx/>
                <a:latin typeface="+mn-lt"/>
                <a:ea typeface="+mn-ea"/>
                <a:cs typeface="+mn-cs"/>
              </a:endParaRPr>
            </a:p>
          </p:txBody>
        </p:sp>
        <p:sp>
          <p:nvSpPr>
            <p:cNvPr id="7" name="Line 24"/>
            <p:cNvSpPr>
              <a:spLocks noChangeShapeType="1"/>
            </p:cNvSpPr>
            <p:nvPr/>
          </p:nvSpPr>
          <p:spPr bwMode="auto">
            <a:xfrm flipH="1" flipV="1">
              <a:off x="4079" y="4033"/>
              <a:ext cx="1285" cy="0"/>
            </a:xfrm>
            <a:prstGeom prst="line">
              <a:avLst/>
            </a:prstGeom>
            <a:noFill/>
            <a:ln w="28575">
              <a:solidFill>
                <a:srgbClr val="FFFF00"/>
              </a:solidFill>
              <a:round/>
              <a:tailEnd type="triangle" w="med" len="med"/>
            </a:ln>
            <a:extLst>
              <a:ext uri="{909E8E84-426E-40DD-AFC4-6F175D3DCCD1}">
                <a14:hiddenFill xmlns:a14="http://schemas.microsoft.com/office/drawing/2010/main">
                  <a:noFill/>
                </a14:hiddenFill>
              </a:ext>
            </a:extLst>
          </p:spPr>
          <p:txBody>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uLnTx/>
                <a:uFillTx/>
                <a:latin typeface="+mn-lt"/>
                <a:ea typeface="+mn-ea"/>
                <a:cs typeface="+mn-cs"/>
              </a:endParaRPr>
            </a:p>
          </p:txBody>
        </p:sp>
        <p:sp>
          <p:nvSpPr>
            <p:cNvPr id="8" name="Text Box 25"/>
            <p:cNvSpPr txBox="1">
              <a:spLocks noChangeArrowheads="1"/>
            </p:cNvSpPr>
            <p:nvPr/>
          </p:nvSpPr>
          <p:spPr bwMode="auto">
            <a:xfrm>
              <a:off x="3165" y="3674"/>
              <a:ext cx="388" cy="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1" lang="en-US" altLang="zh-CN" sz="3200" b="1" i="1" u="none" strike="noStrike" kern="1200" cap="none" spc="0" normalizeH="0" baseline="0" noProof="0">
                  <a:ln>
                    <a:noFill/>
                  </a:ln>
                  <a:solidFill>
                    <a:schemeClr val="bg2"/>
                  </a:solidFill>
                  <a:effectLst/>
                  <a:uLnTx/>
                  <a:uFillTx/>
                  <a:latin typeface="+mn-lt"/>
                  <a:ea typeface="+mn-ea"/>
                  <a:cs typeface="+mn-cs"/>
                </a:rPr>
                <a:t>F</a:t>
              </a:r>
              <a:r>
                <a:rPr kumimoji="1" lang="zh-CN" altLang="en-US" sz="3200" b="1" i="0" u="none" strike="noStrike" kern="1200" cap="none" spc="0" normalizeH="0" baseline="-25000" noProof="0">
                  <a:ln>
                    <a:noFill/>
                  </a:ln>
                  <a:solidFill>
                    <a:schemeClr val="bg2"/>
                  </a:solidFill>
                  <a:effectLst/>
                  <a:uLnTx/>
                  <a:uFillTx/>
                  <a:latin typeface="+mn-lt"/>
                  <a:ea typeface="+mn-ea"/>
                  <a:cs typeface="+mn-cs"/>
                </a:rPr>
                <a:t>合</a:t>
              </a:r>
              <a:endParaRPr kumimoji="1" lang="en-US" altLang="zh-CN" sz="3200" b="1" i="0" u="none" strike="noStrike" kern="1200" cap="none" spc="0" normalizeH="0" baseline="-25000" noProof="0">
                <a:ln>
                  <a:noFill/>
                </a:ln>
                <a:solidFill>
                  <a:schemeClr val="bg2"/>
                </a:solidFill>
                <a:effectLst/>
                <a:uLnTx/>
                <a:uFillTx/>
                <a:latin typeface="+mn-lt"/>
                <a:ea typeface="+mn-ea"/>
                <a:cs typeface="+mn-cs"/>
              </a:endParaRPr>
            </a:p>
          </p:txBody>
        </p:sp>
        <p:sp>
          <p:nvSpPr>
            <p:cNvPr id="9" name="Text Box 26"/>
            <p:cNvSpPr txBox="1">
              <a:spLocks noChangeArrowheads="1"/>
            </p:cNvSpPr>
            <p:nvPr/>
          </p:nvSpPr>
          <p:spPr bwMode="auto">
            <a:xfrm>
              <a:off x="4433" y="3702"/>
              <a:ext cx="320" cy="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1" lang="en-US" altLang="zh-CN" sz="3200" b="1" i="1" u="none" strike="noStrike" kern="1200" cap="none" spc="0" normalizeH="0" baseline="0" noProof="0">
                  <a:ln>
                    <a:noFill/>
                  </a:ln>
                  <a:solidFill>
                    <a:schemeClr val="bg2"/>
                  </a:solidFill>
                  <a:effectLst/>
                  <a:uLnTx/>
                  <a:uFillTx/>
                  <a:latin typeface="+mn-lt"/>
                  <a:ea typeface="+mn-ea"/>
                  <a:cs typeface="+mn-cs"/>
                </a:rPr>
                <a:t>F</a:t>
              </a:r>
              <a:r>
                <a:rPr kumimoji="1" lang="en-US" altLang="zh-CN" sz="3200" b="1" i="0" u="none" strike="noStrike" kern="1200" cap="none" spc="0" normalizeH="0" baseline="-25000" noProof="0">
                  <a:ln>
                    <a:noFill/>
                  </a:ln>
                  <a:solidFill>
                    <a:schemeClr val="bg2"/>
                  </a:solidFill>
                  <a:effectLst/>
                  <a:uLnTx/>
                  <a:uFillTx/>
                  <a:latin typeface="+mn-lt"/>
                  <a:ea typeface="+mn-ea"/>
                  <a:cs typeface="+mn-cs"/>
                </a:rPr>
                <a:t>2</a:t>
              </a:r>
              <a:endParaRPr kumimoji="1" lang="en-US" altLang="zh-CN" sz="3200" b="1" i="0" u="none" strike="noStrike" kern="1200" cap="none" spc="0" normalizeH="0" baseline="-25000" noProof="0">
                <a:ln>
                  <a:noFill/>
                </a:ln>
                <a:solidFill>
                  <a:schemeClr val="bg2"/>
                </a:solidFill>
                <a:effectLst/>
                <a:uLnTx/>
                <a:uFillTx/>
                <a:latin typeface="+mn-lt"/>
                <a:ea typeface="+mn-ea"/>
                <a:cs typeface="+mn-cs"/>
              </a:endParaRPr>
            </a:p>
          </p:txBody>
        </p:sp>
        <p:sp>
          <p:nvSpPr>
            <p:cNvPr id="10" name="Text Box 27"/>
            <p:cNvSpPr txBox="1">
              <a:spLocks noChangeArrowheads="1"/>
            </p:cNvSpPr>
            <p:nvPr/>
          </p:nvSpPr>
          <p:spPr bwMode="auto">
            <a:xfrm>
              <a:off x="3965" y="3686"/>
              <a:ext cx="320"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1" lang="en-US" altLang="zh-CN" sz="3200" b="1" i="1" u="none" strike="noStrike" kern="1200" cap="none" spc="0" normalizeH="0" baseline="0" noProof="0">
                  <a:ln>
                    <a:noFill/>
                  </a:ln>
                  <a:solidFill>
                    <a:schemeClr val="bg2"/>
                  </a:solidFill>
                  <a:effectLst/>
                  <a:uLnTx/>
                  <a:uFillTx/>
                  <a:latin typeface="+mn-lt"/>
                  <a:ea typeface="+mn-ea"/>
                  <a:cs typeface="+mn-cs"/>
                </a:rPr>
                <a:t>F</a:t>
              </a:r>
              <a:r>
                <a:rPr kumimoji="1" lang="en-US" altLang="zh-CN" sz="3200" b="1" i="0" u="none" strike="noStrike" kern="1200" cap="none" spc="0" normalizeH="0" baseline="-25000" noProof="0">
                  <a:ln>
                    <a:noFill/>
                  </a:ln>
                  <a:solidFill>
                    <a:schemeClr val="bg2"/>
                  </a:solidFill>
                  <a:effectLst/>
                  <a:uLnTx/>
                  <a:uFillTx/>
                  <a:latin typeface="+mn-lt"/>
                  <a:ea typeface="+mn-ea"/>
                  <a:cs typeface="+mn-cs"/>
                </a:rPr>
                <a:t>1</a:t>
              </a:r>
              <a:endParaRPr kumimoji="1" lang="zh-CN" altLang="en-US" sz="3200" b="1" i="0" u="none" strike="noStrike" kern="1200" cap="none" spc="0" normalizeH="0" baseline="-25000" noProof="0">
                <a:ln>
                  <a:noFill/>
                </a:ln>
                <a:solidFill>
                  <a:schemeClr val="bg2"/>
                </a:solidFill>
                <a:effectLst/>
                <a:uLnTx/>
                <a:uFillTx/>
                <a:latin typeface="+mn-lt"/>
                <a:ea typeface="+mn-ea"/>
                <a:cs typeface="+mn-cs"/>
              </a:endParaRPr>
            </a:p>
          </p:txBody>
        </p:sp>
        <p:sp>
          <p:nvSpPr>
            <p:cNvPr id="11" name="Oval 28"/>
            <p:cNvSpPr>
              <a:spLocks noChangeArrowheads="1"/>
            </p:cNvSpPr>
            <p:nvPr/>
          </p:nvSpPr>
          <p:spPr bwMode="auto">
            <a:xfrm>
              <a:off x="5323" y="3969"/>
              <a:ext cx="128" cy="128"/>
            </a:xfrm>
            <a:prstGeom prst="ellipse">
              <a:avLst/>
            </a:prstGeom>
            <a:solidFill>
              <a:schemeClr val="bg2"/>
            </a:solidFill>
            <a:ln w="9525">
              <a:solidFill>
                <a:schemeClr val="tx2"/>
              </a:solidFill>
              <a:round/>
            </a:ln>
          </p:spPr>
          <p:txBody>
            <a:bodyPr wrap="none" anchor="ctr"/>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endParaRPr kumimoji="1" lang="zh-CN" altLang="zh-CN" sz="2000" b="1" i="0" u="none" strike="noStrike" kern="1200" cap="none" spc="0" normalizeH="0" baseline="0" noProof="0">
                <a:ln>
                  <a:noFill/>
                </a:ln>
                <a:solidFill>
                  <a:schemeClr val="tx1"/>
                </a:solidFill>
                <a:effectLst/>
                <a:uLnTx/>
                <a:uFillTx/>
                <a:latin typeface="+mn-lt"/>
                <a:ea typeface="+mn-ea"/>
                <a:cs typeface="+mn-cs"/>
              </a:endParaRPr>
            </a:p>
          </p:txBody>
        </p:sp>
      </p:grpSp>
      <p:sp>
        <p:nvSpPr>
          <p:cNvPr id="12" name="文本框 11"/>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3" name="文本框 12"/>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3319" name="图片 13"/>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13320" name="图片 14"/>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3321" name="文本框 15"/>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17" name="图片 16"/>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2" presetClass="entr" presetSubtype="2"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 name="Rectangle 2"/>
          <p:cNvSpPr txBox="1"/>
          <p:nvPr/>
        </p:nvSpPr>
        <p:spPr>
          <a:xfrm>
            <a:off x="1007533" y="1509184"/>
            <a:ext cx="9793818" cy="2783416"/>
          </a:xfrm>
          <a:prstGeom prst="rect">
            <a:avLst/>
          </a:prstGeom>
          <a:noFill/>
          <a:ln w="9525">
            <a:noFill/>
          </a:ln>
        </p:spPr>
        <p:txBody>
          <a:bodyPr/>
          <a:lstStyle>
            <a:defPPr>
              <a:defRPr lang="en-US"/>
            </a:defPPr>
          </a:lstStyle>
          <a:p>
            <a:pPr defTabSz="914400" eaLnBrk="1" hangingPunct="1">
              <a:lnSpc>
                <a:spcPct val="150000"/>
              </a:lnSpc>
              <a:spcBef>
                <a:spcPts val="1000"/>
              </a:spcBef>
            </a:pPr>
            <a:r>
              <a:rPr lang="en-US" altLang="zh-CN" sz="3733" b="1">
                <a:solidFill>
                  <a:schemeClr val="bg2"/>
                </a:solidFill>
                <a:latin typeface="Times New Roman" pitchFamily="18" charset="0"/>
                <a:cs typeface="Times New Roman" panose="02020603050405020304" pitchFamily="18" charset="0"/>
              </a:rPr>
              <a:t>       2.</a:t>
            </a:r>
            <a:r>
              <a:rPr lang="zh-CN" altLang="en-US" sz="3733" b="1">
                <a:solidFill>
                  <a:schemeClr val="bg2"/>
                </a:solidFill>
                <a:latin typeface="Times New Roman" pitchFamily="18" charset="0"/>
                <a:cs typeface="Times New Roman" panose="02020603050405020304" pitchFamily="18" charset="0"/>
              </a:rPr>
              <a:t>同一直线上，方向相反的两个力的合力，大小等于这两个力的大小之差，方向跟较大的那个力的方向相同，即      </a:t>
            </a:r>
            <a:r>
              <a:rPr lang="en-US" altLang="zh-CN" sz="3733" b="1" i="1">
                <a:solidFill>
                  <a:srgbClr val="FFFF00"/>
                </a:solidFill>
                <a:latin typeface="Times New Roman" pitchFamily="18" charset="0"/>
                <a:cs typeface="Times New Roman" panose="02020603050405020304" pitchFamily="18" charset="0"/>
              </a:rPr>
              <a:t>F</a:t>
            </a:r>
            <a:r>
              <a:rPr lang="en-US" altLang="zh-CN" sz="3733" b="1">
                <a:solidFill>
                  <a:srgbClr val="FFFF00"/>
                </a:solidFill>
                <a:latin typeface="Times New Roman" pitchFamily="18" charset="0"/>
                <a:cs typeface="Times New Roman" panose="02020603050405020304" pitchFamily="18" charset="0"/>
              </a:rPr>
              <a:t> = </a:t>
            </a:r>
            <a:r>
              <a:rPr lang="en-US" altLang="zh-CN" sz="3733" b="1" i="1">
                <a:solidFill>
                  <a:srgbClr val="FFFF00"/>
                </a:solidFill>
                <a:latin typeface="Times New Roman" pitchFamily="18" charset="0"/>
                <a:cs typeface="Times New Roman" panose="02020603050405020304" pitchFamily="18" charset="0"/>
              </a:rPr>
              <a:t>F</a:t>
            </a:r>
            <a:r>
              <a:rPr lang="en-US" altLang="zh-CN" sz="3733" b="1" baseline="-25000">
                <a:solidFill>
                  <a:srgbClr val="FFFF00"/>
                </a:solidFill>
                <a:latin typeface="Times New Roman" pitchFamily="18" charset="0"/>
                <a:cs typeface="Times New Roman" panose="02020603050405020304" pitchFamily="18" charset="0"/>
              </a:rPr>
              <a:t>1</a:t>
            </a:r>
            <a:r>
              <a:rPr lang="en-US" altLang="zh-CN" sz="3733" b="1">
                <a:solidFill>
                  <a:srgbClr val="FFFF00"/>
                </a:solidFill>
                <a:latin typeface="Times New Roman" pitchFamily="18" charset="0"/>
                <a:cs typeface="Times New Roman" panose="02020603050405020304" pitchFamily="18" charset="0"/>
              </a:rPr>
              <a:t> - </a:t>
            </a:r>
            <a:r>
              <a:rPr lang="en-US" altLang="zh-CN" sz="3733" b="1" i="1">
                <a:solidFill>
                  <a:srgbClr val="FFFF00"/>
                </a:solidFill>
                <a:latin typeface="Times New Roman" pitchFamily="18" charset="0"/>
                <a:cs typeface="Times New Roman" panose="02020603050405020304" pitchFamily="18" charset="0"/>
              </a:rPr>
              <a:t>F</a:t>
            </a:r>
            <a:r>
              <a:rPr lang="en-US" altLang="zh-CN" sz="3733" b="1" baseline="-25000">
                <a:solidFill>
                  <a:srgbClr val="FFFF00"/>
                </a:solidFill>
                <a:latin typeface="Times New Roman" pitchFamily="18" charset="0"/>
                <a:cs typeface="Times New Roman" panose="02020603050405020304" pitchFamily="18" charset="0"/>
              </a:rPr>
              <a:t>2</a:t>
            </a:r>
            <a:r>
              <a:rPr lang="zh-CN" altLang="en-US" sz="3733" b="1">
                <a:solidFill>
                  <a:schemeClr val="bg2"/>
                </a:solidFill>
                <a:latin typeface="Times New Roman" pitchFamily="18" charset="0"/>
                <a:cs typeface="Times New Roman" panose="02020603050405020304" pitchFamily="18" charset="0"/>
              </a:rPr>
              <a:t>；</a:t>
            </a:r>
            <a:endParaRPr lang="zh-CN" altLang="en-US" sz="3733" b="1">
              <a:solidFill>
                <a:schemeClr val="bg2"/>
              </a:solidFill>
              <a:latin typeface="Times New Roman" pitchFamily="18" charset="0"/>
              <a:ea typeface="Times New Roman" pitchFamily="18" charset="0"/>
            </a:endParaRPr>
          </a:p>
        </p:txBody>
      </p:sp>
      <p:grpSp>
        <p:nvGrpSpPr>
          <p:cNvPr id="11" name="Group 21"/>
          <p:cNvGrpSpPr/>
          <p:nvPr/>
        </p:nvGrpSpPr>
        <p:grpSpPr>
          <a:xfrm>
            <a:off x="3407833" y="4635498"/>
            <a:ext cx="5264148" cy="905934"/>
            <a:chOff x="4039" y="3572"/>
            <a:chExt cx="2319" cy="400"/>
          </a:xfrm>
        </p:grpSpPr>
        <p:sp>
          <p:nvSpPr>
            <p:cNvPr id="12" name="Line 22"/>
            <p:cNvSpPr>
              <a:spLocks noChangeShapeType="1"/>
            </p:cNvSpPr>
            <p:nvPr/>
          </p:nvSpPr>
          <p:spPr bwMode="auto">
            <a:xfrm flipH="1">
              <a:off x="4082" y="3908"/>
              <a:ext cx="832" cy="0"/>
            </a:xfrm>
            <a:prstGeom prst="line">
              <a:avLst/>
            </a:prstGeom>
            <a:noFill/>
            <a:ln w="28575">
              <a:solidFill>
                <a:srgbClr val="FFFF00"/>
              </a:solidFill>
              <a:round/>
              <a:tailEnd type="triangle" w="med" len="med"/>
            </a:ln>
            <a:extLst>
              <a:ext uri="{909E8E84-426E-40DD-AFC4-6F175D3DCCD1}">
                <a14:hiddenFill xmlns:a14="http://schemas.microsoft.com/office/drawing/2010/main">
                  <a:noFill/>
                </a14:hiddenFill>
              </a:ext>
            </a:extLst>
          </p:spPr>
          <p:txBody>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uLnTx/>
                <a:uFillTx/>
                <a:latin typeface="+mn-lt"/>
                <a:ea typeface="+mn-ea"/>
                <a:cs typeface="+mn-cs"/>
              </a:endParaRPr>
            </a:p>
          </p:txBody>
        </p:sp>
        <p:sp>
          <p:nvSpPr>
            <p:cNvPr id="13" name="Line 23"/>
            <p:cNvSpPr>
              <a:spLocks noChangeShapeType="1"/>
            </p:cNvSpPr>
            <p:nvPr/>
          </p:nvSpPr>
          <p:spPr bwMode="auto">
            <a:xfrm flipV="1">
              <a:off x="4978" y="3908"/>
              <a:ext cx="1344" cy="0"/>
            </a:xfrm>
            <a:prstGeom prst="line">
              <a:avLst/>
            </a:prstGeom>
            <a:noFill/>
            <a:ln w="28575">
              <a:solidFill>
                <a:srgbClr val="FFFF00"/>
              </a:solidFill>
              <a:round/>
              <a:tailEnd type="triangle" w="med" len="med"/>
            </a:ln>
            <a:extLst>
              <a:ext uri="{909E8E84-426E-40DD-AFC4-6F175D3DCCD1}">
                <a14:hiddenFill xmlns:a14="http://schemas.microsoft.com/office/drawing/2010/main">
                  <a:noFill/>
                </a14:hiddenFill>
              </a:ext>
            </a:extLst>
          </p:spPr>
          <p:txBody>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uLnTx/>
                <a:uFillTx/>
                <a:latin typeface="+mn-lt"/>
                <a:ea typeface="+mn-ea"/>
                <a:cs typeface="+mn-cs"/>
              </a:endParaRPr>
            </a:p>
          </p:txBody>
        </p:sp>
        <p:sp>
          <p:nvSpPr>
            <p:cNvPr id="14" name="Line 24"/>
            <p:cNvSpPr>
              <a:spLocks noChangeShapeType="1"/>
            </p:cNvSpPr>
            <p:nvPr/>
          </p:nvSpPr>
          <p:spPr bwMode="auto">
            <a:xfrm>
              <a:off x="4914" y="3908"/>
              <a:ext cx="640" cy="0"/>
            </a:xfrm>
            <a:prstGeom prst="line">
              <a:avLst/>
            </a:prstGeom>
            <a:noFill/>
            <a:ln w="28575">
              <a:solidFill>
                <a:srgbClr val="FFFF00"/>
              </a:solidFill>
              <a:round/>
              <a:tailEnd type="triangle" w="med" len="med"/>
            </a:ln>
            <a:extLst>
              <a:ext uri="{909E8E84-426E-40DD-AFC4-6F175D3DCCD1}">
                <a14:hiddenFill xmlns:a14="http://schemas.microsoft.com/office/drawing/2010/main">
                  <a:noFill/>
                </a14:hiddenFill>
              </a:ext>
            </a:extLst>
          </p:spPr>
          <p:txBody>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tx1"/>
                </a:solidFill>
                <a:effectLst/>
                <a:uLnTx/>
                <a:uFillTx/>
                <a:latin typeface="+mn-lt"/>
                <a:ea typeface="+mn-ea"/>
                <a:cs typeface="+mn-cs"/>
              </a:endParaRPr>
            </a:p>
          </p:txBody>
        </p:sp>
        <p:sp>
          <p:nvSpPr>
            <p:cNvPr id="15" name="Text Box 25"/>
            <p:cNvSpPr txBox="1">
              <a:spLocks noChangeArrowheads="1"/>
            </p:cNvSpPr>
            <p:nvPr/>
          </p:nvSpPr>
          <p:spPr bwMode="auto">
            <a:xfrm>
              <a:off x="6069" y="3573"/>
              <a:ext cx="289"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1" lang="en-US" altLang="zh-CN" sz="3200" b="1" i="1" u="none" strike="noStrike" kern="1200" cap="none" spc="0" normalizeH="0" baseline="0" noProof="0">
                  <a:ln>
                    <a:noFill/>
                  </a:ln>
                  <a:solidFill>
                    <a:schemeClr val="bg2"/>
                  </a:solidFill>
                  <a:effectLst/>
                  <a:uLnTx/>
                  <a:uFillTx/>
                  <a:latin typeface="+mn-lt"/>
                  <a:ea typeface="+mn-ea"/>
                  <a:cs typeface="+mn-cs"/>
                </a:rPr>
                <a:t>F</a:t>
              </a:r>
              <a:r>
                <a:rPr kumimoji="1" lang="en-US" altLang="zh-CN" sz="3200" b="1" i="0" u="none" strike="noStrike" kern="1200" cap="none" spc="0" normalizeH="0" baseline="-25000" noProof="0">
                  <a:ln>
                    <a:noFill/>
                  </a:ln>
                  <a:solidFill>
                    <a:schemeClr val="bg2"/>
                  </a:solidFill>
                  <a:effectLst/>
                  <a:uLnTx/>
                  <a:uFillTx/>
                  <a:latin typeface="+mn-lt"/>
                  <a:ea typeface="+mn-ea"/>
                  <a:cs typeface="+mn-cs"/>
                </a:rPr>
                <a:t>1</a:t>
              </a:r>
              <a:endParaRPr kumimoji="1" lang="en-US" altLang="zh-CN" sz="3200" b="1" i="0" u="none" strike="noStrike" kern="1200" cap="none" spc="0" normalizeH="0" baseline="-25000" noProof="0">
                <a:ln>
                  <a:noFill/>
                </a:ln>
                <a:solidFill>
                  <a:schemeClr val="bg2"/>
                </a:solidFill>
                <a:effectLst/>
                <a:uLnTx/>
                <a:uFillTx/>
                <a:latin typeface="+mn-lt"/>
                <a:ea typeface="+mn-ea"/>
                <a:cs typeface="+mn-cs"/>
              </a:endParaRPr>
            </a:p>
          </p:txBody>
        </p:sp>
        <p:sp>
          <p:nvSpPr>
            <p:cNvPr id="16" name="Text Box 26"/>
            <p:cNvSpPr txBox="1">
              <a:spLocks noChangeArrowheads="1"/>
            </p:cNvSpPr>
            <p:nvPr/>
          </p:nvSpPr>
          <p:spPr bwMode="auto">
            <a:xfrm>
              <a:off x="4039" y="3578"/>
              <a:ext cx="289"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1" lang="en-US" altLang="zh-CN" sz="3200" b="1" i="1" u="none" strike="noStrike" kern="1200" cap="none" spc="0" normalizeH="0" baseline="0" noProof="0" err="1">
                  <a:ln>
                    <a:noFill/>
                  </a:ln>
                  <a:solidFill>
                    <a:schemeClr val="bg2"/>
                  </a:solidFill>
                  <a:effectLst/>
                  <a:uLnTx/>
                  <a:uFillTx/>
                  <a:latin typeface="+mn-lt"/>
                  <a:ea typeface="+mn-ea"/>
                  <a:cs typeface="+mn-cs"/>
                </a:rPr>
                <a:t>F</a:t>
              </a:r>
              <a:r>
                <a:rPr kumimoji="1" lang="en-US" altLang="zh-CN" sz="3200" b="1" i="0" u="none" strike="noStrike" kern="1200" cap="none" spc="0" normalizeH="0" baseline="-25000" noProof="0" err="1">
                  <a:ln>
                    <a:noFill/>
                  </a:ln>
                  <a:solidFill>
                    <a:schemeClr val="bg2"/>
                  </a:solidFill>
                  <a:effectLst/>
                  <a:uLnTx/>
                  <a:uFillTx/>
                  <a:latin typeface="+mn-lt"/>
                  <a:ea typeface="+mn-ea"/>
                  <a:cs typeface="+mn-cs"/>
                </a:rPr>
                <a:t>2</a:t>
              </a:r>
              <a:endParaRPr kumimoji="1" lang="en-US" altLang="zh-CN" sz="3200" b="1" i="0" u="none" strike="noStrike" kern="1200" cap="none" spc="0" normalizeH="0" baseline="-25000" noProof="0">
                <a:ln>
                  <a:noFill/>
                </a:ln>
                <a:solidFill>
                  <a:schemeClr val="bg2"/>
                </a:solidFill>
                <a:effectLst/>
                <a:uLnTx/>
                <a:uFillTx/>
                <a:latin typeface="+mn-lt"/>
                <a:ea typeface="+mn-ea"/>
                <a:cs typeface="+mn-cs"/>
              </a:endParaRPr>
            </a:p>
          </p:txBody>
        </p:sp>
        <p:sp>
          <p:nvSpPr>
            <p:cNvPr id="17" name="Text Box 27"/>
            <p:cNvSpPr txBox="1">
              <a:spLocks noChangeArrowheads="1"/>
            </p:cNvSpPr>
            <p:nvPr/>
          </p:nvSpPr>
          <p:spPr bwMode="auto">
            <a:xfrm>
              <a:off x="5299" y="3572"/>
              <a:ext cx="352"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1" lang="en-US" altLang="zh-CN" sz="3200" b="1" i="1" u="none" strike="noStrike" kern="1200" cap="none" spc="0" normalizeH="0" baseline="0" noProof="0">
                  <a:ln>
                    <a:noFill/>
                  </a:ln>
                  <a:solidFill>
                    <a:schemeClr val="bg2"/>
                  </a:solidFill>
                  <a:effectLst/>
                  <a:uLnTx/>
                  <a:uFillTx/>
                  <a:latin typeface="+mn-lt"/>
                  <a:ea typeface="+mn-ea"/>
                  <a:cs typeface="+mn-cs"/>
                </a:rPr>
                <a:t>F</a:t>
              </a:r>
              <a:r>
                <a:rPr kumimoji="1" lang="zh-CN" altLang="en-US" sz="3200" b="1" i="0" u="none" strike="noStrike" kern="1200" cap="none" spc="0" normalizeH="0" baseline="-25000" noProof="0">
                  <a:ln>
                    <a:noFill/>
                  </a:ln>
                  <a:solidFill>
                    <a:schemeClr val="bg2"/>
                  </a:solidFill>
                  <a:effectLst/>
                  <a:uLnTx/>
                  <a:uFillTx/>
                  <a:latin typeface="+mn-lt"/>
                  <a:ea typeface="+mn-ea"/>
                  <a:cs typeface="+mn-cs"/>
                </a:rPr>
                <a:t>合</a:t>
              </a:r>
              <a:endParaRPr kumimoji="1" lang="zh-CN" altLang="en-US" sz="3200" b="1" i="0" u="none" strike="noStrike" kern="1200" cap="none" spc="0" normalizeH="0" baseline="-25000" noProof="0">
                <a:ln>
                  <a:noFill/>
                </a:ln>
                <a:solidFill>
                  <a:schemeClr val="bg2"/>
                </a:solidFill>
                <a:effectLst/>
                <a:uLnTx/>
                <a:uFillTx/>
                <a:latin typeface="+mn-lt"/>
                <a:ea typeface="+mn-ea"/>
                <a:cs typeface="+mn-cs"/>
              </a:endParaRPr>
            </a:p>
          </p:txBody>
        </p:sp>
        <p:sp>
          <p:nvSpPr>
            <p:cNvPr id="18" name="Oval 28"/>
            <p:cNvSpPr>
              <a:spLocks noChangeArrowheads="1"/>
            </p:cNvSpPr>
            <p:nvPr/>
          </p:nvSpPr>
          <p:spPr bwMode="auto">
            <a:xfrm>
              <a:off x="4914" y="3844"/>
              <a:ext cx="128" cy="128"/>
            </a:xfrm>
            <a:prstGeom prst="ellipse">
              <a:avLst/>
            </a:prstGeom>
            <a:solidFill>
              <a:schemeClr val="bg2"/>
            </a:solidFill>
            <a:ln w="9525">
              <a:solidFill>
                <a:schemeClr val="tx2"/>
              </a:solidFill>
              <a:round/>
            </a:ln>
          </p:spPr>
          <p:txBody>
            <a:bodyPr wrap="none" anchor="ctr"/>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4572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endParaRPr kumimoji="1" lang="zh-CN" altLang="zh-CN" sz="2000" b="1" i="0" u="none" strike="noStrike" kern="1200" cap="none" spc="0" normalizeH="0" baseline="0" noProof="0">
                <a:ln>
                  <a:noFill/>
                </a:ln>
                <a:solidFill>
                  <a:schemeClr val="tx1"/>
                </a:solidFill>
                <a:effectLst/>
                <a:uLnTx/>
                <a:uFillTx/>
                <a:latin typeface="+mn-lt"/>
                <a:ea typeface="+mn-ea"/>
                <a:cs typeface="+mn-cs"/>
              </a:endParaRPr>
            </a:p>
          </p:txBody>
        </p:sp>
      </p:grpSp>
      <p:sp>
        <p:nvSpPr>
          <p:cNvPr id="19" name="文本框 18"/>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20" name="文本框 19"/>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4342" name="图片 20"/>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14343" name="图片 21"/>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4344" name="文本框 22"/>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24" name="图片 23"/>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2" presetClass="entr" presetSubtype="2"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2"/>
          <p:cNvSpPr txBox="1">
            <a:spLocks noChangeArrowheads="1"/>
          </p:cNvSpPr>
          <p:nvPr/>
        </p:nvSpPr>
        <p:spPr bwMode="auto">
          <a:xfrm>
            <a:off x="719667" y="1411817"/>
            <a:ext cx="10703985" cy="192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304800" lvl="0"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14400" lvl="1"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9144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在多人划艇运动中也运用了合力的知识。同学们可以分析一下，运动员们是如何运用合力的呢？</a:t>
            </a:r>
            <a:endParaRPr kumimoji="0" lang="zh-CN" altLang="en-US" sz="3733" b="1" i="0" u="none" strike="noStrike" kern="1200" cap="none" spc="0" normalizeH="0" baseline="0" noProof="0">
              <a:ln>
                <a:noFill/>
              </a:ln>
              <a:solidFill>
                <a:schemeClr val="bg2"/>
              </a:solidFill>
              <a:effectLst/>
              <a:uLnTx/>
              <a:uFillTx/>
              <a:latin typeface="+mn-lt"/>
              <a:ea typeface="+mn-ea"/>
              <a:cs typeface="+mn-cs"/>
            </a:endParaRPr>
          </a:p>
        </p:txBody>
      </p:sp>
      <p:sp>
        <p:nvSpPr>
          <p:cNvPr id="3" name="Rectangle 2"/>
          <p:cNvSpPr txBox="1">
            <a:spLocks noChangeArrowheads="1"/>
          </p:cNvSpPr>
          <p:nvPr/>
        </p:nvSpPr>
        <p:spPr bwMode="auto">
          <a:xfrm>
            <a:off x="4464051" y="357717"/>
            <a:ext cx="2976033" cy="95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609600" lvl="0" indent="-6096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4267" b="1" i="0" u="none" strike="noStrike" kern="1200" cap="none" spc="0" normalizeH="0" baseline="0" noProof="0">
                <a:ln>
                  <a:noFill/>
                </a:ln>
                <a:solidFill>
                  <a:srgbClr val="FFFF00"/>
                </a:solidFill>
                <a:effectLst/>
                <a:uLnTx/>
                <a:uFillTx/>
                <a:latin typeface="+mn-lt"/>
                <a:ea typeface="+mn-ea"/>
                <a:cs typeface="+mn-cs"/>
              </a:rPr>
              <a:t>交流与讨论</a:t>
            </a:r>
            <a:endParaRPr kumimoji="0" lang="zh-CN" altLang="en-US" sz="4267" b="1" i="0" u="none" strike="noStrike" kern="1200" cap="none" spc="0" normalizeH="0" baseline="0" noProof="0">
              <a:ln>
                <a:noFill/>
              </a:ln>
              <a:solidFill>
                <a:srgbClr val="FFFF00"/>
              </a:solidFill>
              <a:effectLst/>
              <a:uLnTx/>
              <a:uFillTx/>
              <a:latin typeface="+mn-lt"/>
              <a:ea typeface="+mn-ea"/>
              <a:cs typeface="+mn-cs"/>
            </a:endParaRPr>
          </a:p>
        </p:txBody>
      </p:sp>
      <p:pic>
        <p:nvPicPr>
          <p:cNvPr id="21506" name="Picture 2"/>
          <p:cNvPicPr>
            <a:picLocks noChangeAspect="1"/>
          </p:cNvPicPr>
          <p:nvPr/>
        </p:nvPicPr>
        <p:blipFill>
          <a:blip r:embed="rId2"/>
          <a:stretch>
            <a:fillRect/>
          </a:stretch>
        </p:blipFill>
        <p:spPr>
          <a:xfrm>
            <a:off x="2448984" y="3234267"/>
            <a:ext cx="7584016" cy="3556000"/>
          </a:xfrm>
          <a:prstGeom prst="rect">
            <a:avLst/>
          </a:prstGeom>
          <a:noFill/>
          <a:ln w="9525">
            <a:noFill/>
          </a:ln>
        </p:spPr>
      </p:pic>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6" name="文本框 5"/>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5367" name="图片 6"/>
          <p:cNvPicPr>
            <a:picLocks noChangeAspect="1"/>
          </p:cNvPicPr>
          <p:nvPr/>
        </p:nvPicPr>
        <p:blipFill>
          <a:blip r:embed="rId3"/>
          <a:stretch>
            <a:fillRect/>
          </a:stretch>
        </p:blipFill>
        <p:spPr>
          <a:xfrm>
            <a:off x="5376333" y="7613651"/>
            <a:ext cx="1943100" cy="438149"/>
          </a:xfrm>
          <a:prstGeom prst="rect">
            <a:avLst/>
          </a:prstGeom>
          <a:noFill/>
          <a:ln w="9525">
            <a:noFill/>
          </a:ln>
        </p:spPr>
      </p:pic>
      <p:pic>
        <p:nvPicPr>
          <p:cNvPr id="15368" name="图片 7"/>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15369" name="文本框 8"/>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5">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506"/>
                                        </p:tgtEl>
                                        <p:attrNameLst>
                                          <p:attrName>style.visibility</p:attrName>
                                        </p:attrNameLst>
                                      </p:cBhvr>
                                      <p:to>
                                        <p:strVal val="visible"/>
                                      </p:to>
                                    </p:set>
                                    <p:anim calcmode="lin" valueType="num">
                                      <p:cBhvr additive="base">
                                        <p:cTn id="11" dur="500" fill="hold"/>
                                        <p:tgtEl>
                                          <p:spTgt spid="21506"/>
                                        </p:tgtEl>
                                        <p:attrNameLst>
                                          <p:attrName>ppt_x</p:attrName>
                                        </p:attrNameLst>
                                      </p:cBhvr>
                                      <p:tavLst>
                                        <p:tav tm="0">
                                          <p:val>
                                            <p:strVal val="#ppt_x"/>
                                          </p:val>
                                        </p:tav>
                                        <p:tav tm="100000">
                                          <p:val>
                                            <p:strVal val="#ppt_x"/>
                                          </p:val>
                                        </p:tav>
                                      </p:tavLst>
                                    </p:anim>
                                    <p:anim calcmode="lin" valueType="num">
                                      <p:cBhvr additive="base">
                                        <p:cTn id="12" dur="500" fill="hold"/>
                                        <p:tgtEl>
                                          <p:spTgt spid="215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2"/>
          <p:cNvSpPr txBox="1">
            <a:spLocks noChangeArrowheads="1"/>
          </p:cNvSpPr>
          <p:nvPr/>
        </p:nvSpPr>
        <p:spPr bwMode="auto">
          <a:xfrm>
            <a:off x="1102784" y="2660651"/>
            <a:ext cx="10176934" cy="1919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304800" lvl="0"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14400" lvl="1"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9144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划艇运动员是通过保持姿势、节奏一致来获得最大动力，应属于同一直线上多力的合成。</a:t>
            </a:r>
            <a:endParaRPr kumimoji="0" lang="zh-CN" altLang="en-US" sz="3733" b="1" i="0" u="none" strike="noStrike" kern="1200" cap="none" spc="0" normalizeH="0" baseline="0" noProof="0">
              <a:ln>
                <a:noFill/>
              </a:ln>
              <a:solidFill>
                <a:schemeClr val="bg2"/>
              </a:solidFill>
              <a:effectLst/>
              <a:uLnTx/>
              <a:uFillTx/>
              <a:latin typeface="+mn-lt"/>
              <a:ea typeface="+mn-ea"/>
              <a:cs typeface="+mn-cs"/>
            </a:endParaRPr>
          </a:p>
        </p:txBody>
      </p:sp>
      <p:sp>
        <p:nvSpPr>
          <p:cNvPr id="3" name="文本框 2"/>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4" name="文本框 3"/>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6389" name="图片 4"/>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16390" name="图片 5"/>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6391" name="文本框 6"/>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8" name="图片 7"/>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2"/>
          <p:cNvSpPr txBox="1">
            <a:spLocks noChangeArrowheads="1"/>
          </p:cNvSpPr>
          <p:nvPr/>
        </p:nvSpPr>
        <p:spPr bwMode="auto">
          <a:xfrm>
            <a:off x="1488017" y="1701800"/>
            <a:ext cx="9601200" cy="1919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304800" lvl="0"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14400" lvl="1"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9144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你是否想过，当物体所受合外力为零时，情况会怎样呢？</a:t>
            </a:r>
            <a:endParaRPr kumimoji="0" lang="zh-CN" altLang="en-US" sz="3733" b="1" i="0" u="none" strike="noStrike" kern="1200" cap="none" spc="0" normalizeH="0" baseline="0" noProof="0">
              <a:ln>
                <a:noFill/>
              </a:ln>
              <a:solidFill>
                <a:schemeClr val="bg2"/>
              </a:solidFill>
              <a:effectLst/>
              <a:uLnTx/>
              <a:uFillTx/>
              <a:latin typeface="+mn-lt"/>
              <a:ea typeface="+mn-ea"/>
              <a:cs typeface="+mn-cs"/>
            </a:endParaRPr>
          </a:p>
        </p:txBody>
      </p:sp>
      <p:sp>
        <p:nvSpPr>
          <p:cNvPr id="3" name="Rectangle 2"/>
          <p:cNvSpPr txBox="1">
            <a:spLocks noChangeArrowheads="1"/>
          </p:cNvSpPr>
          <p:nvPr/>
        </p:nvSpPr>
        <p:spPr bwMode="auto">
          <a:xfrm>
            <a:off x="1678517" y="3621618"/>
            <a:ext cx="9601200" cy="1919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304800" lvl="0"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14400" lvl="1"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9144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5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当物体所受合外力为零时，物体保持匀速直线运动状态或静止状态。</a:t>
            </a:r>
            <a:endParaRPr kumimoji="0" lang="zh-CN" altLang="en-US" sz="3733" b="1" i="0" u="none" strike="noStrike" kern="1200" cap="none" spc="0" normalizeH="0" baseline="0" noProof="0">
              <a:ln>
                <a:noFill/>
              </a:ln>
              <a:solidFill>
                <a:schemeClr val="bg2"/>
              </a:solidFill>
              <a:effectLst/>
              <a:uLnTx/>
              <a:uFillTx/>
              <a:latin typeface="+mn-lt"/>
              <a:ea typeface="+mn-ea"/>
              <a:cs typeface="+mn-cs"/>
            </a:endParaRP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7414" name="图片 5"/>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17415" name="图片 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7416" name="文本框 7"/>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8434" name="Group 63"/>
          <p:cNvGrpSpPr/>
          <p:nvPr/>
        </p:nvGrpSpPr>
        <p:grpSpPr>
          <a:xfrm>
            <a:off x="4559300" y="357717"/>
            <a:ext cx="2846918" cy="685800"/>
            <a:chOff x="4897" y="1275"/>
            <a:chExt cx="2391" cy="576"/>
          </a:xfrm>
        </p:grpSpPr>
        <p:sp>
          <p:nvSpPr>
            <p:cNvPr id="3" name="Rectangle 59"/>
            <p:cNvSpPr>
              <a:spLocks noChangeArrowheads="1"/>
            </p:cNvSpPr>
            <p:nvPr/>
          </p:nvSpPr>
          <p:spPr bwMode="auto">
            <a:xfrm>
              <a:off x="4897" y="1275"/>
              <a:ext cx="2299" cy="576"/>
            </a:xfrm>
            <a:prstGeom prst="rect">
              <a:avLst/>
            </a:prstGeom>
            <a:solidFill>
              <a:srgbClr val="FF6600"/>
            </a:solidFill>
            <a:ln w="9525">
              <a:solidFill>
                <a:srgbClr val="FF6600"/>
              </a:solidFill>
              <a:miter lim="800000"/>
            </a:ln>
            <a:effectLst>
              <a:outerShdw dist="35921" dir="2700000" algn="ctr" rotWithShape="0">
                <a:srgbClr val="7D7547"/>
              </a:outerShdw>
            </a:effectLst>
          </p:spPr>
          <p:txBody>
            <a:bodyPr wrap="none" anchor="ctr"/>
            <a:lstStyle>
              <a:defPPr>
                <a:defRPr lang="en-US"/>
              </a:def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endParaRPr kumimoji="0" lang="zh-CN" alt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itchFamily="49" charset="-122"/>
                <a:ea typeface="+mn-ea"/>
                <a:cs typeface="+mn-cs"/>
              </a:endParaRPr>
            </a:p>
          </p:txBody>
        </p:sp>
        <p:sp>
          <p:nvSpPr>
            <p:cNvPr id="4" name="AutoShape 60"/>
            <p:cNvSpPr>
              <a:spLocks noChangeArrowheads="1"/>
            </p:cNvSpPr>
            <p:nvPr/>
          </p:nvSpPr>
          <p:spPr bwMode="auto">
            <a:xfrm>
              <a:off x="4897" y="1275"/>
              <a:ext cx="425" cy="576"/>
            </a:xfrm>
            <a:prstGeom prst="homePlate">
              <a:avLst>
                <a:gd name="adj" fmla="val 25000"/>
              </a:avLst>
            </a:prstGeom>
            <a:solidFill>
              <a:srgbClr val="CCCC00"/>
            </a:solidFill>
            <a:ln w="9525">
              <a:solidFill>
                <a:srgbClr val="CCCC00"/>
              </a:solidFill>
              <a:miter lim="800000"/>
            </a:ln>
          </p:spPr>
          <p:txBody>
            <a:bodyPr wrap="none" anchor="ct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itchFamily="49" charset="-122"/>
                <a:ea typeface="+mn-ea"/>
                <a:cs typeface="+mn-cs"/>
              </a:endParaRPr>
            </a:p>
          </p:txBody>
        </p:sp>
        <p:sp>
          <p:nvSpPr>
            <p:cNvPr id="5" name="Rectangle 2"/>
            <p:cNvSpPr>
              <a:spLocks noChangeArrowheads="1"/>
            </p:cNvSpPr>
            <p:nvPr/>
          </p:nvSpPr>
          <p:spPr bwMode="auto">
            <a:xfrm>
              <a:off x="5240" y="1367"/>
              <a:ext cx="2048" cy="443"/>
            </a:xfrm>
            <a:prstGeom prst="rect">
              <a:avLst/>
            </a:prstGeom>
            <a:noFill/>
            <a:ln w="9525">
              <a:noFill/>
              <a:miter lim="800000"/>
            </a:ln>
            <a:effectLst>
              <a:outerShdw dist="35921" dir="2700000" algn="ctr" rotWithShape="0">
                <a:schemeClr val="bg2"/>
              </a:outerShdw>
            </a:effectLst>
          </p:spPr>
          <p:txBody>
            <a:bodyPr anchor="b"/>
            <a:lstStyle>
              <a:defPPr>
                <a:defRPr lang="en-US"/>
              </a:def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黑体" pitchFamily="49" charset="-122"/>
                  <a:ea typeface="+mn-ea"/>
                  <a:cs typeface="+mn-cs"/>
                </a:rPr>
                <a:t>随堂练习</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黑体" pitchFamily="49" charset="-122"/>
                <a:ea typeface="+mn-ea"/>
                <a:cs typeface="+mn-cs"/>
              </a:endParaRPr>
            </a:p>
          </p:txBody>
        </p:sp>
      </p:grpSp>
      <p:sp>
        <p:nvSpPr>
          <p:cNvPr id="6" name="Rectangle 2"/>
          <p:cNvSpPr txBox="1">
            <a:spLocks noChangeArrowheads="1"/>
          </p:cNvSpPr>
          <p:nvPr/>
        </p:nvSpPr>
        <p:spPr bwMode="auto">
          <a:xfrm>
            <a:off x="1102784" y="1411818"/>
            <a:ext cx="9793818" cy="528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304800" lvl="0"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14400" lvl="1"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9144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1.</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一个物体受到同一直线上两个力</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1</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和</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2</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的作用，它们的合力为 </a:t>
            </a:r>
            <a:r>
              <a:rPr kumimoji="0" lang="en-US" altLang="zh-CN" sz="3733" b="1" i="1"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F</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，则下列说法中正确的是（     ）</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如果 </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1</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2</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，那么 </a:t>
            </a:r>
            <a:r>
              <a:rPr kumimoji="0" lang="en-US" altLang="zh-CN" sz="3733" b="1" i="1"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F </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的方向总是跟较大的那个力方向相同</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B.</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如果 </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1</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2</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，那么 </a:t>
            </a:r>
            <a:r>
              <a:rPr kumimoji="0" lang="en-US" altLang="zh-CN" sz="3733" b="1" i="1"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=0</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C.</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如果 </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1</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&gt;</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2</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，那么 </a:t>
            </a:r>
            <a:r>
              <a:rPr kumimoji="0" lang="en-US" altLang="zh-CN" sz="3733" b="1" i="1"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1</a:t>
            </a:r>
            <a:r>
              <a:rPr kumimoji="0" lang="en-US" altLang="zh-CN" sz="3733" b="1" i="0"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2</a:t>
            </a:r>
            <a:endParaRPr kumimoji="0" lang="en-US" altLang="zh-CN" sz="3733" b="1" i="0" u="none" strike="noStrike" kern="1200" cap="none" spc="0" normalizeH="0" baseline="-2500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en-US" altLang="zh-CN" sz="3733" b="1" i="0"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D.</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1"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总大于 </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1</a:t>
            </a:r>
            <a:r>
              <a:rPr kumimoji="0" lang="en-US" altLang="zh-CN" sz="3733" b="1" i="0" u="none" strike="noStrike" kern="1200" cap="none" spc="0" normalizeH="0" baseline="-25000" noProof="0">
                <a:ln>
                  <a:noFill/>
                </a:ln>
                <a:solidFill>
                  <a:schemeClr val="bg2"/>
                </a:solidFill>
                <a:effectLst/>
                <a:uLnTx/>
                <a:uFillTx/>
                <a:latin typeface="+mn-lt"/>
                <a:ea typeface="+mn-ea"/>
                <a:cs typeface="Times New Roman" panose="02020603050405020304" pitchFamily="18" charset="0"/>
              </a:rPr>
              <a:t> </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和 </a:t>
            </a:r>
            <a:r>
              <a:rPr kumimoji="0" lang="en-US" altLang="zh-CN" sz="3733" b="1" i="1"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F</a:t>
            </a:r>
            <a:r>
              <a:rPr kumimoji="0" lang="en-US" altLang="zh-CN" sz="3733" b="1" i="0" u="none" strike="noStrike" kern="1200" cap="none" spc="0" normalizeH="0" baseline="-25000" noProof="0" err="1">
                <a:ln>
                  <a:noFill/>
                </a:ln>
                <a:solidFill>
                  <a:schemeClr val="bg2"/>
                </a:solidFill>
                <a:effectLst/>
                <a:uLnTx/>
                <a:uFillTx/>
                <a:latin typeface="+mn-lt"/>
                <a:ea typeface="+mn-ea"/>
                <a:cs typeface="Times New Roman" panose="02020603050405020304" pitchFamily="18" charset="0"/>
              </a:rPr>
              <a:t>2</a:t>
            </a:r>
            <a:r>
              <a:rPr kumimoji="0" lang="en-US" altLang="zh-CN" sz="3733" b="1" i="0" u="none" strike="noStrike" kern="1200" cap="none" spc="0" normalizeH="0" baseline="-25000" noProof="0">
                <a:ln>
                  <a:noFill/>
                </a:ln>
                <a:solidFill>
                  <a:schemeClr val="bg2"/>
                </a:solidFill>
                <a:effectLst/>
                <a:uLnTx/>
                <a:uFillTx/>
                <a:latin typeface="+mn-lt"/>
                <a:ea typeface="+mn-ea"/>
                <a:cs typeface="Times New Roman" panose="02020603050405020304" pitchFamily="18" charset="0"/>
              </a:rPr>
              <a:t> </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中的任意一个</a:t>
            </a:r>
            <a:endParaRPr kumimoji="0" lang="zh-CN" altLang="en-US" sz="3733" b="1" i="0" u="none" strike="noStrike" kern="1200" cap="none" spc="0" normalizeH="0" baseline="0" noProof="0">
              <a:ln>
                <a:noFill/>
              </a:ln>
              <a:solidFill>
                <a:schemeClr val="bg2"/>
              </a:solidFill>
              <a:effectLst/>
              <a:uLnTx/>
              <a:uFillTx/>
              <a:latin typeface="+mn-lt"/>
              <a:ea typeface="+mn-ea"/>
              <a:cs typeface="+mn-cs"/>
            </a:endParaRPr>
          </a:p>
        </p:txBody>
      </p:sp>
      <p:sp>
        <p:nvSpPr>
          <p:cNvPr id="7" name="文本框 6"/>
          <p:cNvSpPr txBox="1"/>
          <p:nvPr/>
        </p:nvSpPr>
        <p:spPr>
          <a:xfrm>
            <a:off x="2639484" y="2540000"/>
            <a:ext cx="592667" cy="696384"/>
          </a:xfrm>
          <a:prstGeom prst="rect">
            <a:avLst/>
          </a:prstGeom>
          <a:noFill/>
        </p:spPr>
        <p:txBody>
          <a:bodyPr wrap="none">
            <a:spAutoFit/>
          </a:bodyPr>
          <a:lstStyle>
            <a:defPPr>
              <a:defRPr lang="en-US"/>
            </a:defPPr>
          </a:lstStyle>
          <a:p>
            <a:pPr marR="0" defTabSz="457200">
              <a:buClrTx/>
              <a:buSzTx/>
              <a:buFontTx/>
              <a:buNone/>
              <a:defRPr/>
            </a:pPr>
            <a:r>
              <a:rPr kumimoji="0" lang="en-US" altLang="zh-CN" sz="3733" b="1" kern="1200" cap="none" spc="0" normalizeH="0" baseline="0" noProof="0">
                <a:solidFill>
                  <a:srgbClr val="FF00FF"/>
                </a:solidFill>
                <a:latin typeface="+mn-lt"/>
                <a:ea typeface="+mn-ea"/>
                <a:cs typeface="+mn-cs"/>
              </a:rPr>
              <a:t>A</a:t>
            </a:r>
            <a:endParaRPr kumimoji="0" lang="zh-CN" altLang="en-US" sz="3733" b="1" kern="1200" cap="none" spc="0" normalizeH="0" baseline="0" noProof="0">
              <a:solidFill>
                <a:srgbClr val="FF00FF"/>
              </a:solidFill>
              <a:latin typeface="+mn-lt"/>
              <a:ea typeface="+mn-ea"/>
              <a:cs typeface="+mn-cs"/>
            </a:endParaRPr>
          </a:p>
        </p:txBody>
      </p:sp>
      <p:sp>
        <p:nvSpPr>
          <p:cNvPr id="8" name="文本框 7"/>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9" name="文本框 8"/>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8439" name="图片 9"/>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18440" name="图片 10"/>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8441" name="文本框 11"/>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13" name="图片 12"/>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2"/>
          <p:cNvSpPr txBox="1">
            <a:spLocks noChangeArrowheads="1"/>
          </p:cNvSpPr>
          <p:nvPr/>
        </p:nvSpPr>
        <p:spPr bwMode="auto">
          <a:xfrm>
            <a:off x="1102784" y="1509184"/>
            <a:ext cx="9793818" cy="489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304800" lvl="0"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14400" lvl="1"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9144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2.</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同一直线上的两个力作用在同一物体上，已知其中一个力的大小是</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600 N</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，合力的大小是</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1000 N</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，则另一个力的大小是（     ）</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一定等于 </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400 N</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B.</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一定小于 </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400 N</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C.</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可能等于 </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1600 N</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D.</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一定大于 </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1600 N</a:t>
            </a:r>
            <a:endParaRPr kumimoji="0" lang="zh-CN" altLang="en-US" sz="3733" b="1" i="0" u="none" strike="noStrike" kern="1200" cap="none" spc="0" normalizeH="0" baseline="0" noProof="0">
              <a:ln>
                <a:noFill/>
              </a:ln>
              <a:solidFill>
                <a:schemeClr val="bg2"/>
              </a:solidFill>
              <a:effectLst/>
              <a:uLnTx/>
              <a:uFillTx/>
              <a:latin typeface="+mn-lt"/>
              <a:ea typeface="+mn-ea"/>
              <a:cs typeface="+mn-cs"/>
            </a:endParaRPr>
          </a:p>
        </p:txBody>
      </p:sp>
      <p:sp>
        <p:nvSpPr>
          <p:cNvPr id="3" name="文本框 2"/>
          <p:cNvSpPr txBox="1"/>
          <p:nvPr/>
        </p:nvSpPr>
        <p:spPr>
          <a:xfrm>
            <a:off x="8303684" y="2635251"/>
            <a:ext cx="592667" cy="698500"/>
          </a:xfrm>
          <a:prstGeom prst="rect">
            <a:avLst/>
          </a:prstGeom>
          <a:noFill/>
        </p:spPr>
        <p:txBody>
          <a:bodyPr wrap="none">
            <a:spAutoFit/>
          </a:bodyPr>
          <a:lstStyle>
            <a:defPPr>
              <a:defRPr lang="en-US"/>
            </a:defPPr>
          </a:lstStyle>
          <a:p>
            <a:pPr marR="0" defTabSz="457200">
              <a:buClrTx/>
              <a:buSzTx/>
              <a:buFontTx/>
              <a:buNone/>
              <a:defRPr/>
            </a:pPr>
            <a:r>
              <a:rPr kumimoji="0" lang="en-US" altLang="zh-CN" sz="3733" b="1" kern="1200" cap="none" spc="0" normalizeH="0" baseline="0" noProof="0">
                <a:solidFill>
                  <a:srgbClr val="FF00FF"/>
                </a:solidFill>
                <a:latin typeface="+mn-lt"/>
                <a:ea typeface="+mn-ea"/>
                <a:cs typeface="+mn-cs"/>
              </a:rPr>
              <a:t>C</a:t>
            </a:r>
            <a:endParaRPr kumimoji="0" lang="zh-CN" altLang="en-US" sz="3733" b="1" kern="1200" cap="none" spc="0" normalizeH="0" baseline="0" noProof="0">
              <a:solidFill>
                <a:srgbClr val="FF00FF"/>
              </a:solidFill>
              <a:latin typeface="+mn-lt"/>
              <a:ea typeface="+mn-ea"/>
              <a:cs typeface="+mn-cs"/>
            </a:endParaRP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9462" name="图片 5"/>
          <p:cNvPicPr>
            <a:picLocks noChangeAspect="1"/>
          </p:cNvPicPr>
          <p:nvPr/>
        </p:nvPicPr>
        <p:blipFill>
          <a:blip r:embed="rId2"/>
          <a:stretch>
            <a:fillRect/>
          </a:stretch>
        </p:blipFill>
        <p:spPr>
          <a:xfrm>
            <a:off x="5376333" y="7613651"/>
            <a:ext cx="1943100" cy="438149"/>
          </a:xfrm>
          <a:prstGeom prst="rect">
            <a:avLst/>
          </a:prstGeom>
          <a:noFill/>
          <a:ln w="9525">
            <a:noFill/>
          </a:ln>
        </p:spPr>
      </p:pic>
      <p:pic>
        <p:nvPicPr>
          <p:cNvPr id="19463" name="图片 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9464" name="文本框 7"/>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4">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2"/>
          <p:cNvSpPr txBox="1">
            <a:spLocks noChangeArrowheads="1"/>
          </p:cNvSpPr>
          <p:nvPr/>
        </p:nvSpPr>
        <p:spPr bwMode="auto">
          <a:xfrm>
            <a:off x="912284" y="1344084"/>
            <a:ext cx="9984318" cy="534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304800" lvl="0"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1pPr>
            <a:lvl2pPr marL="914400" lvl="1"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2pPr>
            <a:lvl3pPr marL="1524000" lvl="2"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3pPr>
            <a:lvl4pPr marL="2133600" lvl="3"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4pPr>
            <a:lvl5pPr marL="2743200" lvl="4"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5pPr>
            <a:lvl6pPr marL="3352800" lvl="5"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6pPr>
            <a:lvl7pPr marL="3962400" lvl="6"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7pPr>
            <a:lvl8pPr marL="4572000" lvl="7" indent="-304800" algn="l" defTabSz="9144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黑体" pitchFamily="49" charset="-122"/>
                <a:cs typeface="+mn-cs"/>
              </a:defRPr>
            </a:lvl8pPr>
            <a:lvl9pPr marL="5181600" indent="-304800" defTabSz="914400" eaLnBrk="0" fontAlgn="base" hangingPunct="0">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3.</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把一个质量是</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0.5 kg </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的篮球竖直向上抛出，假定运动过程中空气对它的阻力恒为</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0.5 N</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，则篮球在竖直上升和降落过程中所受力的合力分别是（</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g</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取</a:t>
            </a:r>
            <a:r>
              <a:rPr kumimoji="0" lang="en-US" altLang="zh-CN" sz="3733" b="1" i="0"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10N</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/kg</a:t>
            </a:r>
            <a:r>
              <a:rPr kumimoji="0" lang="zh-CN" altLang="en-US"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en-US" altLang="zh-CN" sz="3733" b="1" i="0"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A.5.5</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N      5 N  </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en-US" altLang="zh-CN" sz="3733" b="1" i="0"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B.5.5</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N      4.5 N</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en-US" altLang="zh-CN" sz="3733" b="1" i="0"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C.4.5</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N      5.5 N   </a:t>
            </a:r>
            <a:endPar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endParaRPr>
          </a:p>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a:t>
            </a:r>
            <a:r>
              <a:rPr kumimoji="0" lang="en-US" altLang="zh-CN" sz="3733" b="1" i="0" u="none" strike="noStrike" kern="1200" cap="none" spc="0" normalizeH="0" baseline="0" noProof="0" err="1">
                <a:ln>
                  <a:noFill/>
                </a:ln>
                <a:solidFill>
                  <a:schemeClr val="bg2"/>
                </a:solidFill>
                <a:effectLst/>
                <a:uLnTx/>
                <a:uFillTx/>
                <a:latin typeface="+mn-lt"/>
                <a:ea typeface="+mn-ea"/>
                <a:cs typeface="Times New Roman" panose="02020603050405020304" pitchFamily="18" charset="0"/>
              </a:rPr>
              <a:t>D.5</a:t>
            </a:r>
            <a:r>
              <a:rPr kumimoji="0" lang="en-US" altLang="zh-CN" sz="3733" b="1" i="0" u="none" strike="noStrike" kern="1200" cap="none" spc="0" normalizeH="0" baseline="0" noProof="0">
                <a:ln>
                  <a:noFill/>
                </a:ln>
                <a:solidFill>
                  <a:schemeClr val="bg2"/>
                </a:solidFill>
                <a:effectLst/>
                <a:uLnTx/>
                <a:uFillTx/>
                <a:latin typeface="+mn-lt"/>
                <a:ea typeface="+mn-ea"/>
                <a:cs typeface="Times New Roman" panose="02020603050405020304" pitchFamily="18" charset="0"/>
              </a:rPr>
              <a:t> N         4.5 N</a:t>
            </a:r>
            <a:endParaRPr kumimoji="0" lang="zh-CN" altLang="en-US" sz="3733" b="1" i="0" u="none" strike="noStrike" kern="1200" cap="none" spc="0" normalizeH="0" baseline="0" noProof="0">
              <a:ln>
                <a:noFill/>
              </a:ln>
              <a:solidFill>
                <a:schemeClr val="bg2"/>
              </a:solidFill>
              <a:effectLst/>
              <a:uLnTx/>
              <a:uFillTx/>
              <a:latin typeface="+mn-lt"/>
              <a:ea typeface="+mn-ea"/>
              <a:cs typeface="+mn-cs"/>
            </a:endParaRPr>
          </a:p>
        </p:txBody>
      </p:sp>
      <p:sp>
        <p:nvSpPr>
          <p:cNvPr id="3" name="文本框 2"/>
          <p:cNvSpPr txBox="1"/>
          <p:nvPr/>
        </p:nvSpPr>
        <p:spPr>
          <a:xfrm>
            <a:off x="6096000" y="3045884"/>
            <a:ext cx="565151" cy="696384"/>
          </a:xfrm>
          <a:prstGeom prst="rect">
            <a:avLst/>
          </a:prstGeom>
          <a:noFill/>
        </p:spPr>
        <p:txBody>
          <a:bodyPr wrap="none">
            <a:spAutoFit/>
          </a:bodyPr>
          <a:lstStyle>
            <a:defPPr>
              <a:defRPr lang="en-US"/>
            </a:defPPr>
          </a:lstStyle>
          <a:p>
            <a:pPr marR="0" defTabSz="457200">
              <a:buClrTx/>
              <a:buSzTx/>
              <a:buFontTx/>
              <a:buNone/>
              <a:defRPr/>
            </a:pPr>
            <a:r>
              <a:rPr kumimoji="0" lang="en-US" altLang="zh-CN" sz="3733" b="1" kern="1200" cap="none" spc="0" normalizeH="0" baseline="0" noProof="0">
                <a:solidFill>
                  <a:srgbClr val="FF00FF"/>
                </a:solidFill>
                <a:latin typeface="+mn-lt"/>
                <a:ea typeface="+mn-ea"/>
                <a:cs typeface="+mn-cs"/>
              </a:rPr>
              <a:t>B</a:t>
            </a:r>
            <a:endParaRPr kumimoji="0" lang="zh-CN" altLang="en-US" sz="3733" b="1" kern="1200" cap="none" spc="0" normalizeH="0" baseline="0" noProof="0">
              <a:solidFill>
                <a:srgbClr val="FF00FF"/>
              </a:solidFill>
              <a:latin typeface="+mn-lt"/>
              <a:ea typeface="+mn-ea"/>
              <a:cs typeface="+mn-cs"/>
            </a:endParaRPr>
          </a:p>
        </p:txBody>
      </p:sp>
      <p:pic>
        <p:nvPicPr>
          <p:cNvPr id="20484" name="图片 3"/>
          <p:cNvPicPr>
            <a:picLocks noChangeAspect="1"/>
          </p:cNvPicPr>
          <p:nvPr/>
        </p:nvPicPr>
        <p:blipFill>
          <a:blip r:embed="rId2"/>
          <a:stretch>
            <a:fillRect/>
          </a:stretch>
        </p:blipFill>
        <p:spPr>
          <a:xfrm>
            <a:off x="7535333" y="3194051"/>
            <a:ext cx="3490384" cy="3498849"/>
          </a:xfrm>
          <a:prstGeom prst="rect">
            <a:avLst/>
          </a:prstGeom>
          <a:noFill/>
          <a:ln w="9525">
            <a:noFill/>
          </a:ln>
        </p:spPr>
      </p:pic>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6" name="文本框 5"/>
          <p:cNvSpPr txBox="1"/>
          <p:nvPr/>
        </p:nvSpPr>
        <p:spPr>
          <a:xfrm>
            <a:off x="-474133" y="2901951"/>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20487" name="图片 6"/>
          <p:cNvPicPr>
            <a:picLocks noChangeAspect="1"/>
          </p:cNvPicPr>
          <p:nvPr/>
        </p:nvPicPr>
        <p:blipFill>
          <a:blip r:embed="rId3"/>
          <a:stretch>
            <a:fillRect/>
          </a:stretch>
        </p:blipFill>
        <p:spPr>
          <a:xfrm>
            <a:off x="5376333" y="7613651"/>
            <a:ext cx="1943100" cy="438149"/>
          </a:xfrm>
          <a:prstGeom prst="rect">
            <a:avLst/>
          </a:prstGeom>
          <a:noFill/>
          <a:ln w="9525">
            <a:noFill/>
          </a:ln>
        </p:spPr>
      </p:pic>
      <p:pic>
        <p:nvPicPr>
          <p:cNvPr id="20488" name="图片 7"/>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20489" name="文本框 8"/>
          <p:cNvSpPr txBox="1"/>
          <p:nvPr/>
        </p:nvSpPr>
        <p:spPr>
          <a:xfrm>
            <a:off x="207433" y="6351"/>
            <a:ext cx="1943100" cy="309033"/>
          </a:xfrm>
          <a:prstGeom prst="rect">
            <a:avLst/>
          </a:prstGeom>
          <a:noFill/>
          <a:ln w="9525">
            <a:noFill/>
          </a:ln>
        </p:spPr>
        <p:txBody>
          <a:bodyPr>
            <a:spAutoFit/>
          </a:bodyPr>
          <a:lstStyle>
            <a:defPPr>
              <a:defRPr lang="en-US"/>
            </a:defPPr>
          </a:lstStyle>
          <a:p>
            <a:r>
              <a:rPr lang="zh-CN" altLang="en-US" sz="1200">
                <a:solidFill>
                  <a:srgbClr val="19311A"/>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5">
            <a:duotone>
              <a:prstClr val="black"/>
              <a:schemeClr val="accent1">
                <a:tint val="45000"/>
                <a:satMod val="400000"/>
              </a:schemeClr>
            </a:duotone>
          </a:blip>
          <a:stretch>
            <a:fillRect/>
          </a:stretch>
        </p:blipFill>
        <p:spPr>
          <a:xfrm>
            <a:off x="137413" y="7266384"/>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88C9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117</Paragraphs>
  <Slides>17</Slides>
  <Notes>0</Notes>
  <TotalTime>0</TotalTime>
  <HiddenSlides>0</HiddenSlides>
  <MMClips>0</MMClips>
  <ScaleCrop>0</ScaleCrop>
  <HeadingPairs>
    <vt:vector baseType="variant" size="4">
      <vt:variant>
        <vt:lpstr>Theme</vt:lpstr>
      </vt:variant>
      <vt:variant>
        <vt:i4>1</vt:i4>
      </vt:variant>
      <vt:variant>
        <vt:lpstr>Slide Titles</vt:lpstr>
      </vt:variant>
      <vt:variant>
        <vt:i4>17</vt:i4>
      </vt:variant>
    </vt:vector>
  </HeadingPairs>
  <TitlesOfParts>
    <vt:vector baseType="lpstr" size="18">
      <vt:lpstr>1_Office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Epo ch</dc:creator>
  <cp:lastModifiedBy>天天向上</cp:lastModifiedBy>
  <cp:revision>11</cp:revision>
  <dcterms:created xsi:type="dcterms:W3CDTF">2020-01-19T08:13:00Z</dcterms:created>
  <dcterms:modified xsi:type="dcterms:W3CDTF">2023-02-01T09:56:17Z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71D3F8F922EA4E2487E9AA7FF49E35B2</vt:lpwstr>
  </property>
  <property fmtid="{D5CDD505-2E9C-101B-9397-08002B2CF9AE}" pid="3" name="KSOProductBuildVer">
    <vt:lpwstr>2052-11.1.0.11365</vt:lpwstr>
  </property>
  <property fmtid="{D5CDD505-2E9C-101B-9397-08002B2CF9AE}" pid="4" name="KSOTemplateUUID">
    <vt:lpwstr>v1.0_mb_gdCjiisvr0+xcq4hl+IpOw==</vt:lpwstr>
  </property>
</Properties>
</file>