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2" r:id="rId3"/>
    <p:sldId id="331" r:id="rId5"/>
    <p:sldId id="333" r:id="rId6"/>
    <p:sldId id="334" r:id="rId7"/>
    <p:sldId id="335" r:id="rId8"/>
    <p:sldId id="337" r:id="rId9"/>
    <p:sldId id="339" r:id="rId10"/>
    <p:sldId id="340" r:id="rId11"/>
    <p:sldId id="341" r:id="rId12"/>
    <p:sldId id="342" r:id="rId13"/>
    <p:sldId id="351" r:id="rId14"/>
    <p:sldId id="344" r:id="rId15"/>
    <p:sldId id="346" r:id="rId16"/>
    <p:sldId id="348" r:id="rId17"/>
    <p:sldId id="352" r:id="rId18"/>
    <p:sldId id="257" r:id="rId19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pos="7355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8FB7"/>
    <a:srgbClr val="FFFFFF"/>
    <a:srgbClr val="F4DBB3"/>
    <a:srgbClr val="FDD17A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94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91" y="149"/>
      </p:cViewPr>
      <p:guideLst>
        <p:guide orient="horz" pos="391"/>
        <p:guide pos="302"/>
        <p:guide pos="7355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gs" Target="tags/tag8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13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前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课前预习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1" name="椭圆 20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2" name="椭圆 21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0   1</a:t>
            </a:r>
            <a:endParaRPr lang="en-US" altLang="zh-CN" sz="4000" b="1" baseline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5" name="椭圆 24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6" name="椭圆 25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7" name="椭圆 26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典例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典例讲练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" name="椭圆 7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" name="椭圆 8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 dirty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0   2</a:t>
            </a:r>
            <a:endParaRPr lang="en-US" altLang="zh-CN" sz="4000" b="1" baseline="0" dirty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2" name="椭圆 11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椭圆 12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4" name="椭圆 13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wipe dir="r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81263" y="1990090"/>
            <a:ext cx="1119738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7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第七章　平行线的证明</a:t>
            </a:r>
            <a:endParaRPr lang="zh-CN" altLang="en-US" sz="7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1264" y="3822065"/>
            <a:ext cx="1119738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3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汉仪君黑-45简" panose="020B0604020202020204" charset="-122"/>
              </a:rPr>
              <a:t>1　为什么要证明</a:t>
            </a:r>
            <a:endParaRPr lang="zh-CN" sz="3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汉仪君黑-45简" panose="020B060402020202020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186113" y="3429000"/>
            <a:ext cx="6091555" cy="0"/>
          </a:xfrm>
          <a:prstGeom prst="line">
            <a:avLst/>
          </a:prstGeom>
          <a:ln w="158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172710" y="4707890"/>
            <a:ext cx="1903095" cy="255270"/>
            <a:chOff x="8146" y="8022"/>
            <a:chExt cx="2997" cy="402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8146" y="8022"/>
              <a:ext cx="390" cy="390"/>
            </a:xfrm>
            <a:prstGeom prst="ellipse">
              <a:avLst/>
            </a:prstGeom>
            <a:solidFill>
              <a:srgbClr val="F4D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>
              <p:custDataLst>
                <p:tags r:id="rId2"/>
              </p:custDataLst>
            </p:nvPr>
          </p:nvSpPr>
          <p:spPr>
            <a:xfrm>
              <a:off x="9015" y="8027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>
              <p:custDataLst>
                <p:tags r:id="rId3"/>
              </p:custDataLst>
            </p:nvPr>
          </p:nvSpPr>
          <p:spPr>
            <a:xfrm>
              <a:off x="9884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>
              <p:custDataLst>
                <p:tags r:id="rId4"/>
              </p:custDataLst>
            </p:nvPr>
          </p:nvSpPr>
          <p:spPr>
            <a:xfrm>
              <a:off x="10753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8" name="yt_shape_15388"/>
          <p:cNvSpPr txBox="1"/>
          <p:nvPr/>
        </p:nvSpPr>
        <p:spPr>
          <a:xfrm>
            <a:off x="4079690" y="612000"/>
            <a:ext cx="3935501" cy="71141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950" b="0" i="0" u="none" spc="-39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950" b="0" i="0" u="none" spc="29701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950" b="0" i="0" u="none" spc="29701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5387" name="yt_image_15387" title="H_62.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79690" y="612000"/>
            <a:ext cx="3895041" cy="7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90" name="yt_shape_15390"/>
          <p:cNvSpPr txBox="1"/>
          <p:nvPr/>
        </p:nvSpPr>
        <p:spPr>
          <a:xfrm>
            <a:off x="468103" y="1455093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用锯锯木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锯会发热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用锉锉物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锉会发热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5_436d2"/>
              </a:rPr>
              <a:t>在石头上磨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刀会发热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所以物体摩擦会发热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1_1a24c"/>
              </a:rPr>
              <a:t>得出此结论运用的方法是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5391" name="yt_table_15391" title="H_49.92"/>
          <p:cNvGraphicFramePr>
            <a:graphicFrameLocks noGrp="1"/>
          </p:cNvGraphicFramePr>
          <p:nvPr/>
        </p:nvGraphicFramePr>
        <p:xfrm>
          <a:off x="468074" y="3357542"/>
          <a:ext cx="10835642" cy="633984"/>
        </p:xfrm>
        <a:graphic>
          <a:graphicData uri="http://schemas.openxmlformats.org/drawingml/2006/table">
            <a:tbl>
              <a:tblPr/>
              <a:tblGrid>
                <a:gridCol w="2953068"/>
                <a:gridCol w="2930843"/>
                <a:gridCol w="2930843"/>
                <a:gridCol w="20208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观察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实验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归纳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类比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190892" y="2676255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C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3" name="yt_shape_15393"/>
          <p:cNvSpPr txBox="1"/>
          <p:nvPr/>
        </p:nvSpPr>
        <p:spPr>
          <a:xfrm>
            <a:off x="467999" y="612000"/>
            <a:ext cx="5733942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下列结论正确的是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5394" name="yt_table_15394" title="H_199.68"/>
          <p:cNvGraphicFramePr>
            <a:graphicFrameLocks noGrp="1"/>
          </p:cNvGraphicFramePr>
          <p:nvPr/>
        </p:nvGraphicFramePr>
        <p:xfrm>
          <a:off x="468074" y="1234098"/>
          <a:ext cx="9313863" cy="2535936"/>
        </p:xfrm>
        <a:graphic>
          <a:graphicData uri="http://schemas.openxmlformats.org/drawingml/2006/table">
            <a:tbl>
              <a:tblPr/>
              <a:tblGrid>
                <a:gridCol w="9313863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全等三角形的对应角相等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对应角相等的两个三角形全等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有两条边和一个角对应相等的两个三角形全等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若两个角相等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则这两个角一定是对顶角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949988" y="565194"/>
            <a:ext cx="473774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A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6" name="yt_shape_15396"/>
          <p:cNvSpPr txBox="1"/>
          <p:nvPr/>
        </p:nvSpPr>
        <p:spPr>
          <a:xfrm>
            <a:off x="468103" y="612000"/>
            <a:ext cx="11636916" cy="441236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春季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甲流来袭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7_0b513"/>
              </a:rPr>
              <a:t>某市疾控中心对三位有咳嗽症状的市民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甲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乙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丙进行调查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与三位市民有如下对话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甲说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我得甲流了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需要休息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.”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乙说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我肯定没有得甲流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请让我回去工作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.”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丙说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甲没有得甲流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不要被他骗了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.”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若这三人中只有一人说的是真话且只有一位市民得甲流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e399e"/>
              </a:rPr>
              <a:t>则得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甲流的人是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5401" name="yt_table_15401" title="H_99.84"/>
          <p:cNvGraphicFramePr>
            <a:graphicFrameLocks noGrp="1"/>
          </p:cNvGraphicFramePr>
          <p:nvPr/>
        </p:nvGraphicFramePr>
        <p:xfrm>
          <a:off x="468074" y="4915124"/>
          <a:ext cx="5380356" cy="1267968"/>
        </p:xfrm>
        <a:graphic>
          <a:graphicData uri="http://schemas.openxmlformats.org/drawingml/2006/table">
            <a:tbl>
              <a:tblPr/>
              <a:tblGrid>
                <a:gridCol w="2546668"/>
                <a:gridCol w="28336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乙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丙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甲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无法判断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3222892" y="4369098"/>
            <a:ext cx="473774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A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3" name="yt_shape_15403"/>
          <p:cNvSpPr txBox="1"/>
          <p:nvPr/>
        </p:nvSpPr>
        <p:spPr>
          <a:xfrm>
            <a:off x="468103" y="612000"/>
            <a:ext cx="11636916" cy="439043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小红下午放学回家自己煮面条吃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有下面几道工序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55746,isEnd"/>
              </a:rPr>
              <a:t>洗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锅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盛水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2min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洗菜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3min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准备面条及佐料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4min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18157,isEnd"/>
              </a:rPr>
              <a:t>用锅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把水烧开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8min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⑤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用烧开的水煮面条和菜要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3min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6_8232b,isEnd"/>
              </a:rPr>
              <a:t>以上各工序除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外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一次只能进行一道工序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小红要将面条煮好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1fc58,isEnd"/>
              </a:rPr>
              <a:t>最少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用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</a:t>
            </a:r>
            <a:r>
              <a:rPr sz="1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min</a:t>
            </a:r>
            <a:r>
              <a:rPr lang="en-US" altLang="zh-CN" sz="3200" b="0" i="0" u="none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90892" y="3101130"/>
            <a:ext cx="992887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13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5" name="yt_shape_15405"/>
          <p:cNvSpPr txBox="1"/>
          <p:nvPr/>
        </p:nvSpPr>
        <p:spPr>
          <a:xfrm>
            <a:off x="467999" y="612000"/>
            <a:ext cx="10669588" cy="249183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hangingPunct="0">
              <a:lnSpc>
                <a:spcPct val="13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某校九年级四个班的代表队准备举行篮球友谊赛</a:t>
            </a:r>
            <a:r>
              <a:rPr lang="en-US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甲</a:t>
            </a:r>
            <a:r>
              <a:rPr lang="zh-CN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zh-CN" sz="3200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乙</a:t>
            </a:r>
            <a:r>
              <a:rPr lang="zh-CN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_⨹_1_eff36,isEnd"/>
              </a:rPr>
              <a:t>、</a:t>
            </a:r>
            <a:br>
              <a:rPr lang="zh-CN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>
                <a:solidFill>
                  <a:srgbClr val="00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丙三名同学预测比赛的结果如下</a:t>
            </a:r>
            <a:r>
              <a:rPr lang="zh-CN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：</a:t>
            </a:r>
            <a:endParaRPr lang="zh-CN" altLang="zh-CN" sz="32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zh-CN" altLang="zh-CN" sz="3200" b="0" i="0" u="none" smtClean="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甲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902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班得冠军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904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班得第三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.”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乙说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901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班得第四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903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班得亚军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.”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丙说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903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班得第三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904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班得冠军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.”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赛后得知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三人都只猜对了一半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则得冠军的是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</a:t>
            </a:r>
            <a:r>
              <a:rPr sz="1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班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45636" y="3701586"/>
            <a:ext cx="11960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902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9" name="yt_shape_15409"/>
          <p:cNvSpPr txBox="1"/>
          <p:nvPr/>
        </p:nvSpPr>
        <p:spPr>
          <a:xfrm>
            <a:off x="468103" y="612000"/>
            <a:ext cx="11636916" cy="505253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这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人进行游泳比赛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赛前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8_85de1,isEnd"/>
              </a:rPr>
              <a:t>名选手进行了如下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预测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我肯定得第一名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.”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我绝对不会得最后一名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.”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我不可能得第一名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也不会得最后一名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.”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那只有我是最后一名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！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”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比赛揭晓后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发现他们之中只有一位预测错误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6_556ff,isEnd"/>
              </a:rPr>
              <a:t>预测错误的人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90892" y="5003082"/>
            <a:ext cx="880174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A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5" name="yt_shape_15415"/>
          <p:cNvSpPr txBox="1"/>
          <p:nvPr/>
        </p:nvSpPr>
        <p:spPr>
          <a:xfrm>
            <a:off x="468103" y="612000"/>
            <a:ext cx="11636916" cy="182973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在学习中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小明发现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当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5_cdeed"/>
              </a:rPr>
              <a:t>的值都是负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于是小明猜想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当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为任意正整数时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5_3af0d"/>
              </a:rPr>
              <a:t>的值都是负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小明的猜想正确吗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请简要说明你的理由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416" name="yt_shape_15416"/>
          <p:cNvSpPr txBox="1"/>
          <p:nvPr/>
        </p:nvSpPr>
        <p:spPr>
          <a:xfrm>
            <a:off x="467999" y="2492520"/>
            <a:ext cx="4308872" cy="54938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不正确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理由如下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417" name="yt_shape_15417"/>
          <p:cNvSpPr txBox="1"/>
          <p:nvPr/>
        </p:nvSpPr>
        <p:spPr>
          <a:xfrm>
            <a:off x="467999" y="3092689"/>
            <a:ext cx="11046294" cy="12114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方法一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利用反例证明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例如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当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＞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方法二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当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4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16" grpId="0" build="allAtOnce"/>
      <p:bldP spid="15417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8" name="yt_shape_15418"/>
          <p:cNvSpPr txBox="1"/>
          <p:nvPr/>
        </p:nvSpPr>
        <p:spPr>
          <a:xfrm>
            <a:off x="468103" y="612000"/>
            <a:ext cx="11636916" cy="182973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DEF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是将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边平移而得到的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经过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27abc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边的中点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问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一定是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边的中点吗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如果是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4749f"/>
              </a:rPr>
              <a:t>请证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明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如果不是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请说明理由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5419" name="yt_image_15419" title="H_174.7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457119" y="3630919"/>
            <a:ext cx="2218944" cy="221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24" name="yt_shape_15424"/>
          <p:cNvSpPr txBox="1"/>
          <p:nvPr/>
        </p:nvSpPr>
        <p:spPr>
          <a:xfrm>
            <a:off x="467999" y="4914127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  <p:pic>
        <p:nvPicPr>
          <p:cNvPr id="5" name="yt_image_15421" title="H_174.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3861" y="3621775"/>
            <a:ext cx="2254733" cy="221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yt_shape_15425"/>
          <p:cNvSpPr txBox="1"/>
          <p:nvPr/>
        </p:nvSpPr>
        <p:spPr>
          <a:xfrm>
            <a:off x="488570" y="2503169"/>
            <a:ext cx="7833876" cy="185166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是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证明如下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如答图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连接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易证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AOD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≌△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COE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DO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即点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是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边的中点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74783" y="5832675"/>
            <a:ext cx="9928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答图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yt_shape_15427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5426" name="yt_image_15426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29" name="yt_shape_15429"/>
          <p:cNvSpPr txBox="1"/>
          <p:nvPr/>
        </p:nvSpPr>
        <p:spPr>
          <a:xfrm>
            <a:off x="468103" y="1494708"/>
            <a:ext cx="11636916" cy="118955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天干地支纪年法是上古文明的产物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9_93688"/>
              </a:rPr>
              <a:t>又称节气历或中国阳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历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有十天干与十二地支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如下表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5430" name="yt_table_15430" title="H_228.48"/>
          <p:cNvGraphicFramePr>
            <a:graphicFrameLocks noGrp="1"/>
          </p:cNvGraphicFramePr>
          <p:nvPr/>
        </p:nvGraphicFramePr>
        <p:xfrm>
          <a:off x="467999" y="2887416"/>
          <a:ext cx="11255997" cy="29016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82062"/>
                <a:gridCol w="815308"/>
                <a:gridCol w="815308"/>
                <a:gridCol w="815308"/>
                <a:gridCol w="815308"/>
                <a:gridCol w="814611"/>
                <a:gridCol w="814611"/>
                <a:gridCol w="814611"/>
                <a:gridCol w="814611"/>
                <a:gridCol w="814611"/>
                <a:gridCol w="814611"/>
                <a:gridCol w="814611"/>
                <a:gridCol w="810426"/>
              </a:tblGrid>
              <a:tr h="467999"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天干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甲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乙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丙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丁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戊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己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庚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辛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壬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癸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467999"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4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5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6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7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9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467999"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地支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子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丑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寅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卯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辰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巳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午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未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申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戌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楷体" panose="02010609060101010101" pitchFamily="32" charset="-122"/>
                        </a:rPr>
                        <a:t>亥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楷体" panose="02010609060101010101" pitchFamily="3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467999"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4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5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6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7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9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10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11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12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9522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9522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9522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9522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2" name="yt_shape_15432"/>
          <p:cNvSpPr txBox="1"/>
          <p:nvPr/>
        </p:nvSpPr>
        <p:spPr>
          <a:xfrm>
            <a:off x="468103" y="612000"/>
            <a:ext cx="11256000" cy="246990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算法如下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先用年份的尾数查出天干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再用年份除以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a0720,isEnd"/>
              </a:rPr>
              <a:t>的余数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查出地支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2008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尾数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2008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除以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余数为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3547e,isEnd"/>
              </a:rPr>
              <a:t>为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子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所以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2008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年就是戊子年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2024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年是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</a:t>
            </a:r>
            <a:r>
              <a:rPr sz="1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de972,isEnd"/>
              </a:rPr>
              <a:t>用天干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地支纪年法表示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15433" name="yt_shape_15433"/>
          <p:cNvSpPr txBox="1"/>
          <p:nvPr/>
        </p:nvSpPr>
        <p:spPr>
          <a:xfrm>
            <a:off x="468103" y="3132695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2024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年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尾数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为甲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2024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除以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余数为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为辰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1_1cf6d"/>
              </a:rPr>
              <a:t>所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2024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年为甲辰年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故答案为甲辰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099692" y="1833162"/>
            <a:ext cx="1399287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楷体" panose="02010609060101010101" pitchFamily="32" charset="-122"/>
                <a:cs typeface="+mn-cs"/>
              </a:rPr>
              <a:t>甲辰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33" grpId="0" build="allAtOnce"/>
      <p:bldP spid="2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4" name="yt_shape_15434"/>
          <p:cNvSpPr txBox="1"/>
          <p:nvPr/>
        </p:nvSpPr>
        <p:spPr>
          <a:xfrm>
            <a:off x="468103" y="612000"/>
            <a:ext cx="11636916" cy="439043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是质数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其中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＜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99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c9411,isEnd"/>
              </a:rPr>
              <a:t> </a:t>
            </a:r>
            <a:r>
              <a:rPr lang="zh-CN" altLang="zh-CN" sz="3200" b="0" i="0" u="none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sz="3200" u="sng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</a:t>
            </a:r>
            <a:r>
              <a:rPr sz="1600" u="sng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645788" y="531666"/>
            <a:ext cx="1196087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194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yt_shape_15434"/>
          <p:cNvSpPr txBox="1"/>
          <p:nvPr/>
        </p:nvSpPr>
        <p:spPr>
          <a:xfrm>
            <a:off x="479425" y="1339596"/>
            <a:ext cx="11636916" cy="439043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 smtClean="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甲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乙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丙三名同学进行象棋比赛训练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两人先比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0e0d3,isEnd"/>
              </a:rPr>
              <a:t>若分出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胜负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则由第三个人与胜者比赛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若是和棋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7_a898d,isEnd"/>
              </a:rPr>
              <a:t>则这两个人继续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下一局比赛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直到分出胜负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如此进行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比赛若干局后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96fcc,isEnd"/>
              </a:rPr>
              <a:t>甲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胜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负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乙胜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负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丙负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局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那么丙胜了几局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003f8,isEnd"/>
              </a:rPr>
              <a:t>？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三名同学至少进行了几局比赛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？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6" name="yt_shape_15436"/>
          <p:cNvSpPr txBox="1"/>
          <p:nvPr/>
        </p:nvSpPr>
        <p:spPr>
          <a:xfrm>
            <a:off x="468103" y="612000"/>
            <a:ext cx="11636916" cy="63328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因为在比赛中一人胜一局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那么就必然有人负一局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 spc="15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所以在整个比赛中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胜局总数总等于负局总数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 spc="15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因为甲、乙、丙总的负局数为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7_075c4"/>
              </a:rPr>
              <a:t>甲、乙总的胜局</a:t>
            </a:r>
            <a:b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数为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 spc="150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pc="150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丙胜的局数为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 spc="15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要使甲、乙、丙三名同学的比赛局数为最少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6_e6781"/>
              </a:rPr>
              <a:t>就不能出现和</a:t>
            </a:r>
            <a:b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局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 spc="15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在没有出现和局的情况下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甲、乙、丙三名同学进行了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1_900d4"/>
              </a:rPr>
              <a:t>局</a:t>
            </a:r>
            <a:b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比赛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 spc="15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所以三名同学至少进行了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 spc="15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局比赛</a:t>
            </a:r>
            <a:r>
              <a:rPr lang="en-US" altLang="zh-CN" sz="3200" b="0" i="0" u="none" spc="15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 spc="15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5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36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8" name="yt_shape_15438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5437" name="yt_image_15437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40" name="yt_shape_15440"/>
          <p:cNvSpPr txBox="1"/>
          <p:nvPr/>
        </p:nvSpPr>
        <p:spPr>
          <a:xfrm>
            <a:off x="468103" y="1494708"/>
            <a:ext cx="11636916" cy="37502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选做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是固定在桌面上的三根立柱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eec30"/>
              </a:rPr>
              <a:t>其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中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柱上穿有三个大小不同的圆片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下面的直径总比上面的大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7cad0"/>
              </a:rPr>
              <a:t>.</a:t>
            </a:r>
            <a:b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现想将这三个圆片移动到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柱上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要求每次只能移动一片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2e5de"/>
              </a:rPr>
              <a:t>叫移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动一次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被移动的圆片只能放入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8_13172"/>
              </a:rPr>
              <a:t>三个立柱之一且较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大的圆片不能叠在较小的圆片上面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1_1083b"/>
              </a:rPr>
              <a:t>那么完成这件事情至少要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移动圆片多少次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yt_image_15441" title="H_155.999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72219" y="4759888"/>
            <a:ext cx="2184045" cy="163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3" name="yt_shape_15443"/>
          <p:cNvSpPr txBox="1"/>
          <p:nvPr/>
        </p:nvSpPr>
        <p:spPr>
          <a:xfrm>
            <a:off x="479425" y="620713"/>
            <a:ext cx="11256000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需分两步完成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：（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设最大的圆片为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较小的为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3_5823a"/>
              </a:rPr>
              <a:t>最小的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444" name="yt_shape_15444"/>
          <p:cNvSpPr txBox="1"/>
          <p:nvPr/>
        </p:nvSpPr>
        <p:spPr>
          <a:xfrm>
            <a:off x="479425" y="1882986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先将最小的圆片移动到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柱上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Cambria Math" panose="02040503050406030204" pitchFamily="32"/>
                <a:ea typeface="Cambria Math" panose="02040503050406030204" pitchFamily="32"/>
              </a:rPr>
              <a:t>⇒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Cambria Math" panose="02040503050406030204" pitchFamily="32"/>
                <a:ea typeface="Cambria Math" panose="02040503050406030204" pitchFamily="32"/>
              </a:rPr>
              <a:t>⇒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Cambria Math" panose="02040503050406030204" pitchFamily="32"/>
                <a:ea typeface="Cambria Math" panose="02040503050406030204" pitchFamily="32"/>
              </a:rPr>
              <a:t>⇒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Cambria Math" panose="02040503050406030204" pitchFamily="32"/>
                <a:ea typeface="Cambria Math" panose="02040503050406030204" pitchFamily="32"/>
              </a:rPr>
              <a:t>⇒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1_0ec16"/>
              </a:rPr>
              <a:t>此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时完成了第一步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移动了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次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en-US" altLang="zh-CN" sz="3200" b="0" i="0" u="none" smtClean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hangingPunct="0">
              <a:lnSpc>
                <a:spcPct val="130000"/>
              </a:lnSpc>
            </a:pP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再将剩下两个圆片移到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柱上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>
                <a:solidFill>
                  <a:srgbClr val="FF0000"/>
                </a:solidFill>
                <a:latin typeface="Cambria Math" panose="02040503050406030204" pitchFamily="32"/>
                <a:ea typeface="Cambria Math" panose="02040503050406030204" pitchFamily="32"/>
              </a:rPr>
              <a:t>⇒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>
                <a:solidFill>
                  <a:srgbClr val="FF0000"/>
                </a:solidFill>
                <a:latin typeface="Cambria Math" panose="02040503050406030204" pitchFamily="32"/>
                <a:ea typeface="Cambria Math" panose="02040503050406030204" pitchFamily="32"/>
              </a:rPr>
              <a:t>⇒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>
                <a:solidFill>
                  <a:srgbClr val="FF0000"/>
                </a:solidFill>
                <a:latin typeface="Cambria Math" panose="02040503050406030204" pitchFamily="32"/>
                <a:ea typeface="Cambria Math" panose="02040503050406030204" pitchFamily="32"/>
              </a:rPr>
              <a:t>⇒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  <a:sym typeface="_⨹_4_669b0"/>
              </a:rPr>
              <a:t>此时完成</a:t>
            </a:r>
            <a:b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了第二步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移动了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次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hangingPunct="0">
              <a:lnSpc>
                <a:spcPct val="130000"/>
              </a:lnSpc>
            </a:pP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所以完成这件事情至少要移动圆片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次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4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43" grpId="0" build="allAtOnce"/>
      <p:bldP spid="15444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81910" y="2712720"/>
            <a:ext cx="70281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演示完毕</a:t>
            </a:r>
            <a:r>
              <a:rPr lang="en-US" altLang="zh-CN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    </a:t>
            </a:r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谢谢观看</a:t>
            </a:r>
            <a:endParaRPr lang="zh-CN" altLang="en-US" sz="6000">
              <a:solidFill>
                <a:srgbClr val="578FB7"/>
              </a:solidFill>
              <a:latin typeface="汉仪中宋S" panose="00020600040101010101" charset="-122"/>
              <a:ea typeface="汉仪中宋S" panose="00020600040101010101" charset="-122"/>
              <a:cs typeface="汉仪中宋S" panose="00020600040101010101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p="http://schemas.openxmlformats.org/presentationml/2006/main">
  <p:tag name="COMMONDATA" val="eyJjb3VudCI6MywiaGRpZCI6IjQxMGNjMjU2YjlmYWZiNWI2ODVkZTJmMmVjMDgxMDYyIiwidXNlckNvdW50IjozfQ=="/>
  <p:tag name="commondata" val="eyJjb3VudCI6NCwiaGRpZCI6ImNhOGEzYzRmMzgyODM3OTdlNjRmMjMyZjNjZGU4ZWNmIiwidXNlckNvdW50IjoxfQ=="/>
</p:tagLst>
</file>

<file path=ppt/theme/theme1.xml><?xml version="1.0" encoding="utf-8"?>
<a:theme xmlns:a="http://schemas.openxmlformats.org/drawingml/2006/main" name="1_Office 主题​​">
  <a:themeElements>
    <a:clrScheme name="自定义 18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FF00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2134</Words>
  <Application>WPS 演示</Application>
  <PresentationFormat>宽屏</PresentationFormat>
  <Paragraphs>209</Paragraphs>
  <Slides>16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70" baseType="lpstr">
      <vt:lpstr>Arial</vt:lpstr>
      <vt:lpstr>宋体</vt:lpstr>
      <vt:lpstr>Wingdings</vt:lpstr>
      <vt:lpstr>Wingdings</vt:lpstr>
      <vt:lpstr>方正大标宋_GBK</vt:lpstr>
      <vt:lpstr>Times New Roman</vt:lpstr>
      <vt:lpstr>汉仪中宋S</vt:lpstr>
      <vt:lpstr>黑体</vt:lpstr>
      <vt:lpstr>汉仪君黑-45简</vt:lpstr>
      <vt:lpstr>Times New Roman</vt:lpstr>
      <vt:lpstr>_⨹_5_436d2</vt:lpstr>
      <vt:lpstr>细等线拼音字体</vt:lpstr>
      <vt:lpstr>_⨹_11_1a24c</vt:lpstr>
      <vt:lpstr>_⨹_17_0b513</vt:lpstr>
      <vt:lpstr>_⨹_2_e399e</vt:lpstr>
      <vt:lpstr>_⨹_1_55746,isEnd</vt:lpstr>
      <vt:lpstr>_⨹_2_18157,isEnd</vt:lpstr>
      <vt:lpstr>_⨹_6_8232b,isEnd</vt:lpstr>
      <vt:lpstr>_⨹_2_1fc58,isEnd</vt:lpstr>
      <vt:lpstr>,isEnd</vt:lpstr>
      <vt:lpstr>_⨹_1_eff36,isEnd</vt:lpstr>
      <vt:lpstr>_⨹_8_85de1,isEnd</vt:lpstr>
      <vt:lpstr>_⨹_6_556ff,isEnd</vt:lpstr>
      <vt:lpstr>_⨹_5_cdeed</vt:lpstr>
      <vt:lpstr>_⨹_5_3af0d</vt:lpstr>
      <vt:lpstr>楷体</vt:lpstr>
      <vt:lpstr>_⨹_1_27abc</vt:lpstr>
      <vt:lpstr>_⨹_2_4749f</vt:lpstr>
      <vt:lpstr>_⨹_9_93688</vt:lpstr>
      <vt:lpstr>_⨹_3_a0720,isEnd</vt:lpstr>
      <vt:lpstr>_⨹_1_3547e,isEnd</vt:lpstr>
      <vt:lpstr>_⨹_3_de972,isEnd</vt:lpstr>
      <vt:lpstr>_⨹_1_1cf6d</vt:lpstr>
      <vt:lpstr>_⨹_1_c9411,isEnd</vt:lpstr>
      <vt:lpstr>_⨹_3_0e0d3,isEnd</vt:lpstr>
      <vt:lpstr>_⨹_7_a898d,isEnd</vt:lpstr>
      <vt:lpstr>_⨹_1_96fcc,isEnd</vt:lpstr>
      <vt:lpstr>_⨹_1_003f8,isEnd</vt:lpstr>
      <vt:lpstr>_⨹_7_075c4</vt:lpstr>
      <vt:lpstr>_⨹_6_e6781</vt:lpstr>
      <vt:lpstr>_⨹_1_900d4</vt:lpstr>
      <vt:lpstr>_⨹_1_eec30</vt:lpstr>
      <vt:lpstr>_⨹_1_7cad0</vt:lpstr>
      <vt:lpstr>_⨹_2_2e5de</vt:lpstr>
      <vt:lpstr>_⨹_8_13172</vt:lpstr>
      <vt:lpstr>_⨹_11_1083b</vt:lpstr>
      <vt:lpstr>_⨹_3_5823a</vt:lpstr>
      <vt:lpstr>Cambria Math</vt:lpstr>
      <vt:lpstr>_⨹_1_0ec16</vt:lpstr>
      <vt:lpstr>_⨹_4_669b0</vt:lpstr>
      <vt:lpstr>微软雅黑</vt:lpstr>
      <vt:lpstr>Arial Unicode MS</vt:lpstr>
      <vt:lpstr>Calibri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书链出品</dc:title>
  <dc:creator>书链出品</dc:creator>
  <cp:lastModifiedBy>倦意</cp:lastModifiedBy>
  <cp:revision>10</cp:revision>
  <dcterms:created xsi:type="dcterms:W3CDTF">2024-05-28T15:59:00Z</dcterms:created>
  <dcterms:modified xsi:type="dcterms:W3CDTF">2024-07-12T06:01:16Z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56C9DD4828674C5A9DE527A83F96C7FE_13</vt:lpwstr>
  </property>
  <property fmtid="{D5CDD505-2E9C-101B-9397-08002B2CF9AE}" pid="4" name="KSOTemplateUUID">
    <vt:lpwstr>v1.0_mb_zimZqlSFclVXmpXtjbAERg==</vt:lpwstr>
  </property>
</Properties>
</file>