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33" r:id="rId1"/>
    <p:sldMasterId id="2147487370" r:id="rId2"/>
  </p:sldMasterIdLst>
  <p:notesMasterIdLst>
    <p:notesMasterId r:id="rId3"/>
  </p:notesMasterIdLst>
  <p:sldIdLst>
    <p:sldId id="1962" r:id="rId4"/>
    <p:sldId id="1965" r:id="rId5"/>
    <p:sldId id="1968" r:id="rId6"/>
    <p:sldId id="1971" r:id="rId7"/>
    <p:sldId id="1977" r:id="rId9"/>
    <p:sldId id="1980" r:id="rId10"/>
    <p:sldId id="1983" r:id="rId11"/>
    <p:sldId id="1986" r:id="rId12"/>
    <p:sldId id="1992" r:id="rId14"/>
    <p:sldId id="1995" r:id="rId15"/>
    <p:sldId id="1998" r:id="rId16"/>
    <p:sldId id="2001" r:id="rId17"/>
    <p:sldId id="2007" r:id="rId19"/>
    <p:sldId id="2010" r:id="rId20"/>
    <p:sldId id="2013" r:id="rId21"/>
    <p:sldId id="2016" r:id="rId22"/>
    <p:sldId id="2022" r:id="rId24"/>
    <p:sldId id="2025" r:id="rId25"/>
    <p:sldId id="2028" r:id="rId26"/>
    <p:sldId id="2031" r:id="rId27"/>
    <p:sldId id="2037" r:id="rId29"/>
    <p:sldId id="2040" r:id="rId30"/>
    <p:sldId id="2043" r:id="rId31"/>
    <p:sldId id="2046" r:id="rId32"/>
    <p:sldId id="2052" r:id="rId34"/>
    <p:sldId id="2055" r:id="rId35"/>
    <p:sldId id="205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34" r:id="rId1"/>
    <p:sldLayoutId id="2147487335" r:id="rId2"/>
    <p:sldLayoutId id="2147487336" r:id="rId3"/>
    <p:sldLayoutId id="2147487337" r:id="rId4"/>
    <p:sldLayoutId id="2147487338" r:id="rId5"/>
    <p:sldLayoutId id="2147487339" r:id="rId6"/>
    <p:sldLayoutId id="2147487340" r:id="rId7"/>
    <p:sldLayoutId id="2147487341" r:id="rId8"/>
    <p:sldLayoutId id="2147487342" r:id="rId9"/>
    <p:sldLayoutId id="2147487343" r:id="rId10"/>
    <p:sldLayoutId id="21474873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71" r:id="rId1"/>
    <p:sldLayoutId id="2147487372" r:id="rId2"/>
    <p:sldLayoutId id="2147487373" r:id="rId3"/>
    <p:sldLayoutId id="2147487374" r:id="rId4"/>
    <p:sldLayoutId id="2147487375" r:id="rId5"/>
    <p:sldLayoutId id="2147487376" r:id="rId6"/>
    <p:sldLayoutId id="2147487377" r:id="rId7"/>
    <p:sldLayoutId id="2147487378" r:id="rId8"/>
    <p:sldLayoutId id="2147487379" r:id="rId9"/>
    <p:sldLayoutId id="2147487380" r:id="rId10"/>
    <p:sldLayoutId id="21474873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数字校园与个人化学习的融合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数字校园的发展与影响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个人化学习的概念与实践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数字校园与个人化学习的融合策略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数字校园与个人化学习融合的未来展望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数字校园与个人化学习融合的实践案例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数字校园的发展与影响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77500" lnSpcReduction="20000"/>
          </a:bodyPr>
          <a:p>
            <a:r>
              <a:rPr altLang="en-US" lang="zh-CN"/>
              <a:t>定义：数字校园是一种基于互联网和信息技术，将学校的教学、管理、科研、生活等各个方面进行数字化整合的虚拟校园。</a:t>
            </a:r>
            <a:endParaRPr altLang="en-US" lang="zh-CN"/>
          </a:p>
          <a:p>
            <a:r>
              <a:rPr altLang="en-US" lang="zh-CN"/>
              <a:t>特点：数字校园具有开放性、交互性、个性化、智能化等特点，能够提高学校的管理效率、教学质量和学生的学习体验。  数字校园的发展与影响</a:t>
            </a:r>
            <a:endParaRPr altLang="en-US" lang="zh-CN"/>
          </a:p>
          <a:p>
            <a:pPr lvl="1"/>
            <a:r>
              <a:rPr altLang="en-US" lang="zh-CN"/>
              <a:t>数字校园的发展与影响</a:t>
            </a:r>
            <a:endParaRPr altLang="en-US" lang="zh-CN"/>
          </a:p>
          <a:p>
            <a:r>
              <a:rPr altLang="en-US" lang="zh-CN"/>
              <a:t>发展历程：数字校园的发展经历了从早期的数字化教学到现在的智能化教学，从简单的数字化管理到现在的智能化管理，从单一的数字化服务到现在的个性化服务等多个阶段。</a:t>
            </a:r>
            <a:endParaRPr altLang="en-US" lang="zh-CN"/>
          </a:p>
          <a:p>
            <a:r>
              <a:rPr altLang="en-US" lang="zh-CN"/>
              <a:t>对学校的影响：数字校园的建设对学校的管理、教学、科研等方面都产生了深远的影响，提高了学校的管理效率、教学质量和学生的学习体验，同时也为学校的未来发展提供了新的方向和思路。</a:t>
            </a:r>
            <a:endParaRPr altLang="en-US" lang="zh-CN"/>
          </a:p>
          <a:p>
            <a:r>
              <a:rPr altLang="en-US" lang="zh-CN"/>
              <a:t>对个人的影响：数字校园的建设也为个人的学习和发展提供了更多的机会和选择，学生可以通过数字校园获取更多的学习资源和知识，教师可以通过数字校园提高教学效果和管理效率，同时也可以为个人的职业发展提供更多的机会和平台。</a:t>
            </a:r>
            <a:endParaRPr altLang="en-US" lang="zh-CN"/>
          </a:p>
          <a:p>
            <a:r>
              <a:rPr altLang="en-US" lang="zh-CN"/>
              <a:t>对社会的影响：数字校园的建设也对社会产生了深远的影响，它不仅提高了教育资源的利用效率，也为社会培养了更多的高素质人才，同时也推动了社会的信息化和智能化进程。</a:t>
            </a:r>
            <a:endParaRPr altLang="en-US" lang="zh-CN"/>
          </a:p>
        </p:txBody>
      </p:sp>
      <p:sp>
        <p:nvSpPr>
          <p:cNvPr id="10489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数字校园的定义与特点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数字校园的发展历程</a:t>
            </a:r>
            <a:endParaRPr altLang="en-US" lang="zh-CN"/>
          </a:p>
        </p:txBody>
      </p:sp>
      <p:sp>
        <p:nvSpPr>
          <p:cNvPr id="1049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数字校园的起源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数字校园的发展阶段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数字校园的未来趋势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数字校园对教育的影响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数字校园对教育行业的影响</a:t>
            </a:r>
            <a:endParaRPr altLang="en-US" lang="zh-CN"/>
          </a:p>
        </p:txBody>
      </p:sp>
      <p:sp>
        <p:nvSpPr>
          <p:cNvPr id="1049070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72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74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76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78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0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2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4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6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促进教育公平：数字校园打破了地域限制，让优质教育资源得以共享，缩小了城乡、区域之间的教育差距。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88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提高教育效率：数字校园通过信息化手段，提高了教学、管理、服务的效率，减轻了教师和学生的负担。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推动教育创新：数字校园为教育提供了更多的可能性，促进了教育模式的创新和变革，为培养创新型人才提供了有力支持。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提升教育质量：数字校园通过大数据分析、个性化教学等手段，提升了教育教学的针对性和有效性，提高了教育质量。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个人化学习的概念与实践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定义：个人化学习是指根据个人的兴趣、需求和学习能力，量身定制学习计划和资源，以促进个人成长和发展的学习方式。</a:t>
            </a:r>
            <a:endParaRPr altLang="en-US" lang="zh-CN"/>
          </a:p>
          <a:p>
            <a:r>
              <a:rPr altLang="en-US" lang="zh-CN"/>
              <a:t>特点： - 个性化：个人化学习注重个性差异，满足不同学习者的需求和兴趣。 - 灵活性：学习者可以根据自己的时间和进度安排学习，具有较大的灵活性。 - 自主性：学习者可以自主选择学习内容和方式，发挥主观能动性。 - 互动性：个人化学习强调学习者之间的互动和合作，促进知识分享和交流。</a:t>
            </a:r>
            <a:endParaRPr altLang="en-US" lang="zh-CN"/>
          </a:p>
          <a:p>
            <a:pPr lvl="1"/>
            <a:r>
              <a:rPr altLang="en-US" lang="zh-CN"/>
              <a:t>- 个性化：个人化学习注重个性差异，满足不同学习者的需求和兴趣。</a:t>
            </a:r>
            <a:endParaRPr altLang="en-US" lang="zh-CN"/>
          </a:p>
          <a:p>
            <a:pPr lvl="1"/>
            <a:r>
              <a:rPr altLang="en-US" lang="zh-CN"/>
              <a:t>- 灵活性：学习者可以根据自己的时间和进度安排学习，具有较大的灵活性。</a:t>
            </a:r>
            <a:endParaRPr altLang="en-US" lang="zh-CN"/>
          </a:p>
          <a:p>
            <a:pPr lvl="1"/>
            <a:r>
              <a:rPr altLang="en-US" lang="zh-CN"/>
              <a:t>- 自主性：学习者可以自主选择学习内容和方式，发挥主观能动性。</a:t>
            </a:r>
            <a:endParaRPr altLang="en-US" lang="zh-CN"/>
          </a:p>
          <a:p>
            <a:pPr lvl="1"/>
            <a:r>
              <a:rPr altLang="en-US" lang="zh-CN"/>
              <a:t>- 互动性：个人化学习强调学习者之间的互动和合作，促进知识分享和交流。</a:t>
            </a:r>
            <a:endParaRPr altLang="en-US" lang="zh-CN"/>
          </a:p>
        </p:txBody>
      </p:sp>
      <p:sp>
        <p:nvSpPr>
          <p:cNvPr id="10492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个人化学习的定义与特点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个人化学习的实践案例</a:t>
            </a:r>
            <a:endParaRPr altLang="en-US" lang="zh-CN"/>
          </a:p>
        </p:txBody>
      </p:sp>
      <p:sp>
        <p:nvSpPr>
          <p:cNvPr id="10492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基于大数据的学习分析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在线学习平台与资源建设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混合式学习模式的应用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个性化推荐与定制化服务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个人化学习与传统学习的比较</a:t>
            </a:r>
            <a:endParaRPr altLang="en-US" lang="zh-CN"/>
          </a:p>
        </p:txBody>
      </p:sp>
      <p:cxnSp>
        <p:nvCxnSpPr>
          <p:cNvPr id="3145891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534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9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6037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95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539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310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976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312" name="正文"/>
          <p:cNvSpPr txBox="1"/>
          <p:nvPr>
            <p:custDataLst>
              <p:tags r:id="rId5"/>
            </p:custDataLst>
          </p:nvPr>
        </p:nvSpPr>
        <p:spPr>
          <a:xfrm>
            <a:off x="3550976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学习方式：个人化学习采用多种学习方式，如自主学习、合作学习、探究学习等，以适应不同学生的学习风格和能力水平；传统学习则以教师讲授、学生听讲为主，缺乏互动和实践性。</a:t>
            </a:r>
            <a:endParaRPr altLang="en-US" dirty="0" lang="zh-CN">
              <a:sym typeface="+mn-ea"/>
            </a:endParaRPr>
          </a:p>
        </p:txBody>
      </p:sp>
      <p:sp>
        <p:nvSpPr>
          <p:cNvPr id="1049314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6127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316" name="正文"/>
          <p:cNvSpPr txBox="1"/>
          <p:nvPr>
            <p:custDataLst>
              <p:tags r:id="rId7"/>
            </p:custDataLst>
          </p:nvPr>
        </p:nvSpPr>
        <p:spPr>
          <a:xfrm>
            <a:off x="9436127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 fontScale="91667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学习评价：个人化学习采用多元化、个性化的评价方式，如自我评价、互评、实践评价等，以全面了解学生的学习情况和进步；传统学习则以考试成绩为主要评价标准，忽视了学生的其他能力和素质。</a:t>
            </a:r>
            <a:endParaRPr altLang="en-US" lang="zh-CN">
              <a:sym typeface="+mn-ea"/>
            </a:endParaRPr>
          </a:p>
        </p:txBody>
      </p:sp>
      <p:sp>
        <p:nvSpPr>
          <p:cNvPr id="1049318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552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320" name="正文"/>
          <p:cNvSpPr txBox="1"/>
          <p:nvPr>
            <p:custDataLst>
              <p:tags r:id="rId9"/>
            </p:custDataLst>
          </p:nvPr>
        </p:nvSpPr>
        <p:spPr>
          <a:xfrm>
            <a:off x="6493552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学习资源：个人化学习利用多种学习资源，如在线课程、学习软件、数字化资源等，以丰富学生的学习体验；传统学习则主要依赖于教材和教师的讲解。</a:t>
            </a:r>
            <a:endParaRPr altLang="en-US" lang="zh-CN"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10"/>
            </p:custDataLst>
          </p:nvPr>
        </p:nvSpPr>
        <p:spPr>
          <a:xfrm>
            <a:off x="608400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定义与目标：个人化学习强调个性化、定制化的学习体验，以满足学生的不同需求；传统学习则更注重标准化、统一化的知识传授。</a:t>
            </a:r>
            <a:endParaRPr altLang="en-US" dirty="0" lang="zh-CN">
              <a:sym typeface="+mn-ea"/>
            </a:endParaRPr>
          </a:p>
        </p:txBody>
      </p:sp>
      <p:sp>
        <p:nvSpPr>
          <p:cNvPr id="1049324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400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数字校园与个人化学习的融合策略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融合的必要性</a:t>
            </a:r>
            <a:endParaRPr altLang="en-US" lang="zh-CN"/>
          </a:p>
        </p:txBody>
      </p:sp>
      <p:sp>
        <p:nvSpPr>
          <p:cNvPr id="10494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适应教育信息化发展趋势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满足个性化学习需求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提高教育质量和效率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促进教育公平和普及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融合的实践策略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制定个性化学习计划：根据学生的兴趣、能力和需求，制定个性化的学习计划，提供个性化的学习资源和辅导。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建设数字化学习环境：利用信息技术手段，建设数字化学习环境，提供在线学习、交流和协作平台。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实施多元化教学模式：采用多种教学模式，如翻转课堂、混合式教学等，以适应不同学生的学习风格和需求。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强化教师培训：加强对教师的数字化教学培训，提高教师的数字化教学能力和水平。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融合的挑战与解决方案</a:t>
            </a:r>
            <a:endParaRPr altLang="en-US" lang="zh-CN"/>
          </a:p>
        </p:txBody>
      </p:sp>
      <p:sp>
        <p:nvSpPr>
          <p:cNvPr id="10495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融合的挑战：技术、资源、文化等多方面的挑战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解决方案：制定合理的融合策略，包括技术、资源、文化等多方面的措施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具体实施方案：针对不同的问题，提出具体的实施方案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总结与展望：总结数字校园与个人化学习融合的挑战与解决方案，展望未来发展趋势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9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数字校园与个人化学习融合的未来展望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未来发展的趋势预测</a:t>
            </a:r>
            <a:endParaRPr altLang="en-US" lang="zh-CN"/>
          </a:p>
        </p:txBody>
      </p:sp>
      <p:sp>
        <p:nvSpPr>
          <p:cNvPr id="10496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数字化学习资源更加丰富多样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个性化学习更加精准高效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智能化学习支持服务更加普及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跨学科学习成为主流趋势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未来发展的关键技术</a:t>
            </a:r>
            <a:endParaRPr altLang="en-US" lang="zh-CN"/>
          </a:p>
        </p:txBody>
      </p:sp>
      <p:sp>
        <p:nvSpPr>
          <p:cNvPr id="10497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人工智能技术：实现个性化学习，提高学习效率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大数据分析：精准分析学习需求，优化教学方案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云计算技术：提供稳定、高效的学习平台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5G技术：实现高速、低延迟的网络传输，提升在线学习体验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66250"/>
          </a:bodyPr>
          <a:p>
            <a:r>
              <a:rPr altLang="en-US" lang="zh-CN"/>
              <a:t>挑战：技术更新迅速，需要不断跟进；数据安全和隐私保护问题；教育资源分布不均，数字化鸿沟问题</a:t>
            </a:r>
            <a:endParaRPr altLang="en-US" lang="zh-CN"/>
          </a:p>
          <a:p>
            <a:r>
              <a:rPr altLang="en-US" lang="zh-CN"/>
              <a:t>机遇：个性化学习成为可能，提高教育质量；促进教育公平，缩小城乡教育差距；推动教育行业创新和转型升级  未来发展的挑战与机遇</a:t>
            </a:r>
            <a:endParaRPr altLang="en-US" lang="zh-CN"/>
          </a:p>
          <a:p>
            <a:pPr lvl="1"/>
            <a:r>
              <a:rPr altLang="en-US" lang="zh-CN"/>
              <a:t>未来发展的挑战与机遇</a:t>
            </a:r>
            <a:endParaRPr altLang="en-US" lang="zh-CN"/>
          </a:p>
          <a:p>
            <a:r>
              <a:rPr altLang="en-US" lang="zh-CN"/>
              <a:t>挑战：技术更新迅速，需要不断跟进；数据安全和隐私保护问题；教育资源分布不均，数字化鸿沟问题</a:t>
            </a:r>
            <a:endParaRPr altLang="en-US" lang="zh-CN"/>
          </a:p>
          <a:p>
            <a:r>
              <a:rPr altLang="en-US" lang="zh-CN"/>
              <a:t>机遇：个性化学习成为可能，提高教育质量；促进教育公平，缩小城乡教育差距；推动教育行业创新和转型升级  未来发展的挑战与机遇</a:t>
            </a:r>
            <a:endParaRPr altLang="en-US" lang="zh-CN"/>
          </a:p>
          <a:p>
            <a:pPr lvl="1"/>
            <a:r>
              <a:rPr altLang="en-US" lang="zh-CN"/>
              <a:t>未来发展的挑战与机遇</a:t>
            </a:r>
            <a:endParaRPr altLang="en-US" lang="zh-CN"/>
          </a:p>
          <a:p>
            <a:r>
              <a:rPr altLang="en-US" lang="zh-CN"/>
              <a:t>挑战：技术更新迅速，需要不断跟进；数据安全和隐私保护问题；教育资源分布不均，数字化鸿沟问题</a:t>
            </a:r>
            <a:endParaRPr altLang="en-US" lang="zh-CN"/>
          </a:p>
          <a:p>
            <a:r>
              <a:rPr altLang="en-US" lang="zh-CN"/>
              <a:t>机遇：个性化学习成为可能，提高教育质量；促进教育公平，缩小城乡教育差距；推动教育行业创新和转型升级  未来发展的挑战与机遇</a:t>
            </a:r>
            <a:endParaRPr altLang="en-US" lang="zh-CN"/>
          </a:p>
          <a:p>
            <a:pPr lvl="1"/>
            <a:r>
              <a:rPr altLang="en-US" lang="zh-CN"/>
              <a:t>未来发展的挑战与机遇</a:t>
            </a:r>
            <a:endParaRPr altLang="en-US" lang="zh-CN"/>
          </a:p>
          <a:p>
            <a:r>
              <a:rPr altLang="en-US" lang="zh-CN"/>
              <a:t>挑战：技术更新迅速，需要不断跟进；数据安全和隐私保护问题；教育资源分布不均，数字化鸿沟问题</a:t>
            </a:r>
            <a:endParaRPr altLang="en-US" lang="zh-CN"/>
          </a:p>
          <a:p>
            <a:r>
              <a:rPr altLang="en-US" lang="zh-CN"/>
              <a:t>机遇：个性化学习成为可能，提高教育质量；促进教育公平，缩小城乡教育差距；推动教育行业创新和转型升级</a:t>
            </a:r>
            <a:endParaRPr altLang="en-US" lang="zh-CN"/>
          </a:p>
        </p:txBody>
      </p:sp>
      <p:sp>
        <p:nvSpPr>
          <p:cNvPr id="10497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未来发展的挑战与机遇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78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数字校园与个人化学习融合的实践案例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案例一：某高校数字校园建设实践</a:t>
            </a:r>
            <a:endParaRPr altLang="en-US" lang="zh-CN"/>
          </a:p>
        </p:txBody>
      </p:sp>
      <p:sp>
        <p:nvSpPr>
          <p:cNvPr id="1049854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案例背景：某高校为了提升教育质量和效率，决定开展数字校园建设。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建设内容：该高校实施了多项数字化教育改革措施，包括在线课程、数字化图书馆、虚拟实验室等。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实施过程：该校采用了多种技术和工具，包括云计算、大数据、人工智能等，以支持数字化校园的建设。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成果与影响：数字校园建设成功提高了该校的教学质量和效率，同时也为学生提供了更加便捷和个性化的学习体验。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案例二：某在线教育平台个人化学习实践</a:t>
            </a:r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平台背景：介绍该在线教育平台的背景、发展历程和业务范围。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06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08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个人化学习实践：详细介绍该平台如何通过大数据、人工智能等技术实现个人化学习，包括学习路径规划、个性化推荐、学习资源定制等方面。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10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912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实践效果：列举该平台在个人化学习实践方面取得的成果，包括提高学习效率、提升学习体验、优化教学效果等方面的数据和案例。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14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16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经验总结：总结该在线教育平台在个人化学习实践方面的经验教训，以及对未来发展的展望和规划。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18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案例三：某企业培训中数字校园与个人化学习的融合实践</a:t>
            </a:r>
            <a:endParaRPr altLang="en-US" lang="zh-CN"/>
          </a:p>
        </p:txBody>
      </p:sp>
      <p:cxnSp>
        <p:nvCxnSpPr>
          <p:cNvPr id="3146053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534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6055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6037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605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539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954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976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956" name="正文"/>
          <p:cNvSpPr txBox="1"/>
          <p:nvPr>
            <p:custDataLst>
              <p:tags r:id="rId5"/>
            </p:custDataLst>
          </p:nvPr>
        </p:nvSpPr>
        <p:spPr>
          <a:xfrm>
            <a:off x="3550976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实施过程：该企业首先对员工进行需求分析，然后根据员工的特点和需求，制定个性化的学习计划和课程。同时，利用数字校园平台，为员工提供丰富的学习资源和在线学习工具。</a:t>
            </a:r>
            <a:endParaRPr altLang="en-US" dirty="0" lang="zh-CN">
              <a:sym typeface="+mn-ea"/>
            </a:endParaRPr>
          </a:p>
        </p:txBody>
      </p:sp>
      <p:sp>
        <p:nvSpPr>
          <p:cNvPr id="1049958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6127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60" name="正文"/>
          <p:cNvSpPr txBox="1"/>
          <p:nvPr>
            <p:custDataLst>
              <p:tags r:id="rId7"/>
            </p:custDataLst>
          </p:nvPr>
        </p:nvSpPr>
        <p:spPr>
          <a:xfrm>
            <a:off x="9436127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总结与展望：数字校园与个人化学习的融合实践是一种有效的培训方式，能够提高员工素质和技能，同时也为企业节省了时间和成本。未来，这种培训方式将会得到更广泛的应用和推广。</a:t>
            </a:r>
            <a:endParaRPr altLang="en-US" lang="zh-CN">
              <a:sym typeface="+mn-ea"/>
            </a:endParaRPr>
          </a:p>
        </p:txBody>
      </p:sp>
      <p:sp>
        <p:nvSpPr>
          <p:cNvPr id="1049962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552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64" name="正文"/>
          <p:cNvSpPr txBox="1"/>
          <p:nvPr>
            <p:custDataLst>
              <p:tags r:id="rId9"/>
            </p:custDataLst>
          </p:nvPr>
        </p:nvSpPr>
        <p:spPr>
          <a:xfrm>
            <a:off x="6493552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实践效果：通过数字校园与个人化学习的融合实践，该企业员工的学习积极性和效果得到了显著提高。同时，这种培训方式也为企业节省了大量时间和成本。</a:t>
            </a:r>
            <a:endParaRPr altLang="en-US" lang="zh-CN"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10"/>
            </p:custDataLst>
          </p:nvPr>
        </p:nvSpPr>
        <p:spPr>
          <a:xfrm>
            <a:off x="608400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案例背景：某企业为了提高员工素质和技能，采用数字校园与个人化学习融合的方式进行培训。</a:t>
            </a:r>
            <a:endParaRPr altLang="en-US" dirty="0" lang="zh-CN">
              <a:sym typeface="+mn-ea"/>
            </a:endParaRPr>
          </a:p>
        </p:txBody>
      </p:sp>
      <p:sp>
        <p:nvSpPr>
          <p:cNvPr id="1049968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400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总结与反思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对数字校园与个人化学习融合的总结</a:t>
            </a:r>
            <a:endParaRPr altLang="en-US" lang="zh-CN"/>
          </a:p>
        </p:txBody>
      </p:sp>
      <p:sp>
        <p:nvSpPr>
          <p:cNvPr id="105007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数字校园与个人化学习融合的未来展望与建议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数字校园与个人化学习融合的实践与探索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数字校园与个人化学习融合的现状与挑战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9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数字校园与个人化学习融合的背景与意义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对未来发展的思考与建议</a:t>
            </a:r>
            <a:endParaRPr altLang="en-US" lang="zh-CN"/>
          </a:p>
        </p:txBody>
      </p:sp>
      <p:sp>
        <p:nvSpPr>
          <p:cNvPr id="10501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深入推进数字校园建设，提高教育信息化水平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强化个人化学习理念，促进个性化教育发展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加强教师培训，提高数字化教学能力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完善政策法规，保障数字化教育健康发展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9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284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2023-12-15T14:02:47Z</dcterms:created>
  <dcterms:modified xsi:type="dcterms:W3CDTF">2023-12-15T14:02:47Z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bebe6a83942b424d9a5b3d3418af7c25_21</vt:lpwstr>
  </property>
</Properties>
</file>