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224" r:id="rId1"/>
    <p:sldMasterId id="2147494261" r:id="rId2"/>
  </p:sldMasterIdLst>
  <p:notesMasterIdLst>
    <p:notesMasterId r:id="rId3"/>
  </p:notesMasterIdLst>
  <p:sldIdLst>
    <p:sldId id="5242" r:id="rId4"/>
    <p:sldId id="5246" r:id="rId5"/>
    <p:sldId id="5249" r:id="rId6"/>
    <p:sldId id="5252" r:id="rId7"/>
    <p:sldId id="5258" r:id="rId9"/>
    <p:sldId id="5261" r:id="rId10"/>
    <p:sldId id="5264" r:id="rId11"/>
    <p:sldId id="5267" r:id="rId12"/>
    <p:sldId id="5270" r:id="rId13"/>
    <p:sldId id="5276" r:id="rId15"/>
    <p:sldId id="5279" r:id="rId16"/>
    <p:sldId id="5282" r:id="rId17"/>
    <p:sldId id="5285" r:id="rId18"/>
    <p:sldId id="5288" r:id="rId19"/>
    <p:sldId id="5294" r:id="rId21"/>
    <p:sldId id="5297" r:id="rId22"/>
    <p:sldId id="5300" r:id="rId23"/>
    <p:sldId id="5303" r:id="rId24"/>
    <p:sldId id="5306" r:id="rId25"/>
    <p:sldId id="5312" r:id="rId27"/>
    <p:sldId id="5315" r:id="rId28"/>
    <p:sldId id="5318" r:id="rId29"/>
    <p:sldId id="5321" r:id="rId30"/>
    <p:sldId id="532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225" r:id="rId1"/>
    <p:sldLayoutId id="2147494226" r:id="rId2"/>
    <p:sldLayoutId id="2147494227" r:id="rId3"/>
    <p:sldLayoutId id="2147494228" r:id="rId4"/>
    <p:sldLayoutId id="2147494229" r:id="rId5"/>
    <p:sldLayoutId id="2147494230" r:id="rId6"/>
    <p:sldLayoutId id="2147494231" r:id="rId7"/>
    <p:sldLayoutId id="2147494232" r:id="rId8"/>
    <p:sldLayoutId id="2147494233" r:id="rId9"/>
    <p:sldLayoutId id="2147494234" r:id="rId10"/>
    <p:sldLayoutId id="21474942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262" r:id="rId1"/>
    <p:sldLayoutId id="2147494263" r:id="rId2"/>
    <p:sldLayoutId id="2147494264" r:id="rId3"/>
    <p:sldLayoutId id="2147494265" r:id="rId4"/>
    <p:sldLayoutId id="2147494266" r:id="rId5"/>
    <p:sldLayoutId id="2147494267" r:id="rId6"/>
    <p:sldLayoutId id="2147494268" r:id="rId7"/>
    <p:sldLayoutId id="2147494269" r:id="rId8"/>
    <p:sldLayoutId id="2147494270" r:id="rId9"/>
    <p:sldLayoutId id="2147494271" r:id="rId10"/>
    <p:sldLayoutId id="214749427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tags" Target="../tags/tag130.xml"/><Relationship Id="rId14" Type="http://schemas.openxmlformats.org/officeDocument/2006/relationships/tags" Target="../tags/tag131.xml"/><Relationship Id="rId15" Type="http://schemas.openxmlformats.org/officeDocument/2006/relationships/tags" Target="../tags/tag132.xml"/><Relationship Id="rId16" Type="http://schemas.openxmlformats.org/officeDocument/2006/relationships/tags" Target="../tags/tag133.xml"/><Relationship Id="rId17" Type="http://schemas.openxmlformats.org/officeDocument/2006/relationships/tags" Target="../tags/tag134.xml"/><Relationship Id="rId18" Type="http://schemas.openxmlformats.org/officeDocument/2006/relationships/tags" Target="../tags/tag135.xml"/><Relationship Id="rId19" Type="http://schemas.openxmlformats.org/officeDocument/2006/relationships/tags" Target="../tags/tag136.xml"/><Relationship Id="rId20" Type="http://schemas.openxmlformats.org/officeDocument/2006/relationships/tags" Target="../tags/tag137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tags" Target="../tags/tag275.xml"/><Relationship Id="rId18" Type="http://schemas.openxmlformats.org/officeDocument/2006/relationships/tags" Target="../tags/tag276.xml"/><Relationship Id="rId19" Type="http://schemas.openxmlformats.org/officeDocument/2006/relationships/tags" Target="../tags/tag277.xml"/><Relationship Id="rId20" Type="http://schemas.openxmlformats.org/officeDocument/2006/relationships/tags" Target="../tags/tag278.xml"/><Relationship Id="rId21" Type="http://schemas.openxmlformats.org/officeDocument/2006/relationships/tags" Target="../tags/tag279.xml"/><Relationship Id="rId22" Type="http://schemas.openxmlformats.org/officeDocument/2006/relationships/tags" Target="../tags/tag280.xml"/><Relationship Id="rId23" Type="http://schemas.openxmlformats.org/officeDocument/2006/relationships/tags" Target="../tags/tag281.xml"/><Relationship Id="rId24" Type="http://schemas.openxmlformats.org/officeDocument/2006/relationships/tags" Target="../tags/tag282.xml"/><Relationship Id="rId25" Type="http://schemas.openxmlformats.org/officeDocument/2006/relationships/tags" Target="../tags/tag283.xml"/><Relationship Id="rId26" Type="http://schemas.openxmlformats.org/officeDocument/2006/relationships/tags" Target="../tags/tag284.xml"/><Relationship Id="rId27" Type="http://schemas.openxmlformats.org/officeDocument/2006/relationships/tags" Target="../tags/tag285.xml"/><Relationship Id="rId28" Type="http://schemas.openxmlformats.org/officeDocument/2006/relationships/tags" Target="../tags/tag286.xml"/><Relationship Id="rId29" Type="http://schemas.openxmlformats.org/officeDocument/2006/relationships/tags" Target="../tags/tag287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企业营销行业工作总结与展望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企业营销行业工作总结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企业营销行业面临挑战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企业营销行业发展趋势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企业营销行业未来展望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企业营销行业工作总结</a:t>
            </a:r>
            <a:endParaRPr altLang="en-US" lang="zh-CN"/>
          </a:p>
        </p:txBody>
      </p:sp>
      <p:sp>
        <p:nvSpPr>
          <p:cNvPr id="10488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营销策略与效果</a:t>
            </a:r>
            <a:endParaRPr altLang="en-US" lang="zh-CN"/>
          </a:p>
        </p:txBody>
      </p:sp>
      <p:sp>
        <p:nvSpPr>
          <p:cNvPr id="10489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营销策略：介绍企业营销行业采用的策略，如产品定位、目标市场、渠道拓展等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营销效果：分析企业营销行业所取得的成果，如销售额、市场份额、品牌知名度等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营销策略调整：说明企业营销行业在实施过程中遇到的问题和挑战，以及相应的调整措施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营销效果评估：对企业营销行业的成果进行评估，包括销售额、市场份额、品牌知名度等方面的评估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品牌建设与推广</a:t>
            </a:r>
            <a:endParaRPr altLang="en-US" lang="zh-CN"/>
          </a:p>
        </p:txBody>
      </p:sp>
      <p:sp>
        <p:nvSpPr>
          <p:cNvPr id="10489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品牌定位与目标受众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品牌营销策略与实施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品牌建设成果与影响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品牌形象塑造与传播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销售业绩与市场份额</a:t>
            </a:r>
            <a:endParaRPr altLang="en-US" lang="zh-CN"/>
          </a:p>
        </p:txBody>
      </p:sp>
      <p:sp>
        <p:nvSpPr>
          <p:cNvPr id="104903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市场份额：企业在所处行业中的市场占有率、排名以及竞争对手情况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销售业绩：本年度销售额、销售利润等关键指标的完成情况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营销策略：企业在本年度所采取的营销策略及其效果评估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客户满意度：客户对企业产品或服务的满意度评价以及反馈情况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客户关系管理</a:t>
            </a:r>
            <a:endParaRPr altLang="en-US" lang="zh-CN"/>
          </a:p>
        </p:txBody>
      </p:sp>
      <p:sp>
        <p:nvSpPr>
          <p:cNvPr id="10490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定义：客户关系管理是企业与客户之间建立、维护和管理关系的过程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目的：提高客户满意度和忠诚度，促进业务增长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实施方式：通过多种渠道与客户保持联系，了解客户需求，提供个性化服务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效果：提高客户满意度和忠诚度，降低客户流失率，提高企业竞争力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企业营销行业面临挑战</a:t>
            </a:r>
            <a:endParaRPr altLang="en-US" lang="zh-CN"/>
          </a:p>
        </p:txBody>
      </p:sp>
      <p:sp>
        <p:nvSpPr>
          <p:cNvPr id="10491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市场竞争激烈</a:t>
            </a:r>
            <a:endParaRPr altLang="en-US" lang="zh-CN"/>
          </a:p>
        </p:txBody>
      </p:sp>
      <p:sp>
        <p:nvSpPr>
          <p:cNvPr id="1049192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竞争对手众多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96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成本压力加大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00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02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消费者需求多样化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04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06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营销手段不断创新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消费者需求多样化</a:t>
            </a:r>
            <a:endParaRPr altLang="en-US" lang="zh-CN"/>
          </a:p>
        </p:txBody>
      </p:sp>
      <p:sp>
        <p:nvSpPr>
          <p:cNvPr id="10492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不同消费者群体需求差异大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消费者对产品品质和服务要求提高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消费者更加注重个性化、定制化产品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消费者对价格敏感度降低，更注重性价比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营销手段创新</a:t>
            </a:r>
            <a:endParaRPr altLang="en-US" lang="zh-CN"/>
          </a:p>
        </p:txBody>
      </p:sp>
      <p:sp>
        <p:nvSpPr>
          <p:cNvPr id="104930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数字化营销：利用互联网、社交媒体等数字化渠道进行品牌推广和产品营销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内容营销：通过创作优质的内容吸引潜在客户，提高品牌知名度和美誉度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社交媒体营销：利用社交媒体平台进行产品推广和品牌宣传，提高用户参与度和互动性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短视频营销：通过短视频平台发布有趣、实用的内容，吸引用户关注和分享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法律法规限制</a:t>
            </a:r>
            <a:endParaRPr altLang="en-US" lang="zh-CN"/>
          </a:p>
        </p:txBody>
      </p:sp>
      <p:sp>
        <p:nvSpPr>
          <p:cNvPr id="10493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营销活动必须遵守相关法律法规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违反法律法规可能导致严重后果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营销人员需要了解相关法律法规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遵守法律法规是企业营销行业的基本要求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企业营销行业发展趋势</a:t>
            </a:r>
            <a:endParaRPr altLang="en-US" lang="zh-CN"/>
          </a:p>
        </p:txBody>
      </p:sp>
      <p:sp>
        <p:nvSpPr>
          <p:cNvPr id="104940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数字化营销</a:t>
            </a:r>
            <a:endParaRPr altLang="en-US" lang="zh-CN"/>
          </a:p>
        </p:txBody>
      </p:sp>
      <p:sp>
        <p:nvSpPr>
          <p:cNvPr id="10494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数字化营销的发展趋势和未来展望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数字化营销的定义和特点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数字化营销的优势和挑战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数字化营销的实践案例和应用场景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社交媒体营销</a:t>
            </a:r>
            <a:endParaRPr altLang="en-US" lang="zh-CN"/>
          </a:p>
        </p:txBody>
      </p:sp>
      <p:sp>
        <p:nvSpPr>
          <p:cNvPr id="10495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社交媒体成为企业营销的重要渠道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社交媒体用户数量增长迅速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社交媒体营销策略多样化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社交媒体营销效果评估与优化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个性化定制服务</a:t>
            </a:r>
            <a:endParaRPr altLang="en-US" lang="zh-CN"/>
          </a:p>
        </p:txBody>
      </p:sp>
      <p:sp>
        <p:nvSpPr>
          <p:cNvPr id="10495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定义：根据客户需求，提供定制化的产品或服务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优势：提高客户满意度，增加产品竞争力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发展趋势：随着消费者需求多样化，个性化定制服务将更加普及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挑战：需要提高生产效率，降低成本，同时保证质量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跨界合作与整合营销</a:t>
            </a:r>
            <a:endParaRPr altLang="en-US" lang="zh-CN"/>
          </a:p>
        </p:txBody>
      </p:sp>
      <p:sp>
        <p:nvSpPr>
          <p:cNvPr id="10496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数字化营销手段：利用互联网、社交媒体等数字化手段，提高营销效率和效果，实现精准营销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跨界合作趋势：不同行业之间的合作与创新，打破传统界限，实现资源共享和优势互补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整合营销策略：将各种营销手段和渠道进行整合，形成统一的营销策略，提高品牌知名度和美誉度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国际化趋势：企业营销行业逐渐走向国际化，跨国合作和全球推广成为重要趋势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企业营销行业未来展望</a:t>
            </a:r>
            <a:endParaRPr altLang="en-US" lang="zh-CN"/>
          </a:p>
        </p:txBody>
      </p:sp>
      <p:sp>
        <p:nvSpPr>
          <p:cNvPr id="104967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提高营销策略的精准度</a:t>
            </a:r>
            <a:endParaRPr altLang="en-US" lang="zh-CN"/>
          </a:p>
        </p:txBody>
      </p:sp>
      <p:sp>
        <p:nvSpPr>
          <p:cNvPr id="10497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利用大数据和人工智能技术，精准分析客户需求和行为习惯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制定个性化的营销策略，提高客户满意度和忠诚度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借助社交媒体等新媒体平台，扩大品牌知名度和影响力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加强与客户的互动和沟通，及时了解客户需求和反馈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加强品牌建设与推广力度</a:t>
            </a:r>
            <a:endParaRPr altLang="en-US" lang="zh-CN"/>
          </a:p>
        </p:txBody>
      </p:sp>
      <p:sp>
        <p:nvSpPr>
          <p:cNvPr id="10497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品牌定位与差异化：明确品牌定位，突出品牌特色与优势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品牌创新与升级：不断进行品牌创新与升级，保持品牌竞争力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品牌合作与联盟：寻求与其他品牌或机构的合作与联盟，共同推动品牌发展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品牌传播与推广：利用多种渠道进行品牌传播与推广，提高品牌知名度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拓展销售渠道与市场覆盖范围</a:t>
            </a:r>
            <a:endParaRPr altLang="en-US" lang="zh-CN"/>
          </a:p>
        </p:txBody>
      </p:sp>
      <p:sp>
        <p:nvSpPr>
          <p:cNvPr id="10498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创新营销策略：采用创新的营销策略，如个性化定制、体验式营销等，提高客户满意度和忠诚度。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拓展销售渠道：通过线上和线下渠道，如电商平台、社交媒体、实体店等，扩大销售渠道，提高产品曝光度和销售量。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市场覆盖范围：扩大市场覆盖范围，从本地市场向全国市场乃至全球市场拓展，提高品牌知名度和市场份额。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强化品牌建设：加强品牌建设，提高品牌知名度和美誉度，增强消费者对品牌的信任和认可。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提升客户服务质量与满意度</a:t>
            </a:r>
            <a:endParaRPr altLang="en-US" lang="zh-CN"/>
          </a:p>
        </p:txBody>
      </p:sp>
      <p:sp>
        <p:nvSpPr>
          <p:cNvPr id="104993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提高客户服务人员的专业素养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建立完善的客户服务体系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定期对客户服务进行评估和改进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创新客户服务方式，提升客户体验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98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98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4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15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2023-12-17T21:15:46Z</dcterms:created>
  <dcterms:modified xsi:type="dcterms:W3CDTF">2023-12-17T21:15:46Z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0d9574fa08e5498582f16ae02ff59270_21</vt:lpwstr>
  </property>
</Properties>
</file>