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226" r:id="rId1"/>
    <p:sldMasterId id="2147494263" r:id="rId2"/>
  </p:sldMasterIdLst>
  <p:notesMasterIdLst>
    <p:notesMasterId r:id="rId3"/>
  </p:notesMasterIdLst>
  <p:sldIdLst>
    <p:sldId id="5151" r:id="rId4"/>
    <p:sldId id="5154" r:id="rId5"/>
    <p:sldId id="5157" r:id="rId6"/>
    <p:sldId id="5160" r:id="rId7"/>
    <p:sldId id="5166" r:id="rId9"/>
    <p:sldId id="5169" r:id="rId10"/>
    <p:sldId id="5172" r:id="rId11"/>
    <p:sldId id="5175" r:id="rId12"/>
    <p:sldId id="5178" r:id="rId13"/>
    <p:sldId id="5184" r:id="rId15"/>
    <p:sldId id="5187" r:id="rId16"/>
    <p:sldId id="5190" r:id="rId17"/>
    <p:sldId id="5193" r:id="rId18"/>
    <p:sldId id="5196" r:id="rId19"/>
    <p:sldId id="5202" r:id="rId21"/>
    <p:sldId id="5205" r:id="rId22"/>
    <p:sldId id="5208" r:id="rId23"/>
    <p:sldId id="5211" r:id="rId24"/>
    <p:sldId id="5214" r:id="rId25"/>
    <p:sldId id="5220" r:id="rId27"/>
    <p:sldId id="5223" r:id="rId28"/>
    <p:sldId id="5226" r:id="rId29"/>
    <p:sldId id="5229" r:id="rId30"/>
    <p:sldId id="5232" r:id="rId31"/>
    <p:sldId id="5238" r:id="rId33"/>
    <p:sldId id="5241" r:id="rId34"/>
    <p:sldId id="5244" r:id="rId35"/>
    <p:sldId id="5247" r:id="rId36"/>
    <p:sldId id="5250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27" r:id="rId1"/>
    <p:sldLayoutId id="2147494228" r:id="rId2"/>
    <p:sldLayoutId id="2147494229" r:id="rId3"/>
    <p:sldLayoutId id="2147494230" r:id="rId4"/>
    <p:sldLayoutId id="2147494231" r:id="rId5"/>
    <p:sldLayoutId id="2147494232" r:id="rId6"/>
    <p:sldLayoutId id="2147494233" r:id="rId7"/>
    <p:sldLayoutId id="2147494234" r:id="rId8"/>
    <p:sldLayoutId id="2147494235" r:id="rId9"/>
    <p:sldLayoutId id="2147494236" r:id="rId10"/>
    <p:sldLayoutId id="21474942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264" r:id="rId1"/>
    <p:sldLayoutId id="2147494265" r:id="rId2"/>
    <p:sldLayoutId id="2147494266" r:id="rId3"/>
    <p:sldLayoutId id="2147494267" r:id="rId4"/>
    <p:sldLayoutId id="2147494268" r:id="rId5"/>
    <p:sldLayoutId id="2147494269" r:id="rId6"/>
    <p:sldLayoutId id="2147494270" r:id="rId7"/>
    <p:sldLayoutId id="2147494271" r:id="rId8"/>
    <p:sldLayoutId id="2147494272" r:id="rId9"/>
    <p:sldLayoutId id="2147494273" r:id="rId10"/>
    <p:sldLayoutId id="214749427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tags" Target="../tags/tag143.xml"/><Relationship Id="rId22" Type="http://schemas.openxmlformats.org/officeDocument/2006/relationships/tags" Target="../tags/tag144.xml"/><Relationship Id="rId23" Type="http://schemas.openxmlformats.org/officeDocument/2006/relationships/tags" Target="../tags/tag145.xml"/><Relationship Id="rId24" Type="http://schemas.openxmlformats.org/officeDocument/2006/relationships/tags" Target="../tags/tag146.xml"/><Relationship Id="rId25" Type="http://schemas.openxmlformats.org/officeDocument/2006/relationships/tags" Target="../tags/tag147.xml"/><Relationship Id="rId26" Type="http://schemas.openxmlformats.org/officeDocument/2006/relationships/tags" Target="../tags/tag148.xml"/><Relationship Id="rId27" Type="http://schemas.openxmlformats.org/officeDocument/2006/relationships/tags" Target="../tags/tag149.xml"/><Relationship Id="rId28" Type="http://schemas.openxmlformats.org/officeDocument/2006/relationships/tags" Target="../tags/tag150.xml"/><Relationship Id="rId29" Type="http://schemas.openxmlformats.org/officeDocument/2006/relationships/tags" Target="../tags/tag151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tags" Target="../tags/tag318.xml"/><Relationship Id="rId22" Type="http://schemas.openxmlformats.org/officeDocument/2006/relationships/tags" Target="../tags/tag319.xml"/><Relationship Id="rId23" Type="http://schemas.openxmlformats.org/officeDocument/2006/relationships/tags" Target="../tags/tag320.xml"/><Relationship Id="rId24" Type="http://schemas.openxmlformats.org/officeDocument/2006/relationships/tags" Target="../tags/tag321.xml"/><Relationship Id="rId25" Type="http://schemas.openxmlformats.org/officeDocument/2006/relationships/tags" Target="../tags/tag322.xml"/><Relationship Id="rId26" Type="http://schemas.openxmlformats.org/officeDocument/2006/relationships/tags" Target="../tags/tag323.xml"/><Relationship Id="rId27" Type="http://schemas.openxmlformats.org/officeDocument/2006/relationships/tags" Target="../tags/tag324.xml"/><Relationship Id="rId28" Type="http://schemas.openxmlformats.org/officeDocument/2006/relationships/tags" Target="../tags/tag325.xml"/><Relationship Id="rId29" Type="http://schemas.openxmlformats.org/officeDocument/2006/relationships/tags" Target="../tags/tag326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tags" Target="../tags/tag347.xml"/><Relationship Id="rId22" Type="http://schemas.openxmlformats.org/officeDocument/2006/relationships/tags" Target="../tags/tag348.xml"/><Relationship Id="rId23" Type="http://schemas.openxmlformats.org/officeDocument/2006/relationships/tags" Target="../tags/tag349.xml"/><Relationship Id="rId24" Type="http://schemas.openxmlformats.org/officeDocument/2006/relationships/tags" Target="../tags/tag350.xml"/><Relationship Id="rId25" Type="http://schemas.openxmlformats.org/officeDocument/2006/relationships/tags" Target="../tags/tag351.xml"/><Relationship Id="rId26" Type="http://schemas.openxmlformats.org/officeDocument/2006/relationships/tags" Target="../tags/tag352.xml"/><Relationship Id="rId27" Type="http://schemas.openxmlformats.org/officeDocument/2006/relationships/tags" Target="../tags/tag353.xml"/><Relationship Id="rId28" Type="http://schemas.openxmlformats.org/officeDocument/2006/relationships/tags" Target="../tags/tag354.xml"/><Relationship Id="rId29" Type="http://schemas.openxmlformats.org/officeDocument/2006/relationships/tags" Target="../tags/tag355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tags" Target="../tags/tag411.xml"/><Relationship Id="rId14" Type="http://schemas.openxmlformats.org/officeDocument/2006/relationships/tags" Target="../tags/tag412.xml"/><Relationship Id="rId1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玩具制造行业2024工作总结及工作展望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2024年玩具制造行业工作总结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2024年玩具制造行业工作亮点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75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2024年玩具制造行业工作不足与问题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玩具制造行业未来展望与挑战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玩具制造行业未来工作重点与建议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2024年玩具制造行业工作总结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行业概况回顾</a:t>
            </a:r>
            <a:endParaRPr altLang="en-US" lang="zh-CN"/>
          </a:p>
        </p:txBody>
      </p:sp>
      <p:sp>
        <p:nvSpPr>
          <p:cNvPr id="10489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2024年玩具制造行业整体发展情况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市场竞争格局及主要企业情况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主要产品类型及销售情况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行业规模及增长速度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0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热门玩具类型和受欢迎程度分析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2024年玩具制造行业市场需求增长趋势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不同年龄段和性别消费者对玩具的需求特点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市场竞争格局和市场份额分布情况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竞争格局概述</a:t>
            </a:r>
            <a:endParaRPr altLang="en-US" lang="zh-CN"/>
          </a:p>
        </p:txBody>
      </p:sp>
      <p:sp>
        <p:nvSpPr>
          <p:cNvPr id="1049120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2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24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行业竞争格局：分析行业内主要竞争对手、市场份额分布情况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8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0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品牌竞争：介绍行业内知名品牌及其特点、优势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4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6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价格竞争：分析行业内价格竞争情况，包括价格战、促销活动等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0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2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渠道竞争：介绍行业内不同销售渠道的特点、优劣势及适用范围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6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8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竞争趋势：预测未来行业竞争格局的发展趋势，包括市场变化、技术进步等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8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8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智能化发展：玩具制造行业将更加注重智能化技术的应用，提高生产效率和产品质量。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绿色环保：随着消费者对环保意识的提高，玩具制造行业将更加注重环保和可持续发展，采用环保材料和工艺。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个性化定制：消费者对个性化需求的提高，玩具制造行业将提供更多个性化定制服务，满足消费者多样化的需求。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跨界合作：玩具制造行业将与其他领域进行跨界合作，拓展业务范围，提高品牌影响力。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4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2024年玩具制造行业工作亮点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产品创新与设计</a:t>
            </a:r>
            <a:endParaRPr altLang="en-US" lang="zh-CN"/>
          </a:p>
        </p:txBody>
      </p:sp>
      <p:sp>
        <p:nvSpPr>
          <p:cNvPr id="104931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1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创新设计理念：强调玩具设计的新颖性、趣味性和教育性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多样化产品线：推出多款不同类型的玩具产品，满足不同年龄段和消费群体的需求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智能化技术应用：将智能化技术应用于玩具设计中，提高产品的互动性和娱乐性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环保材料使用：采用环保材料制作玩具，确保产品的安全性和可持续性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生产效率提升</a:t>
            </a:r>
            <a:endParaRPr altLang="en-US" lang="zh-CN"/>
          </a:p>
        </p:txBody>
      </p:sp>
      <p:sp>
        <p:nvSpPr>
          <p:cNvPr id="104937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供应链协同管理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员工培训和技术提升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生产流程优化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自动化生产线的应用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供应链优化管理</a:t>
            </a:r>
            <a:endParaRPr altLang="en-US" lang="zh-CN"/>
          </a:p>
        </p:txBody>
      </p:sp>
      <p:sp>
        <p:nvSpPr>
          <p:cNvPr id="10494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供应链整合：实现供应商、生产商、销售商等各环节的协同合作，提高整体运营效率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库存管理优化：采用先进的库存管理技术，降低库存成本，提高库存周转率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采购流程优化：简化采购流程，提高采购效率，降低采购成本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物流配送优化：采用智能物流系统，实现快速、准确、高效的物流配送服务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市场营销策略创新</a:t>
            </a:r>
            <a:endParaRPr altLang="en-US" lang="zh-CN"/>
          </a:p>
        </p:txBody>
      </p:sp>
      <p:sp>
        <p:nvSpPr>
          <p:cNvPr id="10494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线上销售渠道拓展：在电商平台开设官方旗舰店，拓展线上销售渠道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线下活动推广：举办玩具展览、体验活动等线下活动，吸引消费者关注和购买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社交媒体营销：利用社交媒体平台推广玩具产品，提高品牌知名度和曝光率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跨界合作：与其他行业品牌合作，推出联名玩具产品，扩大市场份额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5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2024年玩具制造行业工作不足与问题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产品质量问题与安全隐患</a:t>
            </a:r>
            <a:endParaRPr altLang="en-US" lang="zh-CN"/>
          </a:p>
        </p:txBody>
      </p:sp>
      <p:sp>
        <p:nvSpPr>
          <p:cNvPr id="104962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2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产品质量不达标：部分玩具存在安全隐患，如小零件易脱落、电池泄露等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生产工艺不规范：部分玩具生产过程中存在操作不规范、材料使用不当等问题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监管力度不够：相关部门对玩具制造行业的监管力度不够，导致部分不良产品流入市场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消费者投诉增多：随着消费者对玩具安全问题的关注度提高，相关投诉也越来越多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生产成本压力与成本控制</a:t>
            </a:r>
            <a:endParaRPr altLang="en-US" lang="zh-CN"/>
          </a:p>
        </p:txBody>
      </p:sp>
      <p:sp>
        <p:nvSpPr>
          <p:cNvPr id="10496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人工成本上升对利润产生影响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原材料价格上涨导致成本增加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供应链不稳定导致生产成本波动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市场竞争激烈导致价格战，影响成本控制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市场营销策略的局限性</a:t>
            </a:r>
            <a:endParaRPr altLang="en-US" lang="zh-CN"/>
          </a:p>
        </p:txBody>
      </p:sp>
      <p:sp>
        <p:nvSpPr>
          <p:cNvPr id="104973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缺乏创新：传统的市场营销策略已经无法满足消费者的需求，需要不断创新和改进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缺乏针对性：不同的消费者群体有不同的需求和偏好，需要制定针对性的市场营销策略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缺乏数据支持：市场营销策略的制定需要基于数据分析和市场调研，但目前玩具制造行业在这方面还存在不足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缺乏品牌建设：品牌建设是市场营销策略的重要组成部分，但目前玩具制造行业在这方面还需要加强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供应链稳定性与风险管理</a:t>
            </a:r>
            <a:endParaRPr altLang="en-US" lang="zh-CN"/>
          </a:p>
        </p:txBody>
      </p:sp>
      <p:sp>
        <p:nvSpPr>
          <p:cNvPr id="10497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原材料价格上涨：导致生产成本增加，影响企业盈利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供应链中断风险：受全球疫情、贸易保护主义等因素影响，供应链稳定性受到挑战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物流不稳定：影响产品生产和交付，导致客户满意度下降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应对措施：加强供应链风险管理，建立多元化供应商体系，提高供应链韧性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2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玩具制造行业未来展望与挑战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市场需求预测与趋势分析</a:t>
            </a:r>
            <a:endParaRPr altLang="en-US" lang="zh-CN"/>
          </a:p>
        </p:txBody>
      </p:sp>
      <p:sp>
        <p:nvSpPr>
          <p:cNvPr id="10498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市场需求预测：根据历史数据和趋势，预测未来玩具市场的需求量和需求变化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消费者趋势：分析消费者的购买习惯、偏好和需求，以及未来可能的变化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竞争格局：分析竞争对手的产品、价格和市场占有率，以及未来可能的变化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政策法规：了解相关政策法规对玩具行业的影响，以及未来可能的变化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技术创新与产业升级方向</a:t>
            </a:r>
            <a:endParaRPr altLang="en-US" lang="zh-CN"/>
          </a:p>
        </p:txBody>
      </p:sp>
      <p:sp>
        <p:nvSpPr>
          <p:cNvPr id="104995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3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4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4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4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技术创新：关注新技术、新材料的应用，提高玩具制造的效率和品质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应对挑战：加强产业链合作，共同应对市场变化和挑战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拓展市场：加强品牌建设，提高产品附加值，拓展国内外市场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产业升级方向：从传统制造向智能制造转型，提高生产效率和降低成本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政策法规对行业的影响与挑战</a:t>
            </a:r>
            <a:endParaRPr altLang="en-US" lang="zh-CN"/>
          </a:p>
        </p:txBody>
      </p:sp>
      <p:sp>
        <p:nvSpPr>
          <p:cNvPr id="105003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5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6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6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6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6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6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7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政策法规对玩具制造行业的监管与支持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政策法规对行业国际化的影响与挑战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政策法规对行业创新的影响与挑战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政策法规对行业发展的推动与限制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全球化趋势下的竞争与合作</a:t>
            </a:r>
            <a:endParaRPr altLang="en-US" lang="zh-CN"/>
          </a:p>
        </p:txBody>
      </p:sp>
      <p:sp>
        <p:nvSpPr>
          <p:cNvPr id="10501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全球化趋势下的玩具制造行业现状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竞争与合作在玩具制造行业中的重要性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全球化趋势下的玩具制造行业面临的挑战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全球化趋势下的玩具制造行业未来的合作与竞争策略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6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玩具制造行业未来工作重点与建议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加强产品质量监管与安全保障措施</a:t>
            </a:r>
            <a:endParaRPr altLang="en-US" lang="zh-CN"/>
          </a:p>
        </p:txBody>
      </p:sp>
      <p:sp>
        <p:nvSpPr>
          <p:cNvPr id="10502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定期对产品进行安全检测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及时处理质量问题，防止问题扩大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建立完善的质量监管体系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加强生产过程中的安全监管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优化生产流程与成本控制策略</a:t>
            </a:r>
            <a:endParaRPr altLang="en-US" lang="zh-CN"/>
          </a:p>
        </p:txBody>
      </p:sp>
      <p:sp>
        <p:nvSpPr>
          <p:cNvPr id="10502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优化生产流程：通过改进生产工艺、提高自动化程度、减少浪费等方式提高生产效率，降低生产成本。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成本控制策略：制定合理的采购、库存、物流等成本控制策略，降低原材料、物流等成本，提高企业盈利能力。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质量与安全：在优化生产流程和成本控制的同时，要注重产品质量和生产安全，确保产品符合相关标准和法规要求。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创新与研发：加强玩具制造行业的创新和研发能力，开发具有自主知识产权的新产品，提高企业核心竞争力。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拓展市场营销渠道与品牌建设</a:t>
            </a:r>
            <a:endParaRPr altLang="en-US" lang="zh-CN"/>
          </a:p>
        </p:txBody>
      </p:sp>
      <p:sp>
        <p:nvSpPr>
          <p:cNvPr id="105035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拓展市场营销渠道：通过线上和线下渠道，如电商平台、实体店、展会等，提高品牌知名度和曝光率。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品牌建设：通过品牌故事、形象设计、口碑营销等方式，提升品牌形象和价值，增强消费者对品牌的信任和忠诚度。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营销策略创新：结合市场趋势和消费者需求，制定有针对性的营销策略，如社交媒体营销、内容营销、事件营销等，提高营销效果。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合作伙伴关系建设：与相关行业合作伙伴建立良好的合作关系，共同推广产品和服务，扩大市场份额。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加强供应链稳定性与风险管理能力</a:t>
            </a:r>
            <a:endParaRPr altLang="en-US" lang="zh-CN"/>
          </a:p>
        </p:txBody>
      </p:sp>
      <p:sp>
        <p:nvSpPr>
          <p:cNvPr id="105039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风险管理能力在玩具制造行业的应用和提升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0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加强供应链稳定性的措施和建议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当前供应链存在的问题和挑战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1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供应链稳定性对玩具制造行业的重要性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5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415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2023-12-17T17:02:51Z</dcterms:created>
  <dcterms:modified xsi:type="dcterms:W3CDTF">2023-12-17T17:02:51Z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d44cd40a73134ac198780ed1ba47a282_21</vt:lpwstr>
  </property>
</Properties>
</file>