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18" r:id="rId1"/>
    <p:sldMasterId id="2147484155" r:id="rId2"/>
  </p:sldMasterIdLst>
  <p:notesMasterIdLst>
    <p:notesMasterId r:id="rId3"/>
  </p:notesMasterIdLst>
  <p:sldIdLst>
    <p:sldId id="476" r:id="rId4"/>
    <p:sldId id="481" r:id="rId5"/>
    <p:sldId id="485" r:id="rId6"/>
    <p:sldId id="488" r:id="rId7"/>
    <p:sldId id="494" r:id="rId9"/>
    <p:sldId id="497" r:id="rId10"/>
    <p:sldId id="500" r:id="rId11"/>
    <p:sldId id="506" r:id="rId13"/>
    <p:sldId id="509" r:id="rId14"/>
    <p:sldId id="512" r:id="rId15"/>
    <p:sldId id="515" r:id="rId16"/>
    <p:sldId id="518" r:id="rId17"/>
    <p:sldId id="524" r:id="rId19"/>
    <p:sldId id="527" r:id="rId20"/>
    <p:sldId id="530" r:id="rId21"/>
    <p:sldId id="533" r:id="rId22"/>
    <p:sldId id="536" r:id="rId23"/>
    <p:sldId id="542" r:id="rId25"/>
    <p:sldId id="545" r:id="rId26"/>
    <p:sldId id="548" r:id="rId27"/>
    <p:sldId id="551" r:id="rId28"/>
    <p:sldId id="554" r:id="rId29"/>
    <p:sldId id="560" r:id="rId31"/>
    <p:sldId id="563" r:id="rId32"/>
    <p:sldId id="566" r:id="rId33"/>
    <p:sldId id="569" r:id="rId34"/>
    <p:sldId id="572"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tags" Target="../tags/tag255.xml"/><Relationship Id="rId20" Type="http://schemas.openxmlformats.org/officeDocument/2006/relationships/tags" Target="../tags/tag256.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人工智能在物联网设备管理中的创新应用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添加目录标题</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物联网设备管理现状</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人工智能在物联网设备管理中的应用</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创新应用案例分析</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技术挑战与解决方案</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未来发展趋势与展望</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物联网设备管理现状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物联网设备数量及种类</a:t>
            </a:r>
            <a:endParaRPr altLang="en-US" lang="zh-CN"/>
          </a:p>
        </p:txBody>
      </p:sp>
      <p:sp>
        <p:nvSpPr>
          <p:cNvPr id="1049216" name="任意多边形: 形状 47"/>
          <p:cNvSpPr/>
          <p:nvPr>
            <p:custDataLst>
              <p:tags r:id="rId1"/>
            </p:custDataLst>
          </p:nvPr>
        </p:nvSpPr>
        <p:spPr>
          <a:xfrm rot="10800000">
            <a:off x="737953" y="1976874"/>
            <a:ext cx="5099664" cy="361636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8" name="矩形 48"/>
          <p:cNvSpPr/>
          <p:nvPr>
            <p:custDataLst>
              <p:tags r:id="rId2"/>
            </p:custDataLst>
          </p:nvPr>
        </p:nvSpPr>
        <p:spPr>
          <a:xfrm>
            <a:off x="608330" y="2498541"/>
            <a:ext cx="259154" cy="261147"/>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52"/>
          <p:cNvSpPr txBox="1"/>
          <p:nvPr>
            <p:custDataLst>
              <p:tags r:id="rId3"/>
            </p:custDataLst>
          </p:nvPr>
        </p:nvSpPr>
        <p:spPr>
          <a:xfrm>
            <a:off x="1107123" y="2283774"/>
            <a:ext cx="4404799" cy="2438500"/>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lt1">
                    <a:lumMod val="100000"/>
                  </a:schemeClr>
                </a:solidFill>
                <a:latin typeface="Arial" panose="02080604020202020204" pitchFamily="34" charset="0"/>
                <a:ea typeface="微软雅黑" panose="020B0503020204020204" charset="-122"/>
                <a:sym typeface="+mn-ea"/>
              </a:rPr>
              <a:t>物联网设备数量：快速增长，预计未来几年将持续增加</a:t>
            </a:r>
            <a:endParaRPr altLang="en-US" dirty="0" sz="3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2" name="任意多边形: 形状 19"/>
          <p:cNvSpPr/>
          <p:nvPr>
            <p:custDataLst>
              <p:tags r:id="rId4"/>
            </p:custDataLst>
          </p:nvPr>
        </p:nvSpPr>
        <p:spPr>
          <a:xfrm rot="10800000">
            <a:off x="6477563" y="1976874"/>
            <a:ext cx="5099664" cy="361636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4" name="矩形 20"/>
          <p:cNvSpPr/>
          <p:nvPr>
            <p:custDataLst>
              <p:tags r:id="rId5"/>
            </p:custDataLst>
          </p:nvPr>
        </p:nvSpPr>
        <p:spPr>
          <a:xfrm>
            <a:off x="6347940" y="2498541"/>
            <a:ext cx="259154" cy="261147"/>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3"/>
          <p:cNvSpPr txBox="1"/>
          <p:nvPr>
            <p:custDataLst>
              <p:tags r:id="rId6"/>
            </p:custDataLst>
          </p:nvPr>
        </p:nvSpPr>
        <p:spPr>
          <a:xfrm>
            <a:off x="6846733" y="2283774"/>
            <a:ext cx="4404799" cy="2438500"/>
          </a:xfrm>
          <a:prstGeom prst="rect"/>
          <a:noFill/>
        </p:spPr>
        <p:txBody>
          <a:bodyPr anchor="t" anchorCtr="0" bIns="46800" lIns="90000" rIns="90000" rtlCol="0" tIns="46800" vert="horz" wrap="square">
            <a:normAutofit/>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物联网设备种类：多样化，包括智能家居、智能交通、智能医疗等</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84" name="标题 1"/>
          <p:cNvSpPr>
            <a:spLocks noGrp="1"/>
          </p:cNvSpPr>
          <p:nvPr>
            <p:ph type="title" idx="3"/>
          </p:nvPr>
        </p:nvSpPr>
        <p:spPr/>
        <p:txBody>
          <a:bodyPr>
            <a:normAutofit fontScale="96875"/>
          </a:bodyPr>
          <a:p>
            <a:r>
              <a:rPr altLang="en-US" lang="zh-CN"/>
              <a:t>设备管理挑战与问题</a:t>
            </a:r>
            <a:endParaRPr altLang="en-US" lang="zh-CN"/>
          </a:p>
        </p:txBody>
      </p:sp>
      <p:sp>
        <p:nvSpPr>
          <p:cNvPr id="1049286"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设备数量庞大，管理难度大</a:t>
            </a:r>
            <a:endParaRPr altLang="en-US" dirty="0" sz="1200" lang="zh-CN" spc="150">
              <a:solidFill>
                <a:schemeClr val="tx1">
                  <a:lumMod val="65000"/>
                  <a:lumOff val="35000"/>
                </a:schemeClr>
              </a:solidFill>
              <a:latin typeface="+mn-ea"/>
              <a:sym typeface="+mn-ea"/>
            </a:endParaRPr>
          </a:p>
        </p:txBody>
      </p:sp>
      <p:sp>
        <p:nvSpPr>
          <p:cNvPr id="1049288"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设备类型多样，兼容性问题突出</a:t>
            </a:r>
            <a:endParaRPr altLang="en-US" dirty="0" sz="1200" lang="zh-CN" spc="150">
              <a:solidFill>
                <a:schemeClr val="tx1">
                  <a:lumMod val="65000"/>
                  <a:lumOff val="35000"/>
                </a:schemeClr>
              </a:solidFill>
              <a:latin typeface="+mn-ea"/>
              <a:sym typeface="+mn-ea"/>
            </a:endParaRPr>
          </a:p>
        </p:txBody>
      </p:sp>
      <p:sp>
        <p:nvSpPr>
          <p:cNvPr id="1049290"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设备分布广泛，难以实现集中管理</a:t>
            </a:r>
            <a:endParaRPr altLang="en-US" dirty="0" sz="1200" lang="zh-CN" spc="150">
              <a:solidFill>
                <a:schemeClr val="tx1">
                  <a:lumMod val="65000"/>
                  <a:lumOff val="35000"/>
                </a:schemeClr>
              </a:solidFill>
              <a:latin typeface="+mn-ea"/>
              <a:sym typeface="+mn-ea"/>
            </a:endParaRPr>
          </a:p>
        </p:txBody>
      </p:sp>
      <p:sp>
        <p:nvSpPr>
          <p:cNvPr id="1049292"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设备数据安全存在隐患，需要加强保护措施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50"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352" name="标题 14"/>
          <p:cNvSpPr>
            <a:spLocks noGrp="1"/>
          </p:cNvSpPr>
          <p:nvPr>
            <p:ph type="title" idx="4"/>
            <p:custDataLst>
              <p:tags r:id="rId2"/>
            </p:custDataLst>
          </p:nvPr>
        </p:nvSpPr>
        <p:spPr/>
        <p:txBody>
          <a:bodyPr>
            <a:normAutofit fontScale="90000"/>
          </a:bodyPr>
          <a:p>
            <a:r>
              <a:rPr altLang="en-US" dirty="0" lang="zh-CN"/>
              <a:t>人工智能在物联网设备管理中的应用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78" name="标题 1"/>
          <p:cNvSpPr>
            <a:spLocks noGrp="1"/>
          </p:cNvSpPr>
          <p:nvPr>
            <p:ph type="title" idx="3"/>
          </p:nvPr>
        </p:nvSpPr>
        <p:spPr/>
        <p:txBody>
          <a:bodyPr>
            <a:normAutofit fontScale="96875"/>
          </a:bodyPr>
          <a:p>
            <a:r>
              <a:rPr altLang="en-US" lang="zh-CN"/>
              <a:t>设备自动识别与分类</a:t>
            </a:r>
            <a:endParaRPr altLang="en-US" lang="zh-CN"/>
          </a:p>
        </p:txBody>
      </p:sp>
      <p:sp>
        <p:nvSpPr>
          <p:cNvPr id="104948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设备自动识别技术：通过图像识别、语音识别等技术手段，实现对物联网设备的自动识别</a:t>
            </a:r>
            <a:endParaRPr altLang="en-US" dirty="0" sz="1200" lang="zh-CN" spc="150">
              <a:solidFill>
                <a:schemeClr val="tx1">
                  <a:lumMod val="85000"/>
                  <a:lumOff val="15000"/>
                </a:schemeClr>
              </a:solidFill>
              <a:latin typeface="+mn-ea"/>
              <a:sym typeface="+mn-ea"/>
            </a:endParaRPr>
          </a:p>
        </p:txBody>
      </p:sp>
      <p:sp>
        <p:nvSpPr>
          <p:cNvPr id="104948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设备分类方法：根据设备类型、功能等信息，对物联网设备进行分类，提高管理效率</a:t>
            </a:r>
            <a:endParaRPr altLang="en-US" dirty="0" sz="1200" lang="zh-CN" spc="150">
              <a:solidFill>
                <a:schemeClr val="tx1">
                  <a:lumMod val="85000"/>
                  <a:lumOff val="15000"/>
                </a:schemeClr>
              </a:solidFill>
              <a:latin typeface="+mn-ea"/>
              <a:sym typeface="+mn-ea"/>
            </a:endParaRPr>
          </a:p>
        </p:txBody>
      </p:sp>
      <p:sp>
        <p:nvSpPr>
          <p:cNvPr id="104948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设备自动分类应用：在物联网设备管理中，实现设备的自动分类和标识，提高管理效率</a:t>
            </a:r>
            <a:endParaRPr altLang="en-US" dirty="0" sz="1200" lang="zh-CN" spc="150">
              <a:solidFill>
                <a:schemeClr val="tx1">
                  <a:lumMod val="85000"/>
                  <a:lumOff val="15000"/>
                </a:schemeClr>
              </a:solidFill>
              <a:latin typeface="+mn-ea"/>
              <a:sym typeface="+mn-ea"/>
            </a:endParaRPr>
          </a:p>
        </p:txBody>
      </p:sp>
      <p:sp>
        <p:nvSpPr>
          <p:cNvPr id="104949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未来发展趋势：随着人工智能技术的不断发展，设备自动识别与分类技术将更加智能化、高效化</a:t>
            </a:r>
            <a:endParaRPr altLang="en-US" dirty="0" sz="1200" lang="zh-CN" spc="150">
              <a:solidFill>
                <a:schemeClr val="tx1">
                  <a:lumMod val="85000"/>
                  <a:lumOff val="15000"/>
                </a:schemeClr>
              </a:solidFill>
              <a:latin typeface="+mn-ea"/>
              <a:sym typeface="+mn-ea"/>
            </a:endParaRPr>
          </a:p>
        </p:txBody>
      </p:sp>
      <p:sp>
        <p:nvSpPr>
          <p:cNvPr id="104950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60" name="标题 1"/>
          <p:cNvSpPr>
            <a:spLocks noGrp="1"/>
          </p:cNvSpPr>
          <p:nvPr>
            <p:ph type="title" idx="3"/>
          </p:nvPr>
        </p:nvSpPr>
        <p:spPr/>
        <p:txBody>
          <a:bodyPr>
            <a:normAutofit fontScale="96875"/>
          </a:bodyPr>
          <a:p>
            <a:r>
              <a:rPr altLang="en-US" lang="zh-CN"/>
              <a:t>设备状态监测与预测</a:t>
            </a:r>
            <a:endParaRPr altLang="en-US" lang="zh-CN"/>
          </a:p>
        </p:txBody>
      </p:sp>
      <p:sp>
        <p:nvSpPr>
          <p:cNvPr id="104956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实时监测设备状态：通过传感器等手段实时收集设备运行数据</a:t>
            </a:r>
            <a:endParaRPr altLang="en-US" dirty="0" sz="1200" lang="zh-CN" spc="150">
              <a:solidFill>
                <a:schemeClr val="tx1">
                  <a:lumMod val="65000"/>
                  <a:lumOff val="35000"/>
                </a:schemeClr>
              </a:solidFill>
              <a:latin typeface="+mn-ea"/>
              <a:sym typeface="+mn-ea"/>
            </a:endParaRPr>
          </a:p>
        </p:txBody>
      </p:sp>
      <p:sp>
        <p:nvSpPr>
          <p:cNvPr id="104956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预测设备故障：利用机器学习算法对设备运行数据进行建模分析，预测设备可能出现的故障</a:t>
            </a:r>
            <a:endParaRPr altLang="en-US" dirty="0" sz="1200" lang="zh-CN" spc="150">
              <a:solidFill>
                <a:schemeClr val="tx1">
                  <a:lumMod val="65000"/>
                  <a:lumOff val="35000"/>
                </a:schemeClr>
              </a:solidFill>
              <a:latin typeface="+mn-ea"/>
              <a:sym typeface="+mn-ea"/>
            </a:endParaRPr>
          </a:p>
        </p:txBody>
      </p:sp>
      <p:sp>
        <p:nvSpPr>
          <p:cNvPr id="104956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优化设备维护：根据预测结果，提前进行设备维护和保养，减少故障停机时间</a:t>
            </a:r>
            <a:endParaRPr altLang="en-US" dirty="0" sz="1200" lang="zh-CN" spc="150">
              <a:solidFill>
                <a:schemeClr val="tx1">
                  <a:lumMod val="65000"/>
                  <a:lumOff val="35000"/>
                </a:schemeClr>
              </a:solidFill>
              <a:latin typeface="+mn-ea"/>
              <a:sym typeface="+mn-ea"/>
            </a:endParaRPr>
          </a:p>
        </p:txBody>
      </p:sp>
      <p:sp>
        <p:nvSpPr>
          <p:cNvPr id="104956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提高设备使用寿命：通过优化维护策略，延长设备使用寿命，降低更换成本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26" name="标题 1"/>
          <p:cNvSpPr>
            <a:spLocks noGrp="1"/>
          </p:cNvSpPr>
          <p:nvPr>
            <p:ph type="title" idx="3"/>
          </p:nvPr>
        </p:nvSpPr>
        <p:spPr/>
        <p:txBody>
          <a:bodyPr>
            <a:normAutofit fontScale="96875"/>
          </a:bodyPr>
          <a:p>
            <a:r>
              <a:rPr altLang="en-US" lang="zh-CN"/>
              <a:t>故障诊断与排除</a:t>
            </a:r>
            <a:endParaRPr altLang="en-US" lang="zh-CN"/>
          </a:p>
        </p:txBody>
      </p:sp>
      <p:sp>
        <p:nvSpPr>
          <p:cNvPr id="104962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故障诊断与排除的案例分析</a:t>
            </a:r>
            <a:endParaRPr altLang="zh-CN" dirty="0" lang="en-US">
              <a:solidFill>
                <a:schemeClr val="dk1">
                  <a:lumMod val="80000"/>
                  <a:lumOff val="20000"/>
                </a:schemeClr>
              </a:solidFill>
              <a:latin typeface="+mn-ea"/>
              <a:sym typeface="+mn-ea"/>
            </a:endParaRPr>
          </a:p>
        </p:txBody>
      </p:sp>
      <p:sp>
        <p:nvSpPr>
          <p:cNvPr id="104963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人工智能在物联网设备管理中的应用</a:t>
            </a:r>
            <a:endParaRPr altLang="en-US" dirty="0" lang="zh-CN">
              <a:solidFill>
                <a:schemeClr val="dk1">
                  <a:lumMod val="80000"/>
                  <a:lumOff val="20000"/>
                </a:schemeClr>
              </a:solidFill>
              <a:latin typeface="+mn-ea"/>
              <a:sym typeface="+mn-ea"/>
            </a:endParaRPr>
          </a:p>
        </p:txBody>
      </p:sp>
      <p:sp>
        <p:nvSpPr>
          <p:cNvPr id="104964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故障诊断与排除的流程</a:t>
            </a:r>
            <a:endParaRPr altLang="en-US" dirty="0" lang="zh-CN">
              <a:solidFill>
                <a:schemeClr val="dk1">
                  <a:lumMod val="80000"/>
                  <a:lumOff val="20000"/>
                </a:schemeClr>
              </a:solidFill>
              <a:latin typeface="+mn-ea"/>
              <a:sym typeface="+mn-ea"/>
            </a:endParaRPr>
          </a:p>
        </p:txBody>
      </p:sp>
      <p:sp>
        <p:nvSpPr>
          <p:cNvPr id="104965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故障诊断与排除的未来发展趋势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16" name="标题 1"/>
          <p:cNvSpPr>
            <a:spLocks noGrp="1"/>
          </p:cNvSpPr>
          <p:nvPr>
            <p:ph type="title" idx="3"/>
          </p:nvPr>
        </p:nvSpPr>
        <p:spPr/>
        <p:txBody>
          <a:bodyPr>
            <a:normAutofit fontScale="96875"/>
          </a:bodyPr>
          <a:p>
            <a:r>
              <a:rPr altLang="en-US" lang="zh-CN"/>
              <a:t>设备优化与控制</a:t>
            </a:r>
            <a:endParaRPr altLang="en-US" lang="zh-CN"/>
          </a:p>
        </p:txBody>
      </p:sp>
      <p:sp>
        <p:nvSpPr>
          <p:cNvPr id="104971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设备性能优化：通过人工智能技术对物联网设备进行实时监测和数据分析，提高设备性能和效率</a:t>
            </a:r>
            <a:endParaRPr altLang="en-US" dirty="0" sz="2000" lang="zh-CN" spc="150">
              <a:solidFill>
                <a:schemeClr val="tx1">
                  <a:lumMod val="85000"/>
                  <a:lumOff val="15000"/>
                </a:schemeClr>
              </a:solidFill>
              <a:latin typeface="+mn-ea"/>
              <a:sym typeface="+mn-ea"/>
            </a:endParaRPr>
          </a:p>
        </p:txBody>
      </p:sp>
      <p:sp>
        <p:nvSpPr>
          <p:cNvPr id="104972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设备故障预测：利用人工智能技术对设备运行数据进行学习，预测设备可能出现的故障，提前进行维护和修复</a:t>
            </a:r>
            <a:endParaRPr altLang="en-US" dirty="0" sz="2000" lang="zh-CN" spc="150">
              <a:solidFill>
                <a:schemeClr val="tx1">
                  <a:lumMod val="85000"/>
                  <a:lumOff val="15000"/>
                </a:schemeClr>
              </a:solidFill>
              <a:latin typeface="+mn-ea"/>
              <a:sym typeface="+mn-ea"/>
            </a:endParaRPr>
          </a:p>
        </p:txBody>
      </p:sp>
      <p:sp>
        <p:nvSpPr>
          <p:cNvPr id="104973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设备远程控制：通过物联网技术和人工智能技术，实现对设备的远程监控和控制，提高设备的可操作性和便捷性</a:t>
            </a:r>
            <a:endParaRPr altLang="en-US" dirty="0" sz="2000" lang="zh-CN" spc="150">
              <a:solidFill>
                <a:schemeClr val="tx1">
                  <a:lumMod val="85000"/>
                  <a:lumOff val="15000"/>
                </a:schemeClr>
              </a:solidFill>
              <a:latin typeface="+mn-ea"/>
              <a:sym typeface="+mn-ea"/>
            </a:endParaRPr>
          </a:p>
        </p:txBody>
      </p:sp>
      <p:sp>
        <p:nvSpPr>
          <p:cNvPr id="104973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设备能耗管理：通过人工智能技术对设备能耗数据进行监测和分析，提出优化建议，降低设备能耗和运营成本</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98"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00" name="标题 14"/>
          <p:cNvSpPr>
            <a:spLocks noGrp="1"/>
          </p:cNvSpPr>
          <p:nvPr>
            <p:ph type="title" idx="4"/>
            <p:custDataLst>
              <p:tags r:id="rId2"/>
            </p:custDataLst>
          </p:nvPr>
        </p:nvSpPr>
        <p:spPr/>
        <p:txBody>
          <a:bodyPr>
            <a:normAutofit fontScale="90000"/>
          </a:bodyPr>
          <a:p>
            <a:r>
              <a:rPr altLang="en-US" dirty="0" lang="zh-CN"/>
              <a:t>创新应用案例分析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26" name="标题 1"/>
          <p:cNvSpPr>
            <a:spLocks noGrp="1"/>
          </p:cNvSpPr>
          <p:nvPr>
            <p:ph type="title" idx="3"/>
          </p:nvPr>
        </p:nvSpPr>
        <p:spPr/>
        <p:txBody>
          <a:bodyPr>
            <a:normAutofit fontScale="93750"/>
          </a:bodyPr>
          <a:p>
            <a:r>
              <a:rPr altLang="en-US" lang="zh-CN"/>
              <a:t>智能家居设备管理</a:t>
            </a:r>
            <a:endParaRPr altLang="en-US" lang="zh-CN"/>
          </a:p>
        </p:txBody>
      </p:sp>
      <p:sp>
        <p:nvSpPr>
          <p:cNvPr id="104992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智能家居设备概述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3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智能家居设备管理现状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4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人工智能在智能家居设备管理中的应用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4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创新应用案例分析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08" name="标题 1"/>
          <p:cNvSpPr>
            <a:spLocks noGrp="1"/>
          </p:cNvSpPr>
          <p:nvPr>
            <p:ph type="title" idx="3"/>
          </p:nvPr>
        </p:nvSpPr>
        <p:spPr/>
        <p:txBody>
          <a:bodyPr>
            <a:normAutofit fontScale="93750"/>
          </a:bodyPr>
          <a:p>
            <a:r>
              <a:rPr altLang="en-US" lang="zh-CN"/>
              <a:t>工业自动化设备管理</a:t>
            </a:r>
            <a:endParaRPr altLang="en-US" lang="zh-CN"/>
          </a:p>
        </p:txBody>
      </p:sp>
      <p:sp>
        <p:nvSpPr>
          <p:cNvPr id="105001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设备远程监控与故障诊断</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设备状态监测与实时数据采集</a:t>
            </a:r>
            <a:endParaRPr dirty="0" sz="2000" err="1">
              <a:solidFill>
                <a:schemeClr val="tx1">
                  <a:lumMod val="75000"/>
                  <a:lumOff val="25000"/>
                </a:schemeClr>
              </a:solidFill>
              <a:latin typeface="+mn-ea"/>
              <a:ea typeface="+mn-ea"/>
              <a:cs typeface="+mn-ea"/>
              <a:sym typeface="+mn-lt"/>
            </a:endParaRPr>
          </a:p>
        </p:txBody>
      </p:sp>
      <p:sp>
        <p:nvSpPr>
          <p:cNvPr id="105003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3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优化生产流程与提高效率</a:t>
            </a:r>
            <a:endParaRPr dirty="0" sz="2000" err="1">
              <a:solidFill>
                <a:schemeClr val="tx1">
                  <a:lumMod val="75000"/>
                  <a:lumOff val="25000"/>
                </a:schemeClr>
              </a:solidFill>
              <a:latin typeface="+mn-ea"/>
              <a:ea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预测性维护与智能运维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06" name="标题 1"/>
          <p:cNvSpPr>
            <a:spLocks noGrp="1"/>
          </p:cNvSpPr>
          <p:nvPr>
            <p:ph type="title" idx="3"/>
          </p:nvPr>
        </p:nvSpPr>
        <p:spPr/>
        <p:txBody>
          <a:bodyPr>
            <a:normAutofit fontScale="93750"/>
          </a:bodyPr>
          <a:p>
            <a:r>
              <a:rPr altLang="en-US" lang="zh-CN"/>
              <a:t>智慧城市设备管理</a:t>
            </a:r>
            <a:endParaRPr altLang="en-US" lang="zh-CN"/>
          </a:p>
        </p:txBody>
      </p:sp>
      <p:sp>
        <p:nvSpPr>
          <p:cNvPr id="105010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物联网设备管理现状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智慧城市设备管理创新应用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案例分析：智能家居、智能交通等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88" name="标题 1"/>
          <p:cNvSpPr>
            <a:spLocks noGrp="1"/>
          </p:cNvSpPr>
          <p:nvPr>
            <p:ph type="title" idx="3"/>
          </p:nvPr>
        </p:nvSpPr>
        <p:spPr/>
        <p:txBody>
          <a:bodyPr>
            <a:normAutofit fontScale="93750"/>
          </a:bodyPr>
          <a:p>
            <a:r>
              <a:rPr altLang="en-US" lang="zh-CN"/>
              <a:t>其他领域应用案例</a:t>
            </a:r>
            <a:endParaRPr altLang="en-US" lang="zh-CN"/>
          </a:p>
        </p:txBody>
      </p:sp>
      <p:sp>
        <p:nvSpPr>
          <p:cNvPr id="1050190"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智能家居：通过人工智能技术实现设备的互联互通，提高家居生活的便利性和舒适度</a:t>
            </a:r>
            <a:endParaRPr altLang="en-US" dirty="0" sz="1200" lang="zh-CN" spc="150">
              <a:solidFill>
                <a:schemeClr val="tx1">
                  <a:lumMod val="65000"/>
                  <a:lumOff val="35000"/>
                </a:schemeClr>
              </a:solidFill>
              <a:latin typeface="+mn-ea"/>
              <a:sym typeface="+mn-ea"/>
            </a:endParaRPr>
          </a:p>
        </p:txBody>
      </p:sp>
      <p:sp>
        <p:nvSpPr>
          <p:cNvPr id="1050192"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智能交通：利用人工智能技术对交通数据进行实时分析，提高交通运行效率和安全性</a:t>
            </a:r>
            <a:endParaRPr altLang="en-US" dirty="0" sz="1200" lang="zh-CN" spc="150">
              <a:solidFill>
                <a:schemeClr val="tx1">
                  <a:lumMod val="65000"/>
                  <a:lumOff val="35000"/>
                </a:schemeClr>
              </a:solidFill>
              <a:latin typeface="+mn-ea"/>
              <a:sym typeface="+mn-ea"/>
            </a:endParaRPr>
          </a:p>
        </p:txBody>
      </p:sp>
      <p:sp>
        <p:nvSpPr>
          <p:cNvPr id="1050194"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智能医疗：通过人工智能技术对医疗数据进行挖掘和分析，提高医疗诊断的准确性和效率</a:t>
            </a:r>
            <a:endParaRPr altLang="en-US" dirty="0" sz="1200" lang="zh-CN" spc="150">
              <a:solidFill>
                <a:schemeClr val="tx1">
                  <a:lumMod val="65000"/>
                  <a:lumOff val="35000"/>
                </a:schemeClr>
              </a:solidFill>
              <a:latin typeface="+mn-ea"/>
              <a:sym typeface="+mn-ea"/>
            </a:endParaRPr>
          </a:p>
        </p:txBody>
      </p:sp>
      <p:sp>
        <p:nvSpPr>
          <p:cNvPr id="1050196"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智能农业：利用人工智能技术对农业生产环境和作物生长数据进行监测和分析，提高农业生产的效率和品质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54"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256" name="标题 14"/>
          <p:cNvSpPr>
            <a:spLocks noGrp="1"/>
          </p:cNvSpPr>
          <p:nvPr>
            <p:ph type="title" idx="4"/>
            <p:custDataLst>
              <p:tags r:id="rId2"/>
            </p:custDataLst>
          </p:nvPr>
        </p:nvSpPr>
        <p:spPr/>
        <p:txBody>
          <a:bodyPr>
            <a:normAutofit fontScale="90000"/>
          </a:bodyPr>
          <a:p>
            <a:r>
              <a:rPr altLang="en-US" dirty="0" lang="zh-CN"/>
              <a:t>技术挑战与解决方案</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82" name="标题 1"/>
          <p:cNvSpPr>
            <a:spLocks noGrp="1"/>
          </p:cNvSpPr>
          <p:nvPr>
            <p:ph type="title" idx="3"/>
          </p:nvPr>
        </p:nvSpPr>
        <p:spPr/>
        <p:txBody>
          <a:bodyPr>
            <a:normAutofit fontScale="93750"/>
          </a:bodyPr>
          <a:p>
            <a:r>
              <a:rPr altLang="en-US" lang="zh-CN"/>
              <a:t>数据隐私与安全问题</a:t>
            </a:r>
            <a:endParaRPr altLang="en-US" lang="zh-CN"/>
          </a:p>
        </p:txBody>
      </p:sp>
      <p:sp>
        <p:nvSpPr>
          <p:cNvPr id="105038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数据隐私保护：确保用户数据不被泄露或滥用</a:t>
            </a:r>
            <a:endParaRPr altLang="en-US" dirty="0" sz="2000" lang="zh-CN" spc="150">
              <a:solidFill>
                <a:schemeClr val="tx1">
                  <a:lumMod val="85000"/>
                  <a:lumOff val="15000"/>
                </a:schemeClr>
              </a:solidFill>
              <a:latin typeface="+mn-ea"/>
              <a:sym typeface="+mn-ea"/>
            </a:endParaRPr>
          </a:p>
        </p:txBody>
      </p:sp>
      <p:sp>
        <p:nvSpPr>
          <p:cNvPr id="105039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数据加密技术：采用先进的加密算法，确保数据传输和存储的安全性</a:t>
            </a:r>
            <a:endParaRPr altLang="en-US" dirty="0" sz="2000" lang="zh-CN" spc="150">
              <a:solidFill>
                <a:schemeClr val="tx1">
                  <a:lumMod val="85000"/>
                  <a:lumOff val="15000"/>
                </a:schemeClr>
              </a:solidFill>
              <a:latin typeface="+mn-ea"/>
              <a:sym typeface="+mn-ea"/>
            </a:endParaRPr>
          </a:p>
        </p:txBody>
      </p:sp>
      <p:sp>
        <p:nvSpPr>
          <p:cNvPr id="105039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访问控制机制：限制对数据的访问权限，防止未经授权的访问和操作</a:t>
            </a:r>
            <a:endParaRPr altLang="en-US" dirty="0" sz="2000" lang="zh-CN" spc="150">
              <a:solidFill>
                <a:schemeClr val="tx1">
                  <a:lumMod val="85000"/>
                  <a:lumOff val="15000"/>
                </a:schemeClr>
              </a:solidFill>
              <a:latin typeface="+mn-ea"/>
              <a:sym typeface="+mn-ea"/>
            </a:endParaRPr>
          </a:p>
        </p:txBody>
      </p:sp>
      <p:sp>
        <p:nvSpPr>
          <p:cNvPr id="105040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安全审计与监控：对数据进行实时监控和审计，及时发现并应对安全威胁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464" name="标题 1"/>
          <p:cNvSpPr>
            <a:spLocks noGrp="1"/>
          </p:cNvSpPr>
          <p:nvPr>
            <p:ph type="title" idx="3"/>
          </p:nvPr>
        </p:nvSpPr>
        <p:spPr/>
        <p:txBody>
          <a:bodyPr>
            <a:normAutofit fontScale="93750"/>
          </a:bodyPr>
          <a:p>
            <a:r>
              <a:rPr altLang="en-US" lang="zh-CN"/>
              <a:t>算法优化与改进方向</a:t>
            </a:r>
            <a:endParaRPr altLang="en-US" lang="zh-CN"/>
          </a:p>
        </p:txBody>
      </p:sp>
      <p:sp>
        <p:nvSpPr>
          <p:cNvPr id="1050466"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算法优化：提高算法的效率和准确性，减少计算量和存储空间</a:t>
            </a:r>
            <a:endParaRPr altLang="en-US" dirty="0" sz="1200" lang="zh-CN" spc="150">
              <a:solidFill>
                <a:schemeClr val="tx1">
                  <a:lumMod val="85000"/>
                  <a:lumOff val="15000"/>
                </a:schemeClr>
              </a:solidFill>
              <a:latin typeface="+mn-ea"/>
              <a:sym typeface="+mn-ea"/>
            </a:endParaRPr>
          </a:p>
        </p:txBody>
      </p:sp>
      <p:sp>
        <p:nvSpPr>
          <p:cNvPr id="1050468"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0"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2"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改进方向：针对不同场景和需求，采用不同的优化策略和算法，提高设备的智能化水平</a:t>
            </a:r>
            <a:endParaRPr altLang="en-US" dirty="0" sz="1200" lang="zh-CN" spc="150">
              <a:solidFill>
                <a:schemeClr val="tx1">
                  <a:lumMod val="85000"/>
                  <a:lumOff val="15000"/>
                </a:schemeClr>
              </a:solidFill>
              <a:latin typeface="+mn-ea"/>
              <a:sym typeface="+mn-ea"/>
            </a:endParaRPr>
          </a:p>
        </p:txBody>
      </p:sp>
      <p:sp>
        <p:nvSpPr>
          <p:cNvPr id="1050474"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6"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78"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深度学习技术：利用深度学习技术对数据进行处理和分析，提高设备的识别和预测能力</a:t>
            </a:r>
            <a:endParaRPr altLang="en-US" dirty="0" sz="1200" lang="zh-CN" spc="150">
              <a:solidFill>
                <a:schemeClr val="tx1">
                  <a:lumMod val="85000"/>
                  <a:lumOff val="15000"/>
                </a:schemeClr>
              </a:solidFill>
              <a:latin typeface="+mn-ea"/>
              <a:sym typeface="+mn-ea"/>
            </a:endParaRPr>
          </a:p>
        </p:txBody>
      </p:sp>
      <p:sp>
        <p:nvSpPr>
          <p:cNvPr id="1050480"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82"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84"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强化学习技术：利用强化学习技术对设备进行自主学习和优化，提高设备的自适应性和智能化水平</a:t>
            </a:r>
            <a:endParaRPr altLang="en-US" dirty="0" sz="1200" lang="zh-CN" spc="150">
              <a:solidFill>
                <a:schemeClr val="tx1">
                  <a:lumMod val="85000"/>
                  <a:lumOff val="15000"/>
                </a:schemeClr>
              </a:solidFill>
              <a:latin typeface="+mn-ea"/>
              <a:sym typeface="+mn-ea"/>
            </a:endParaRPr>
          </a:p>
        </p:txBody>
      </p:sp>
      <p:sp>
        <p:nvSpPr>
          <p:cNvPr id="1050486"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88"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46" name="标题 1"/>
          <p:cNvSpPr>
            <a:spLocks noGrp="1"/>
          </p:cNvSpPr>
          <p:nvPr>
            <p:ph type="title" idx="3"/>
          </p:nvPr>
        </p:nvSpPr>
        <p:spPr/>
        <p:txBody>
          <a:bodyPr>
            <a:normAutofit fontScale="93750"/>
          </a:bodyPr>
          <a:p>
            <a:r>
              <a:rPr altLang="en-US" lang="zh-CN"/>
              <a:t>跨平台兼容性挑战</a:t>
            </a:r>
            <a:endParaRPr altLang="en-US" lang="zh-CN"/>
          </a:p>
        </p:txBody>
      </p:sp>
      <p:sp>
        <p:nvSpPr>
          <p:cNvPr id="1050548"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物联网设备种类繁多，操作系统和通信协议各异</a:t>
            </a:r>
            <a:endParaRPr altLang="en-US" dirty="0" sz="1200" lang="zh-CN" spc="150">
              <a:solidFill>
                <a:schemeClr val="tx1">
                  <a:lumMod val="65000"/>
                  <a:lumOff val="35000"/>
                </a:schemeClr>
              </a:solidFill>
              <a:latin typeface="+mn-ea"/>
              <a:sym typeface="+mn-ea"/>
            </a:endParaRPr>
          </a:p>
        </p:txBody>
      </p:sp>
      <p:sp>
        <p:nvSpPr>
          <p:cNvPr id="1050550"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跨平台兼容性是实现设备互操作的关键</a:t>
            </a:r>
            <a:endParaRPr altLang="en-US" dirty="0" sz="1200" lang="zh-CN" spc="150">
              <a:solidFill>
                <a:schemeClr val="tx1">
                  <a:lumMod val="65000"/>
                  <a:lumOff val="35000"/>
                </a:schemeClr>
              </a:solidFill>
              <a:latin typeface="+mn-ea"/>
              <a:sym typeface="+mn-ea"/>
            </a:endParaRPr>
          </a:p>
        </p:txBody>
      </p:sp>
      <p:sp>
        <p:nvSpPr>
          <p:cNvPr id="1050552"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解决方案：采用标准化通信协议和中间件技术</a:t>
            </a:r>
            <a:endParaRPr altLang="en-US" dirty="0" sz="1200" lang="zh-CN" spc="150">
              <a:solidFill>
                <a:schemeClr val="tx1">
                  <a:lumMod val="65000"/>
                  <a:lumOff val="35000"/>
                </a:schemeClr>
              </a:solidFill>
              <a:latin typeface="+mn-ea"/>
              <a:sym typeface="+mn-ea"/>
            </a:endParaRPr>
          </a:p>
        </p:txBody>
      </p:sp>
      <p:sp>
        <p:nvSpPr>
          <p:cNvPr id="1050554"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实际应用案例：展示跨平台兼容性在智能家居、工业自动化等领域的应用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12" name="标题 1"/>
          <p:cNvSpPr>
            <a:spLocks noGrp="1"/>
          </p:cNvSpPr>
          <p:nvPr>
            <p:ph type="title" idx="3"/>
          </p:nvPr>
        </p:nvSpPr>
        <p:spPr/>
        <p:txBody>
          <a:bodyPr>
            <a:normAutofit fontScale="93750"/>
          </a:bodyPr>
          <a:p>
            <a:r>
              <a:rPr altLang="en-US" lang="zh-CN"/>
              <a:t>标准化与协同发展策略</a:t>
            </a:r>
            <a:endParaRPr altLang="en-US" lang="zh-CN"/>
          </a:p>
        </p:txBody>
      </p:sp>
      <p:sp>
        <p:nvSpPr>
          <p:cNvPr id="105061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1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1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2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2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协同发展：加强跨领域合作，共同推动物联网设备管理技术的创新与应用</a:t>
            </a:r>
            <a:endParaRPr altLang="en-US" sz="1400" lang="zh-CN" spc="150">
              <a:solidFill>
                <a:schemeClr val="tx1"/>
              </a:solidFill>
              <a:effectLst/>
              <a:latin typeface="+mn-ea"/>
              <a:sym typeface="+mn-ea"/>
            </a:endParaRPr>
          </a:p>
        </p:txBody>
      </p:sp>
      <p:sp>
        <p:nvSpPr>
          <p:cNvPr id="105062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标准化：制定统一的物联网设备管理标准，促进不同设备之间的互操作性</a:t>
            </a:r>
            <a:endParaRPr altLang="en-US" dirty="0" sz="1400" lang="zh-CN" spc="150">
              <a:solidFill>
                <a:schemeClr val="tx1"/>
              </a:solidFill>
              <a:effectLst/>
              <a:latin typeface="+mn-ea"/>
              <a:sym typeface="+mn-ea"/>
            </a:endParaRPr>
          </a:p>
        </p:txBody>
      </p:sp>
      <p:sp>
        <p:nvSpPr>
          <p:cNvPr id="105062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标准化与协同发展策略的意义：提高物联网设备管理的效率和质量，降低成本，促进产业发展</a:t>
            </a:r>
            <a:endParaRPr altLang="en-US" sz="1400" lang="zh-CN" spc="150">
              <a:solidFill>
                <a:schemeClr val="tx1"/>
              </a:solidFill>
              <a:effectLst/>
              <a:latin typeface="+mn-ea"/>
              <a:sym typeface="+mn-ea"/>
            </a:endParaRPr>
          </a:p>
        </p:txBody>
      </p:sp>
      <p:sp>
        <p:nvSpPr>
          <p:cNvPr id="105062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标准化与协同发展策略的实施路径：建立行业联盟，制定标准规范，加强技术研发，推广应用案例</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686"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688" name="标题 14"/>
          <p:cNvSpPr>
            <a:spLocks noGrp="1"/>
          </p:cNvSpPr>
          <p:nvPr>
            <p:ph type="title" idx="4"/>
            <p:custDataLst>
              <p:tags r:id="rId2"/>
            </p:custDataLst>
          </p:nvPr>
        </p:nvSpPr>
        <p:spPr/>
        <p:txBody>
          <a:bodyPr>
            <a:normAutofit fontScale="90000"/>
          </a:bodyPr>
          <a:p>
            <a:r>
              <a:rPr altLang="en-US" dirty="0" lang="zh-CN"/>
              <a:t>未来发展趋势与展望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14" name="标题 1"/>
          <p:cNvSpPr>
            <a:spLocks noGrp="1"/>
          </p:cNvSpPr>
          <p:nvPr>
            <p:ph type="title" idx="3"/>
          </p:nvPr>
        </p:nvSpPr>
        <p:spPr/>
        <p:txBody>
          <a:bodyPr>
            <a:normAutofit fontScale="93750"/>
          </a:bodyPr>
          <a:p>
            <a:r>
              <a:rPr altLang="en-US" lang="zh-CN"/>
              <a:t>人工智能与物联网深度融合</a:t>
            </a:r>
            <a:endParaRPr altLang="en-US" lang="zh-CN"/>
          </a:p>
        </p:txBody>
      </p:sp>
      <p:sp>
        <p:nvSpPr>
          <p:cNvPr id="105081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1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820"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人工智能与物联网技术的融合将推动物联网设备管理的智能化发展</a:t>
            </a:r>
            <a:endParaRPr altLang="en-US" dirty="0" sz="2000" lang="zh-CN" spc="200">
              <a:solidFill>
                <a:schemeClr val="tx1">
                  <a:lumMod val="85000"/>
                  <a:lumOff val="15000"/>
                </a:schemeClr>
              </a:solidFill>
              <a:latin typeface="+mn-ea"/>
              <a:sym typeface="+mn-ea"/>
            </a:endParaRPr>
          </a:p>
        </p:txBody>
      </p:sp>
      <p:sp>
        <p:nvSpPr>
          <p:cNvPr id="105082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2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26"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人工智能技术将为物联网设备管理提供更高效、智能的解决方案</a:t>
            </a:r>
            <a:endParaRPr altLang="en-US" dirty="0" sz="2000" lang="zh-CN" spc="200">
              <a:solidFill>
                <a:schemeClr val="tx1">
                  <a:lumMod val="85000"/>
                  <a:lumOff val="15000"/>
                </a:schemeClr>
              </a:solidFill>
              <a:latin typeface="+mn-ea"/>
              <a:sym typeface="+mn-ea"/>
            </a:endParaRPr>
          </a:p>
        </p:txBody>
      </p:sp>
      <p:sp>
        <p:nvSpPr>
          <p:cNvPr id="105082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3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32"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未来，人工智能与物联网的深度融合将进一步提高物联网设备的性能和效率</a:t>
            </a:r>
            <a:endParaRPr altLang="en-US" dirty="0" sz="2000" lang="zh-CN" spc="200">
              <a:solidFill>
                <a:schemeClr val="tx1">
                  <a:lumMod val="85000"/>
                  <a:lumOff val="15000"/>
                </a:schemeClr>
              </a:solidFill>
              <a:latin typeface="+mn-ea"/>
              <a:sym typeface="+mn-ea"/>
            </a:endParaRPr>
          </a:p>
        </p:txBody>
      </p:sp>
      <p:sp>
        <p:nvSpPr>
          <p:cNvPr id="105083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83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838"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人工智能与物联网的融合将为物联网设备管理带来更多的创新应用场景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896" name="标题 1"/>
          <p:cNvSpPr>
            <a:spLocks noGrp="1"/>
          </p:cNvSpPr>
          <p:nvPr>
            <p:ph type="title" idx="3"/>
          </p:nvPr>
        </p:nvSpPr>
        <p:spPr/>
        <p:txBody>
          <a:bodyPr>
            <a:normAutofit fontScale="93750"/>
          </a:bodyPr>
          <a:p>
            <a:r>
              <a:rPr altLang="en-US" lang="zh-CN"/>
              <a:t>边缘计算助力设备管理优化</a:t>
            </a:r>
            <a:endParaRPr altLang="en-US" lang="zh-CN"/>
          </a:p>
        </p:txBody>
      </p:sp>
      <p:sp>
        <p:nvSpPr>
          <p:cNvPr id="1050898"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边缘计算助力设备管理优化：通过在设备端进行计算和数据处理，降低网络带宽需求，提高设备响应速度和数据处理效率。</a:t>
            </a:r>
            <a:endParaRPr altLang="en-US" dirty="0" sz="1200" lang="zh-CN" spc="150">
              <a:solidFill>
                <a:schemeClr val="tx1">
                  <a:lumMod val="65000"/>
                  <a:lumOff val="35000"/>
                </a:schemeClr>
              </a:solidFill>
              <a:latin typeface="+mn-ea"/>
              <a:sym typeface="+mn-ea"/>
            </a:endParaRPr>
          </a:p>
        </p:txBody>
      </p:sp>
      <p:sp>
        <p:nvSpPr>
          <p:cNvPr id="1050900"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5G与物联网的融合：5G技术的普及将为物联网设备提供更高速、更稳定的网络连接，实现更广泛的应用。</a:t>
            </a:r>
            <a:endParaRPr altLang="en-US" dirty="0" sz="1200" lang="zh-CN" spc="150">
              <a:solidFill>
                <a:schemeClr val="tx1">
                  <a:lumMod val="65000"/>
                  <a:lumOff val="35000"/>
                </a:schemeClr>
              </a:solidFill>
              <a:latin typeface="+mn-ea"/>
              <a:sym typeface="+mn-ea"/>
            </a:endParaRPr>
          </a:p>
        </p:txBody>
      </p:sp>
      <p:sp>
        <p:nvSpPr>
          <p:cNvPr id="1050902"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人工智能与物联网的深度融合：人工智能技术将进一步提高物联网设备的智能化水平，实现更精准、更高效的管理。</a:t>
            </a:r>
            <a:endParaRPr altLang="en-US" dirty="0" sz="1200" lang="zh-CN" spc="150">
              <a:solidFill>
                <a:schemeClr val="tx1">
                  <a:lumMod val="65000"/>
                  <a:lumOff val="35000"/>
                </a:schemeClr>
              </a:solidFill>
              <a:latin typeface="+mn-ea"/>
              <a:sym typeface="+mn-ea"/>
            </a:endParaRPr>
          </a:p>
        </p:txBody>
      </p:sp>
      <p:sp>
        <p:nvSpPr>
          <p:cNvPr id="1050904"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区块链技术在设备管理中的应用：区块链技术可以提供安全、可靠、不可篡改的数据记录和存储方式，为物联网设备管理提供更好的保障。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962" name="标题 1"/>
          <p:cNvSpPr>
            <a:spLocks noGrp="1"/>
          </p:cNvSpPr>
          <p:nvPr>
            <p:ph type="title" idx="3"/>
          </p:nvPr>
        </p:nvSpPr>
        <p:spPr/>
        <p:txBody>
          <a:bodyPr>
            <a:normAutofit fontScale="93750"/>
          </a:bodyPr>
          <a:p>
            <a:r>
              <a:rPr altLang="en-US" lang="zh-CN"/>
              <a:t>跨行业合作与创新模式探讨</a:t>
            </a:r>
            <a:endParaRPr altLang="en-US" lang="zh-CN"/>
          </a:p>
        </p:txBody>
      </p:sp>
      <p:sp>
        <p:nvSpPr>
          <p:cNvPr id="105096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6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物联网设备管理领域的跨行业合作：探讨与不同行业之间的合作模式，共同推动物联网设备管理的发展</a:t>
            </a:r>
            <a:endParaRPr altLang="en-US" dirty="0" sz="2000" lang="zh-CN" spc="150">
              <a:solidFill>
                <a:schemeClr val="tx1">
                  <a:lumMod val="75000"/>
                  <a:lumOff val="25000"/>
                </a:schemeClr>
              </a:solidFill>
              <a:latin typeface="+mn-ea"/>
              <a:sym typeface="+mn-ea"/>
            </a:endParaRPr>
          </a:p>
        </p:txBody>
      </p:sp>
      <p:sp>
        <p:nvSpPr>
          <p:cNvPr id="105096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7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7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创新模式探讨：探讨新的商业模式、技术应用和解决方案，推动物联网设备管理的创新发展</a:t>
            </a:r>
            <a:endParaRPr altLang="en-US" dirty="0" sz="2000" lang="zh-CN" spc="150">
              <a:solidFill>
                <a:schemeClr val="tx1">
                  <a:lumMod val="75000"/>
                  <a:lumOff val="25000"/>
                </a:schemeClr>
              </a:solidFill>
              <a:latin typeface="+mn-ea"/>
              <a:sym typeface="+mn-ea"/>
            </a:endParaRPr>
          </a:p>
        </p:txBody>
      </p:sp>
      <p:sp>
        <p:nvSpPr>
          <p:cNvPr id="105097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7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7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未来发展趋势与展望：分析未来物联网设备管理的发展趋势，展望未来的发展前景和机遇</a:t>
            </a:r>
            <a:endParaRPr altLang="en-US" dirty="0" sz="2000" lang="zh-CN" spc="150">
              <a:solidFill>
                <a:schemeClr val="tx1">
                  <a:lumMod val="75000"/>
                  <a:lumOff val="25000"/>
                </a:schemeClr>
              </a:solidFill>
              <a:latin typeface="+mn-ea"/>
              <a:sym typeface="+mn-ea"/>
            </a:endParaRPr>
          </a:p>
        </p:txBody>
      </p:sp>
      <p:sp>
        <p:nvSpPr>
          <p:cNvPr id="105098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98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98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跨行业合作与创新模式的挑战与对策：分析跨行业合作与创新模式面临的挑战，提出相应的对策和建议</a:t>
            </a:r>
            <a:endParaRPr altLang="en-US" dirty="0" sz="2000" lang="zh-CN" spc="150">
              <a:solidFill>
                <a:schemeClr val="tx1">
                  <a:lumMod val="75000"/>
                  <a:lumOff val="25000"/>
                </a:schemeClr>
              </a:solidFill>
              <a:latin typeface="+mn-ea"/>
              <a:sym typeface="+mn-ea"/>
            </a:endParaRPr>
          </a:p>
        </p:txBody>
      </p:sp>
      <p:sp>
        <p:nvSpPr>
          <p:cNvPr id="105098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44" name="标题 1"/>
          <p:cNvSpPr>
            <a:spLocks noGrp="1"/>
          </p:cNvSpPr>
          <p:nvPr>
            <p:ph type="title" idx="3"/>
          </p:nvPr>
        </p:nvSpPr>
        <p:spPr/>
        <p:txBody>
          <a:bodyPr>
            <a:normAutofit fontScale="93750"/>
          </a:bodyPr>
          <a:p>
            <a:r>
              <a:rPr altLang="en-US" lang="zh-CN"/>
              <a:t>政策法规对行业发展的影响</a:t>
            </a:r>
            <a:endParaRPr altLang="en-US" lang="zh-CN"/>
          </a:p>
        </p:txBody>
      </p:sp>
      <p:sp>
        <p:nvSpPr>
          <p:cNvPr id="105104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4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政策法规对行业发展的挑战与机遇</a:t>
            </a:r>
            <a:endParaRPr altLang="zh-CN" dirty="0" lang="en-US">
              <a:solidFill>
                <a:schemeClr val="dk1">
                  <a:lumMod val="80000"/>
                  <a:lumOff val="20000"/>
                </a:schemeClr>
              </a:solidFill>
              <a:latin typeface="+mn-ea"/>
              <a:sym typeface="+mn-ea"/>
            </a:endParaRPr>
          </a:p>
        </p:txBody>
      </p:sp>
      <p:sp>
        <p:nvSpPr>
          <p:cNvPr id="105105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6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政策法规对物联网设备管理行业的推动作用</a:t>
            </a:r>
            <a:endParaRPr altLang="en-US" dirty="0" lang="zh-CN">
              <a:solidFill>
                <a:schemeClr val="dk1">
                  <a:lumMod val="80000"/>
                  <a:lumOff val="20000"/>
                </a:schemeClr>
              </a:solidFill>
              <a:latin typeface="+mn-ea"/>
              <a:sym typeface="+mn-ea"/>
            </a:endParaRPr>
          </a:p>
        </p:txBody>
      </p:sp>
      <p:sp>
        <p:nvSpPr>
          <p:cNvPr id="105106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6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6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6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政策法规对人工智能技术的规范和引导</a:t>
            </a:r>
            <a:endParaRPr altLang="en-US" dirty="0" lang="zh-CN">
              <a:solidFill>
                <a:schemeClr val="dk1">
                  <a:lumMod val="80000"/>
                  <a:lumOff val="20000"/>
                </a:schemeClr>
              </a:solidFill>
              <a:latin typeface="+mn-ea"/>
              <a:sym typeface="+mn-ea"/>
            </a:endParaRPr>
          </a:p>
        </p:txBody>
      </p:sp>
      <p:sp>
        <p:nvSpPr>
          <p:cNvPr id="105107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7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政策法规对未来发展趋势的影响与展望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34"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136"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7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7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6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6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2023-12-16T16:06:57Z</dcterms:created>
  <dcterms:modified xsi:type="dcterms:W3CDTF">2023-12-16T16:06:57Z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15125934f29a4b01989bf2281410fedf_21</vt:lpwstr>
  </property>
</Properties>
</file>