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0" r:id="rId3"/>
    <p:sldId id="263" r:id="rId4"/>
    <p:sldId id="266" r:id="rId5"/>
    <p:sldId id="269" r:id="rId6"/>
    <p:sldId id="272" r:id="rId7"/>
    <p:sldId id="275" r:id="rId8"/>
    <p:sldId id="278" r:id="rId9"/>
    <p:sldId id="281" r:id="rId10"/>
    <p:sldId id="284" r:id="rId11"/>
    <p:sldId id="287" r:id="rId12"/>
    <p:sldId id="290" r:id="rId13"/>
    <p:sldId id="293" r:id="rId14"/>
    <p:sldId id="296" r:id="rId15"/>
    <p:sldId id="299" r:id="rId16"/>
    <p:sldId id="302" r:id="rId17"/>
    <p:sldId id="305" r:id="rId18"/>
    <p:sldId id="308" r:id="rId19"/>
    <p:sldId id="311" r:id="rId20"/>
    <p:sldId id="314" r:id="rId21"/>
    <p:sldId id="317" r:id="rId22"/>
    <p:sldId id="320" r:id="rId23"/>
    <p:sldId id="323" r:id="rId24"/>
    <p:sldId id="326" r:id="rId25"/>
    <p:sldId id="329" r:id="rId26"/>
    <p:sldId id="332" r:id="rId27"/>
    <p:sldId id="335" r:id="rId28"/>
    <p:sldId id="338" r:id="rId29"/>
    <p:sldId id="341" r:id="rId30"/>
    <p:sldId id="344" r:id="rId31"/>
    <p:sldId id="347" r:id="rId32"/>
    <p:sldId id="350" r:id="rId33"/>
    <p:sldId id="353" r:id="rId34"/>
    <p:sldId id="356" r:id="rId35"/>
    <p:sldId id="359" r:id="rId36"/>
    <p:sldId id="362" r:id="rId37"/>
    <p:sldId id="365" r:id="rId38"/>
    <p:sldId id="368" r:id="rId39"/>
    <p:sldId id="371" r:id="rId40"/>
    <p:sldId id="374" r:id="rId41"/>
    <p:sldId id="377" r:id="rId42"/>
    <p:sldId id="380" r:id="rId43"/>
    <p:sldId id="383" r:id="rId44"/>
    <p:sldId id="386" r:id="rId45"/>
    <p:sldId id="389" r:id="rId46"/>
    <p:sldId id="392" r:id="rId47"/>
    <p:sldId id="395" r:id="rId48"/>
    <p:sldId id="398" r:id="rId49"/>
    <p:sldId id="401" r:id="rId50"/>
    <p:sldId id="404" r:id="rId51"/>
    <p:sldId id="407" r:id="rId52"/>
    <p:sldId id="410" r:id="rId53"/>
    <p:sldId id="413" r:id="rId54"/>
    <p:sldId id="416" r:id="rId55"/>
  </p:sldIdLst>
  <p:sldSz cx="9144000" cy="5143500"/>
  <p:notesSz cx="6858000" cy="9144000"/>
  <p:custDataLst>
    <p:tags r:id="rId56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CCFFCC"/>
    <a:srgbClr val="FFCCFF"/>
    <a:srgbClr val="CCFFFF"/>
    <a:srgbClr val="FFFF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59"/>
    <p:restoredTop sz="90989"/>
  </p:normalViewPr>
  <p:slideViewPr>
    <p:cSldViewPr snapToGrid="0" showGuides="1">
      <p:cViewPr varScale="1">
        <p:scale>
          <a:sx n="152" d="100"/>
          <a:sy n="152" d="100"/>
        </p:scale>
        <p:origin x="18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slide" Target="slides/slide43.xml" /><Relationship Id="rId46" Type="http://schemas.openxmlformats.org/officeDocument/2006/relationships/slide" Target="slides/slide44.xml" /><Relationship Id="rId47" Type="http://schemas.openxmlformats.org/officeDocument/2006/relationships/slide" Target="slides/slide45.xml" /><Relationship Id="rId48" Type="http://schemas.openxmlformats.org/officeDocument/2006/relationships/slide" Target="slides/slide46.xml" /><Relationship Id="rId49" Type="http://schemas.openxmlformats.org/officeDocument/2006/relationships/slide" Target="slides/slide47.xml" /><Relationship Id="rId5" Type="http://schemas.openxmlformats.org/officeDocument/2006/relationships/slide" Target="slides/slide3.xml" /><Relationship Id="rId50" Type="http://schemas.openxmlformats.org/officeDocument/2006/relationships/slide" Target="slides/slide48.xml" /><Relationship Id="rId51" Type="http://schemas.openxmlformats.org/officeDocument/2006/relationships/slide" Target="slides/slide49.xml" /><Relationship Id="rId52" Type="http://schemas.openxmlformats.org/officeDocument/2006/relationships/slide" Target="slides/slide50.xml" /><Relationship Id="rId53" Type="http://schemas.openxmlformats.org/officeDocument/2006/relationships/slide" Target="slides/slide51.xml" /><Relationship Id="rId54" Type="http://schemas.openxmlformats.org/officeDocument/2006/relationships/slide" Target="slides/slide52.xml" /><Relationship Id="rId55" Type="http://schemas.openxmlformats.org/officeDocument/2006/relationships/slide" Target="slides/slide53.xml" /><Relationship Id="rId56" Type="http://schemas.openxmlformats.org/officeDocument/2006/relationships/tags" Target="tags/tag54.xml" /><Relationship Id="rId57" Type="http://schemas.openxmlformats.org/officeDocument/2006/relationships/presProps" Target="presProps.xml" /><Relationship Id="rId58" Type="http://schemas.openxmlformats.org/officeDocument/2006/relationships/viewProps" Target="viewProps.xml" /><Relationship Id="rId59" Type="http://schemas.openxmlformats.org/officeDocument/2006/relationships/theme" Target="theme/theme1.xml" /><Relationship Id="rId6" Type="http://schemas.openxmlformats.org/officeDocument/2006/relationships/slide" Target="slides/slide4.xml" /><Relationship Id="rId60" Type="http://schemas.openxmlformats.org/officeDocument/2006/relationships/tableStyles" Target="tableStyles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8A25FD-E2B7-40C6-BFFF-3ECC95F03AE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BC8C11-8E7B-4A41-B9AF-44E75652C57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228975"/>
            <a:ext cx="2751138" cy="192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8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9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0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1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42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3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44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45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6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47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48.xml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9.xml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50.xml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1.xml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2.xml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5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39278" y="1872139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72226" y="1867376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839278" y="2561749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39278" y="3251359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39278" y="3998119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04</a:t>
            </a:r>
          </a:p>
        </p:txBody>
      </p:sp>
      <p:sp>
        <p:nvSpPr>
          <p:cNvPr id="11" name="矩形 10"/>
          <p:cNvSpPr/>
          <p:nvPr/>
        </p:nvSpPr>
        <p:spPr>
          <a:xfrm>
            <a:off x="848677" y="503873"/>
            <a:ext cx="5963602" cy="1100614"/>
          </a:xfrm>
          <a:prstGeom prst="rect">
            <a:avLst/>
          </a:prstGeom>
          <a:noFill/>
          <a:ln w="28575">
            <a:noFill/>
          </a:ln>
          <a:effectLst>
            <a:glow rad="1397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600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第一章</a:t>
            </a:r>
            <a:r>
              <a:rPr lang="zh-CN" altLang="en-US" sz="3300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积累与运用</a:t>
            </a:r>
            <a:r>
              <a:rPr lang="en-US" altLang="zh-CN" sz="3300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</a:p>
          <a:p>
            <a:pPr algn="ctr"/>
            <a:r>
              <a:rPr lang="zh-CN" altLang="en-US" sz="3000" b="1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第三节  标点符号</a:t>
            </a:r>
            <a:endParaRPr lang="zh-CN" altLang="en-US" sz="3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72226" y="2559368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622233" y="3251359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72226" y="3998119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15" name="矩形 14"/>
          <p:cNvSpPr/>
          <p:nvPr/>
        </p:nvSpPr>
        <p:spPr>
          <a:xfrm>
            <a:off x="2519839" y="3234213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19839" y="2559844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9839" y="1832134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9839" y="3998119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87" y="1463775"/>
            <a:ext cx="8180960" cy="22910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 sz="3200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626516" y="779296"/>
            <a:ext cx="3831818" cy="6232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r" eaLnBrk="0"/>
            <a:r>
              <a:rPr lang="zh-CN" altLang="en-US" sz="3600" b="1">
                <a:solidFill>
                  <a:srgbClr val="00B0F0"/>
                </a:solidFill>
              </a:rPr>
              <a:t>标点辨析方法技巧</a:t>
            </a:r>
            <a:endParaRPr lang="zh-CN" altLang="zh-CN" sz="3600" b="1">
              <a:solidFill>
                <a:srgbClr val="00B0F0"/>
              </a:solidFill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798337" y="1679692"/>
            <a:ext cx="7842935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一、弄清功能识</a:t>
            </a:r>
            <a:r>
              <a:rPr lang="zh-CN" altLang="en-US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标点</a:t>
            </a:r>
            <a:endParaRPr lang="en-US" altLang="zh-CN" sz="30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把握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每种标点符号的功用，辨析易混淆标点的使用区别，从而正确使用标点。</a:t>
            </a:r>
            <a:endParaRPr lang="en-US" altLang="zh-CN" sz="270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1"/>
          <p:cNvSpPr txBox="1"/>
          <p:nvPr/>
        </p:nvSpPr>
        <p:spPr>
          <a:xfrm>
            <a:off x="762517" y="561780"/>
            <a:ext cx="784293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二、揣摩语气辨标点</a:t>
            </a: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endParaRPr lang="en-US" altLang="zh-CN" sz="2400" b="1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注意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揣摩整个句子的语气，选择恰当的标点符号。判断句子的语气要从整个句子的角度考虑，不能片面只看一些词语。如有的句中有疑问词，但整个句子表达的是陈述语气，这种情况下句末不能用问号，而应使用句号。</a:t>
            </a:r>
            <a:endParaRPr lang="en-US" altLang="zh-CN" sz="270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1"/>
          <p:cNvSpPr txBox="1"/>
          <p:nvPr/>
        </p:nvSpPr>
        <p:spPr>
          <a:xfrm>
            <a:off x="786836" y="1135711"/>
            <a:ext cx="784293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三、分清结构用标点</a:t>
            </a: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endParaRPr lang="en-US" altLang="zh-CN" sz="2400" b="1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句子的结构影响着标点的使用，辨清句子的结构有助于辨析标点符号运用的正误。如复句内部并列分句之间使用分号而非句号。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1"/>
          <p:cNvSpPr txBox="1"/>
          <p:nvPr/>
        </p:nvSpPr>
        <p:spPr>
          <a:xfrm>
            <a:off x="786836" y="1135711"/>
            <a:ext cx="784293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四、理解文意定标点</a:t>
            </a: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</a:p>
          <a:p>
            <a:pPr eaLnBrk="0">
              <a:lnSpc>
                <a:spcPct val="150000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标点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的使用是为了更清晰地表达文意，因此，判断标点使用是否恰当时，要考虑对文章的表达是否有影响，在理解文意的基础上正确使用标点。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352370" y="370644"/>
            <a:ext cx="5139868" cy="53091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r" eaLnBrk="0"/>
            <a:r>
              <a:rPr lang="zh-CN" altLang="en-US" sz="3000" b="1">
                <a:solidFill>
                  <a:srgbClr val="00B0F0"/>
                </a:solidFill>
              </a:rPr>
              <a:t>常用标点符号使用方法及示例</a:t>
            </a:r>
            <a:endParaRPr lang="zh-CN" altLang="zh-CN" sz="3000" b="1">
              <a:solidFill>
                <a:srgbClr val="00B0F0"/>
              </a:solidFill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919933" y="828601"/>
            <a:ext cx="7445854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一、顿号、逗号、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分号</a:t>
            </a:r>
            <a:endParaRPr lang="en-US" altLang="zh-CN" sz="24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顿号（、）</a:t>
            </a:r>
            <a:endParaRPr lang="en-US" altLang="zh-CN" sz="18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180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18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用于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并列词语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之间</a:t>
            </a:r>
            <a:r>
              <a:rPr lang="zh-CN" altLang="en-US" sz="18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屋顶、树枝、街道，都已经盖上柔软的雪被</a:t>
            </a:r>
            <a:r>
              <a:rPr lang="en-US" altLang="zh-CN" sz="18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地上的光亮比天上还亮。</a:t>
            </a:r>
            <a:r>
              <a:rPr lang="en-US" altLang="zh-CN" sz="18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雨的四季</a:t>
            </a:r>
            <a:r>
              <a:rPr lang="en-US" altLang="zh-CN" sz="18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1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18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用于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需要停顿的重复词语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之间</a:t>
            </a:r>
            <a:r>
              <a:rPr lang="zh-CN" altLang="en-US" sz="18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他几次三番、几次三番地辩解着。</a:t>
            </a:r>
          </a:p>
          <a:p>
            <a:pPr eaLnBrk="0">
              <a:lnSpc>
                <a:spcPct val="150000"/>
              </a:lnSpc>
            </a:pPr>
            <a:r>
              <a:rPr lang="en-US" altLang="zh-CN" sz="180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sz="18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用于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某些序次语</a:t>
            </a:r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不带括号的汉字数字或“天干地支”类序次语</a:t>
            </a:r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之后</a:t>
            </a:r>
            <a:r>
              <a:rPr lang="zh-CN" altLang="en-US" sz="18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我准备讲两个问题</a:t>
            </a:r>
            <a:r>
              <a:rPr lang="en-US" altLang="zh-CN" sz="180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一、逻辑学是什么</a:t>
            </a:r>
            <a:r>
              <a:rPr lang="en-US" altLang="zh-CN" sz="1800">
                <a:latin typeface="华文楷体" panose="02010600040101010101" pitchFamily="2" charset="-122"/>
                <a:ea typeface="华文楷体" panose="02010600040101010101" pitchFamily="2" charset="-122"/>
              </a:rPr>
              <a:t>?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二、怎样学好逻辑学</a:t>
            </a:r>
            <a:r>
              <a:rPr lang="en-US" altLang="zh-CN" sz="1800">
                <a:latin typeface="华文楷体" panose="02010600040101010101" pitchFamily="2" charset="-122"/>
                <a:ea typeface="华文楷体" panose="02010600040101010101" pitchFamily="2" charset="-122"/>
              </a:rPr>
              <a:t>?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87383" y="356033"/>
            <a:ext cx="8053098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逗号（，）</a:t>
            </a:r>
            <a:endParaRPr lang="en-US" altLang="zh-CN" sz="27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复句内各分句之间的停顿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一般都用逗号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壶口在晋陕两省的边境上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我曾两次到过那里。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(《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壶口瀑布</a:t>
            </a: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》)</a:t>
            </a:r>
            <a:endParaRPr lang="en-US" altLang="zh-CN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较长的主语中间、谓语中间或宾语中间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母亲沉痛的诉说，以及亲眼见到的事实，都启发了我幼年时期追求真理的思想。</a:t>
            </a: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必须懂得，对于文化传统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既不能不分青红皂白统统抛弃，也不能不管精华糟粕全盘继承。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879591" y="286877"/>
            <a:ext cx="7747657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逗号（，）</a:t>
            </a:r>
            <a:endParaRPr lang="en-US" altLang="zh-CN" sz="27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语气缓和的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感叹语</a:t>
            </a:r>
            <a:r>
              <a:rPr lang="en-US" altLang="zh-CN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称谓语或呼唤语之后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哎哟喂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你们看，这是谁来了？</a:t>
            </a: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②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大爷，您这是要到哪儿去啊？</a:t>
            </a: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某些序次语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(“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第”字头、“其”字头及“首先”类序次语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之后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观点不明确有几种情况：第一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态度不明确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第二，论说范围过宽，泛泛而谈，缺乏针对性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第三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语言不简洁，拖泥带水。啰里啰唆。</a:t>
            </a:r>
            <a:endParaRPr lang="en-US" altLang="zh-CN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651222" y="246536"/>
            <a:ext cx="8195022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分号（；）</a:t>
            </a: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复句内部并列关系的分句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尤其当分句内部还有逗号时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之间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的停顿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后来发生了分歧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我的母亲要走大路，大路平顺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我的儿子要走小路，小路有意思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散步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非并列关系的多重复句中第一层分句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主要是选择、转折等关系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之间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的停顿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人还没看见，已经先听见歌声了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或者人已经转过山头望不见了，歌声还余音袅袅。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1"/>
          <p:cNvSpPr txBox="1"/>
          <p:nvPr/>
        </p:nvSpPr>
        <p:spPr>
          <a:xfrm>
            <a:off x="795299" y="782497"/>
            <a:ext cx="7860767" cy="3185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3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分号（；）</a:t>
            </a:r>
          </a:p>
          <a:p>
            <a:pPr eaLnBrk="0">
              <a:lnSpc>
                <a:spcPct val="150000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用于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分项列举的各项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之间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特聘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老师的岗位职责为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一、讲授本学科的主干课程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二、主持本学科的重大科研项目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三、领导本学科的学术队伍建设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四、带领本学科赶超或保持世界先进水平。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620255" y="309929"/>
            <a:ext cx="7960889" cy="4501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使用顿号、逗号、分号的注意事项</a:t>
            </a:r>
            <a:r>
              <a:rPr lang="en-US" altLang="zh-CN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 eaLnBrk="0">
              <a:lnSpc>
                <a:spcPct val="150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并列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性的谓语、补语之间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不用顿号，只用逗号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100" smtClean="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①这个省今年的水利建设，任务重，工程难，规模大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②他的故事讲得真实，感人。</a:t>
            </a:r>
          </a:p>
          <a:p>
            <a:pPr eaLnBrk="0">
              <a:lnSpc>
                <a:spcPct val="150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带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语气词的并列词语之间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不用顿号，只用逗号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这里的山啊，水啊，树啊，草啊，都是我从小就熟悉的。</a:t>
            </a:r>
          </a:p>
          <a:p>
            <a:pPr eaLnBrk="0">
              <a:lnSpc>
                <a:spcPct val="150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并列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词语中已使用连词“和、或、及、与”等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，不能再用顿号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菜园子里种有黄瓜、西红柿、胡萝卜和生菜等。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（一般情况下，并列词语的最后两项使用连词而不用顿号）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660596" y="799786"/>
            <a:ext cx="7960889" cy="343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相邻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的数字连用，表示概数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，数字之间不用顿号；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表示确数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，数字之间用顿号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①他已经走了有三四里的路了。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（“三四”为概数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七、八年级的学生正在操场上做课间操。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（“七、八”为确数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集体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词语之间关系紧密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，不用顿号分隔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公安干警、中小学生、大专院校、男女老少等。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478331" y="730630"/>
            <a:ext cx="8367912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285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并列性的引号、书名号之间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不用顿号，若有其他成分插在并列的引号之间或并列的书名号之间（如引语或书名号之后还有括注），宜用顿号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285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①“日”“月”构成“明”字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②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我国古典长篇小说四大名著为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:《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红楼梦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三国演义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西游记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水浒传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  <a:p>
            <a:pPr eaLnBrk="0">
              <a:lnSpc>
                <a:spcPts val="2850"/>
              </a:lnSpc>
            </a:pP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	 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③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办公室里订有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人民日报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》(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海外版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光明日报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时代周刊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等报刊。</a:t>
            </a:r>
          </a:p>
          <a:p>
            <a:pPr eaLnBrk="0">
              <a:lnSpc>
                <a:spcPts val="2850"/>
              </a:lnSpc>
            </a:pP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	 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④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那一天，我学会了不少词，譬如“父亲”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(father)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、“母亲”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(mother)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、“妹妹”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(sister)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、“老师”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(teacher)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等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1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662748" y="632659"/>
            <a:ext cx="8039419" cy="396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375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7.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分号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一般是用在复句内部的并列分句之间；但如果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分句之间没有逗号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，不可以直接使用分号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①语言，人们用来抒情达意；文字，人们用来记言记事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ts val="3375"/>
              </a:lnSpc>
            </a:pP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	</a:t>
            </a:r>
            <a:r>
              <a:rPr lang="en-US" altLang="zh-CN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建筑的美感是朦胧的，但又可以是明确的；建筑的美感是抽象的，但又可以是具体的。</a:t>
            </a:r>
          </a:p>
          <a:p>
            <a:pPr eaLnBrk="0">
              <a:lnSpc>
                <a:spcPts val="3375"/>
              </a:lnSpc>
            </a:pPr>
            <a:r>
              <a:rPr lang="en-US" altLang="zh-CN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	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③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天才出于勤奋，知识在于积累。</a:t>
            </a:r>
          </a:p>
          <a:p>
            <a:pPr eaLnBrk="0">
              <a:lnSpc>
                <a:spcPts val="3375"/>
              </a:lnSpc>
            </a:pPr>
            <a:r>
              <a:rPr lang="en-US" altLang="zh-CN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	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④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西湖之美在于精致而大气，她宛如江南女子尽显柔美情怀；又像热血男儿袒露宽阔胸怀。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87383" y="350270"/>
            <a:ext cx="7445854" cy="4431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二、问号、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句号</a:t>
            </a:r>
            <a:endParaRPr lang="en-US" altLang="zh-CN" sz="24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问号（？）</a:t>
            </a:r>
          </a:p>
          <a:p>
            <a:pPr eaLnBrk="0">
              <a:lnSpc>
                <a:spcPct val="150000"/>
              </a:lnSpc>
            </a:pPr>
            <a:r>
              <a:rPr lang="en-US" altLang="zh-CN" sz="18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用于句子末尾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，表示疑问语气（包括反问、设问等疑问类型）</a:t>
            </a:r>
            <a:r>
              <a:rPr lang="zh-CN" altLang="en-US" sz="18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1800"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业有什么可敬呢？为什么该敬呢？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敬业与乐业</a:t>
            </a:r>
            <a:r>
              <a:rPr lang="en-US" altLang="zh-CN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18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en-US" altLang="zh-CN" sz="180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做工苦，难道不做工就不苦吗？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敬业与乐业</a:t>
            </a:r>
            <a:r>
              <a:rPr lang="en-US" altLang="zh-CN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18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18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选择疑问句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中无论有多少个选择项，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都只能在句末使用一个问号</a:t>
            </a:r>
            <a:r>
              <a:rPr lang="zh-CN" altLang="en-US" sz="1800">
                <a:latin typeface="黑体" panose="02010609060101010101" pitchFamily="49" charset="-122"/>
                <a:ea typeface="黑体" panose="02010609060101010101" pitchFamily="49" charset="-122"/>
              </a:rPr>
              <a:t>，其他各句之间均用逗号</a:t>
            </a:r>
            <a:r>
              <a:rPr lang="zh-CN" altLang="en-US" sz="18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1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你是坐飞机来，还是坐汽车来，还是坐轮船来呢？请尽快给我一个答复。</a:t>
            </a:r>
          </a:p>
          <a:p>
            <a:pPr eaLnBrk="0">
              <a:lnSpc>
                <a:spcPct val="150000"/>
              </a:lnSpc>
            </a:pPr>
            <a:r>
              <a:rPr lang="zh-CN" altLang="en-US" sz="18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注意区别于：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告诉我你是坐汽车来呢，还是坐飞机来。</a:t>
            </a:r>
            <a:r>
              <a:rPr lang="zh-CN" altLang="en-US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98909" y="598080"/>
            <a:ext cx="8053098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问号（？）</a:t>
            </a:r>
          </a:p>
          <a:p>
            <a:pPr eaLnBrk="0">
              <a:lnSpc>
                <a:spcPct val="150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如果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连续几个问句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不是表示选择关系，而是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各自发问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，那么有多少疑问，就要用多少个问号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这个问题该由谁来解决呢？该怎么解决呢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倒装句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中，问号放在句末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这究竟是怎么一回事呢，同学们？”老师问。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839250" y="563502"/>
            <a:ext cx="7747657" cy="3881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</a:pP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句号（。）</a:t>
            </a:r>
          </a:p>
          <a:p>
            <a:pPr eaLnBrk="0">
              <a:lnSpc>
                <a:spcPts val="375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用于句子末尾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，表示陈述语气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在原始社会里，文字还没有创造出来，却先有了歌谣一类的东西。这也就是文艺。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驱遣我们的想象</a:t>
            </a: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有时也可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表示较缓和的祈使语气和感叹语气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请您稍等一下。</a:t>
            </a:r>
          </a:p>
          <a:p>
            <a:pPr eaLnBrk="0">
              <a:lnSpc>
                <a:spcPts val="3750"/>
              </a:lnSpc>
            </a:pP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我不由得感到，这些普通劳动者也同样是很值得尊敬的。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87829" y="471294"/>
            <a:ext cx="8195022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使用问号的注意事项</a:t>
            </a: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30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使用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问号应以句子表示疑问语气为依据，而并不根据句子中是否包含疑问词。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有的句子虽有疑问词，但只充当整个句子的一个部分（通常是主语或宾语），而句子并不表示疑问语气时，句末不用问号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①她什么时候走，坐哪趟车，我都打听清楚了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	   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我也不知道他究竟躲到什么地方去了。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1"/>
          <p:cNvSpPr txBox="1"/>
          <p:nvPr/>
        </p:nvSpPr>
        <p:spPr>
          <a:xfrm>
            <a:off x="818351" y="350270"/>
            <a:ext cx="7860767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三、引号、</a:t>
            </a: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书名号</a:t>
            </a:r>
            <a:endParaRPr lang="en-US" altLang="zh-CN" sz="27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引号（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“”）</a:t>
            </a: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语段中直接引用的内容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面对那句“人的心灵应该比大地、海洋和天空都更为博大”的名言，人们往往会自惭形秽。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精神的三间小屋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需要着重论述或强调的内容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我生平最受用的有两句话：一是“责任心”，二是“趣味”。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敬业与乐业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zh-CN" altLang="en-US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620255" y="309929"/>
            <a:ext cx="7960889" cy="4501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表示语段中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具有特殊含义而需要特别指出的成分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，如别称、简称、反语等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①“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神舟六号”和“神舟七号”飞行时，我曾叮嘱航天员们仔细看看，但他们也没看到长城。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太空一日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于是点上一枝烟，再继续写些为“正人君子”之流所深恶痛疾的文字。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藤野先生</a:t>
            </a: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双引号内还需要使用引号时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，则用单引号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他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问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:“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老师，‘七月流火’是什么意思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?”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64777" y="211957"/>
            <a:ext cx="8195022" cy="460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使用引号的注意事项</a:t>
            </a: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30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引文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独自成句，意思完整，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则句末标点符号放在引号里面，且引号前用冒号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我联想到了唐朝贾岛的诗句：“只在此山中，云深不知处。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endParaRPr lang="zh-CN" altLang="en-US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引文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不完整，或引文虽然完整，但只作为整句话的一部分，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则句末标点符号放在后引号的外面，且前面不用冒号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①写文章要做到“平字见奇，常字见险，陈字见新，朴字见色”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	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市政府对西溪湿地综合保护二期工程设计方案提出：“生态化、差异化、功能化”的要求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冒号应去掉）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605117" y="805549"/>
            <a:ext cx="8160443" cy="353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375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只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把别人的话的大意说出，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不是直接引述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，不用引号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她跑过来告诉我说，会议改在了下午四点钟召开。</a:t>
            </a:r>
          </a:p>
          <a:p>
            <a:pPr eaLnBrk="0">
              <a:lnSpc>
                <a:spcPts val="3375"/>
              </a:lnSpc>
            </a:pP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一般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的专有名词不用引号，但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概括性的、有特定含义的名词要加上引号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①三峡工程、京广铁路</a:t>
            </a:r>
          </a:p>
          <a:p>
            <a:pPr eaLnBrk="0">
              <a:lnSpc>
                <a:spcPts val="3375"/>
              </a:lnSpc>
            </a:pP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</a:t>
            </a:r>
            <a:r>
              <a:rPr lang="zh-CN" altLang="en-US" sz="24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“三个代表”“一国两制”“四化”建设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00937" y="402136"/>
            <a:ext cx="7960889" cy="427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书名号（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 eaLnBrk="0">
              <a:lnSpc>
                <a:spcPts val="3225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书名、卷名、篇名、刊物名、报纸名、文件名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等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225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我所说的是否与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礼记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老子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原意相合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不必深求。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敬业与乐业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225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表示电影电视、音乐、诗歌、雕塑等各类用文字、声音、图像等表现的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作品名称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225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夺冠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》(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电影名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)《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沁园春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雪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》(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诗歌名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eaLnBrk="0">
              <a:lnSpc>
                <a:spcPts val="3225"/>
              </a:lnSpc>
            </a:pP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中国诗词大会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》(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电视节目名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eaLnBrk="0">
              <a:lnSpc>
                <a:spcPts val="3225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双书名号内还需要使用书名号时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用单书名号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225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读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〈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石钟山记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〉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有感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 《〈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论语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〉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十二章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53251" y="344506"/>
            <a:ext cx="8195022" cy="422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使用书名号的注意事项</a:t>
            </a: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30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电视节目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、报刊栏目、主题等不能滥用书名号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我们班本周开展了以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家校携手健康生活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为主题的体育亲子活动。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（书名号应改为引号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注意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书名号的统管范围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1933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年到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1934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年间，鲁迅先生经常在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申报副刊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的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自由谈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上写稿，抨击时弊。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（“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申报副刊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》”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应改为“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申报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副刊”，“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自由谈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》”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应将书名号改为双引号）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00937" y="402136"/>
            <a:ext cx="796088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四、破折号、</a:t>
            </a: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冒号</a:t>
            </a:r>
            <a:endParaRPr lang="en-US" altLang="zh-CN" sz="27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破折号（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注释内容或补充说明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田里的冬水也咕咕地起着水泡儿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这一切都使人想着一样东西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生命。 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散步</a:t>
            </a: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插入语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在上等文学作品中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尤其在诗词中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这种言不尽意的例子处处可见。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无言之美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06700" y="457602"/>
            <a:ext cx="7960889" cy="468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总结上文或提示下文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7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历尽千辛万苦，无尽的痛苦烦恼，风餐露宿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这一切究竟为了什么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?(《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伟大的悲剧</a:t>
            </a: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endParaRPr lang="en-US" altLang="zh-CN" sz="27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话题的转换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他既不关心他的军队，也不喜欢去看戏，也不喜欢乘着马车去游公园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除非是为了去炫耀一下他的新衣服。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皇帝的新装</a:t>
            </a: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endParaRPr lang="en-US" altLang="zh-CN" sz="27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28046" y="713339"/>
            <a:ext cx="8162596" cy="4012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声音的延长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。 </a:t>
            </a:r>
          </a:p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70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嘎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——”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传过来一 声水禽被惊动的鸣叫</a:t>
            </a:r>
            <a:r>
              <a:rPr lang="zh-CN" altLang="en-US" sz="27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70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0">
              <a:lnSpc>
                <a:spcPts val="4125"/>
              </a:lnSpc>
              <a:spcAft>
                <a:spcPts val="450"/>
              </a:spcAft>
            </a:pP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话语的中断或间隔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她又有所要求似的，摇着我的肩。我忽而记得了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——“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阿妈，恭喜</a:t>
            </a:r>
            <a:r>
              <a:rPr lang="en-US" altLang="zh-CN" sz="2700">
                <a:latin typeface="华文楷体" panose="02010600040101010101" pitchFamily="2" charset="-122"/>
                <a:ea typeface="华文楷体" panose="02010600040101010101" pitchFamily="2" charset="-122"/>
              </a:rPr>
              <a:t>……”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阿长与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〈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山海经</a:t>
            </a:r>
            <a:r>
              <a:rPr lang="en-US" altLang="zh-CN" sz="2700">
                <a:latin typeface="黑体" panose="02010609060101010101" pitchFamily="49" charset="-122"/>
                <a:ea typeface="黑体" panose="02010609060101010101" pitchFamily="49" charset="-122"/>
              </a:rPr>
              <a:t>〉》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endParaRPr lang="en-US" altLang="zh-CN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461042" y="667236"/>
            <a:ext cx="8414017" cy="3781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</a:pP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冒号（：）</a:t>
            </a:r>
          </a:p>
          <a:p>
            <a:pPr eaLnBrk="0">
              <a:lnSpc>
                <a:spcPts val="36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用于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总说性或提示性词语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（如“说”“例如”“证明”等）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之后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，表示提示下文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6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①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我曾遗憾地想：这里再也看不见藤萝花了。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紫藤萝瀑布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6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②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记者在调查中发现：近年来中小学生的劳动观念越来越淡薄了。</a:t>
            </a:r>
          </a:p>
          <a:p>
            <a:pPr eaLnBrk="0">
              <a:lnSpc>
                <a:spcPts val="3600"/>
              </a:lnSpc>
            </a:pP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这些表提示性的词语的后面，也可以直接使用逗号引出下文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6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大量事实证明，爱国主义教育激发了学生学习的积极性，所以要经常进行爱国主义教育。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64776" y="384847"/>
            <a:ext cx="8275705" cy="422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6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总结上文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6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池沼或河道的边沿很少砌齐整的石岸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总是高低屈曲任其自然。还在那儿布置几块玲珑的石头，或者种些花草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这也是为了取得从各个角度看都成一幅画的效果。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苏州园林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 eaLnBrk="0">
              <a:lnSpc>
                <a:spcPts val="3600"/>
              </a:lnSpc>
            </a:pP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600"/>
              </a:lnSpc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用在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需要说明的词语之后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，表示注释和说明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600"/>
              </a:lnSpc>
            </a:pP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诺贝尔和平奖的获得者有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瑞士的迪南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他于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1864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年建立了红十字会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;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经济学家帕西，他建立了促进国际仲裁的各国议会联盟。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首届诺贝尔奖颁发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》) </a:t>
            </a:r>
            <a:endParaRPr lang="zh-CN" altLang="en-US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70540" y="223483"/>
            <a:ext cx="8195022" cy="49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使用冒号与破折号的注意事项</a:t>
            </a: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30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如果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分说部分是总说部分的分项叙述，应用冒号。如果分说部分是对总说部分的注释说明，则应用破折号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①编辑工作者的工作主要包括三项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组稿、审稿、监控。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分项叙述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②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我国的四大发明一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火药、活字印刷术、指南针、造纸术对世界历史的发展有重大的贡献。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注释说明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凡是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用破折号表示注释的，把注释删去，句子的内容与形式仍是完整的，而用冒号的则不行。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如上面的例②可以说成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我国的四大发明对世界历史的发展有重大的贡献。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而例①却不能删去“组稿、审稿、监控”，否则意思表达不完整。</a:t>
            </a:r>
          </a:p>
          <a:p>
            <a:pPr eaLnBrk="0">
              <a:lnSpc>
                <a:spcPts val="3000"/>
              </a:lnSpc>
            </a:pP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904796" y="1122515"/>
            <a:ext cx="7572615" cy="294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270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破折号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、冒号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不能和“就是”“即”等表示提示性的词同时使用</a:t>
            </a: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7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700">
                <a:latin typeface="华文楷体" panose="02010600040101010101" pitchFamily="2" charset="-122"/>
                <a:ea typeface="华文楷体" panose="02010600040101010101" pitchFamily="2" charset="-122"/>
              </a:rPr>
              <a:t>妈妈同意了我的建议：即新家的装修采用田园风格。</a:t>
            </a: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（冒号应改为逗号）</a:t>
            </a:r>
          </a:p>
          <a:p>
            <a:pPr eaLnBrk="0">
              <a:lnSpc>
                <a:spcPts val="3000"/>
              </a:lnSpc>
            </a:pP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99355" y="776734"/>
            <a:ext cx="8195022" cy="408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285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冒号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的提示作用要发挥到句子的末尾，不能只管到句子中间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；如果只能管到句子的部分成分，就用逗号、破折号或不用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285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①当班主任宣布：张毅同学获得“学雷锋标兵”荣誉称号时，教室里响起了热烈的掌声。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（提示语“宣布”后的冒号的作用，只能管到“张毅同学获得‘学雷锋标兵’荣誉称号”，不能涵盖到句末的内容，故应将冒号删去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285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②她到图书馆借了多部名著：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朝花夕拾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儒林外史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》《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简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爱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等，准备利用假期的时间进行阅读。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（冒号的作用，只能管到“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朝花夕拾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儒林外史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简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爱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等”，不能涵盖到句末的内容，故应将冒号删去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2850"/>
              </a:lnSpc>
            </a:pP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82066" y="736392"/>
            <a:ext cx="8195022" cy="3758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“××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说”的形式放在句首，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“说”“道”类词语后用冒号；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放在句中，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“说”“道”类词语后用逗号；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放在句末，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“说”“道”类词语后用句号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ct val="150000"/>
              </a:lnSpc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鲁迅先生连忙掉转话头，亲切地问：“你真个姓唐吗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?”“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真个姓唐，”我说。“哦， 哦，”他看定我，似乎十分高兴，“我也姓过一回唐的。”</a:t>
            </a:r>
          </a:p>
          <a:p>
            <a:pPr eaLnBrk="0">
              <a:lnSpc>
                <a:spcPts val="2850"/>
              </a:lnSpc>
            </a:pP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00937" y="402136"/>
            <a:ext cx="7960889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五、省略号、</a:t>
            </a: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感叹号</a:t>
            </a:r>
            <a:endParaRPr lang="en-US" altLang="zh-CN" sz="27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750"/>
              </a:lnSpc>
              <a:spcAft>
                <a:spcPts val="450"/>
              </a:spcAft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省略号（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smtClean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  <a:spcAft>
                <a:spcPts val="450"/>
              </a:spcAft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引文的省略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  <a:spcAft>
                <a:spcPts val="450"/>
              </a:spcAft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我们齐声朗读起来：“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俱往矣，数风流人物，还看今朝。”</a:t>
            </a:r>
          </a:p>
          <a:p>
            <a:pPr eaLnBrk="0">
              <a:lnSpc>
                <a:spcPts val="3000"/>
              </a:lnSpc>
              <a:spcAft>
                <a:spcPts val="450"/>
              </a:spcAft>
            </a:pPr>
            <a:endParaRPr lang="zh-CN" altLang="en-US" sz="24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  <a:spcAft>
                <a:spcPts val="450"/>
              </a:spcAft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列举或重复词语的省略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  <a:spcAft>
                <a:spcPts val="450"/>
              </a:spcAft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熟悉的树木、村庄、桥梁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都在不停地后退，成为杜小康眼中的遥远之物。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孤独之旅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741278" y="451839"/>
            <a:ext cx="7960889" cy="4310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语意未尽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我懂得母亲没有说完的话。妹妹也懂。我俩在一块儿，要好好儿活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秋天的怀念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</a:p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说话时断断续续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孔乙己便涨红了脸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额上的青筋条条绽出，争辩道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:“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窃书不能算偷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窃书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!……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读书人的事，能算偷么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?”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孔乙己</a:t>
            </a: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》)</a:t>
            </a:r>
            <a:endParaRPr lang="en-US" altLang="zh-CN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对话中的沉默不语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作业写完了吗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?”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妈妈问道。</a:t>
            </a:r>
          </a:p>
          <a:p>
            <a:pPr eaLnBrk="0">
              <a:lnSpc>
                <a:spcPts val="3375"/>
              </a:lnSpc>
              <a:spcAft>
                <a:spcPts val="450"/>
              </a:spcAft>
            </a:pP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“</a:t>
            </a:r>
            <a:r>
              <a:rPr lang="en-US" altLang="zh-CN" sz="21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……”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只见他飞红了脸。</a:t>
            </a:r>
            <a:endParaRPr lang="en-US" altLang="zh-CN" sz="21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70540" y="223483"/>
            <a:ext cx="8195022" cy="460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ct val="150000"/>
              </a:lnSpc>
            </a:pP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0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使用省略号的注意事项</a:t>
            </a:r>
            <a:r>
              <a:rPr lang="en-US" altLang="zh-CN" sz="30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300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省略号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不能与“等”“等等”“什么的”等词语连用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含有铁质的食物有猪肝、大豆、油菜、菠菜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等。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（应删去省略号）</a:t>
            </a:r>
          </a:p>
          <a:p>
            <a:pPr eaLnBrk="0">
              <a:lnSpc>
                <a:spcPts val="3000"/>
              </a:lnSpc>
            </a:pP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1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1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句末表达强烈的语气或感情时，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可在省略号后用问号或叹号；</a:t>
            </a:r>
            <a:r>
              <a:rPr lang="zh-CN" altLang="en-US" sz="2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当省略号后还有别的内容、省略的文字和后面的内容不连续且有停顿时，</a:t>
            </a:r>
            <a:r>
              <a:rPr lang="zh-CN" altLang="en-US" sz="2100">
                <a:latin typeface="黑体" panose="02010609060101010101" pitchFamily="49" charset="-122"/>
                <a:ea typeface="黑体" panose="02010609060101010101" pitchFamily="49" charset="-122"/>
              </a:rPr>
              <a:t>应在省略号后用标点符号</a:t>
            </a: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1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3000"/>
              </a:lnSpc>
            </a:pPr>
            <a:r>
              <a:rPr lang="zh-CN" altLang="en-US" sz="210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1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例：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①这，这究竟是个什么东西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！</a:t>
            </a:r>
          </a:p>
          <a:p>
            <a:pPr eaLnBrk="0">
              <a:lnSpc>
                <a:spcPts val="3000"/>
              </a:lnSpc>
            </a:pPr>
            <a:r>
              <a:rPr lang="en-US" altLang="zh-CN" sz="2100" smtClean="0">
                <a:latin typeface="黑体" panose="02010609060101010101" pitchFamily="49" charset="-122"/>
                <a:ea typeface="黑体" panose="02010609060101010101" pitchFamily="49" charset="-122"/>
              </a:rPr>
              <a:t>	  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②大火渐渐被扑灭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但一片片油污又旋即出现在遇难船旁</a:t>
            </a:r>
            <a:r>
              <a:rPr lang="en-US" altLang="zh-CN" sz="210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100">
                <a:latin typeface="华文楷体" panose="02010600040101010101" pitchFamily="2" charset="-122"/>
                <a:ea typeface="华文楷体" panose="02010600040101010101" pitchFamily="2" charset="-122"/>
              </a:rPr>
              <a:t>。清污船迅速赶来，并施放围栏以控制油污。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/>
          <p:nvPr/>
        </p:nvSpPr>
        <p:spPr>
          <a:xfrm>
            <a:off x="574150" y="471292"/>
            <a:ext cx="8162596" cy="388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zh-CN" altLang="en-US" sz="27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感叹号（</a:t>
            </a:r>
            <a:r>
              <a:rPr lang="zh-CN" altLang="en-US" sz="27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！）</a:t>
            </a:r>
          </a:p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zh-CN" altLang="en-US" sz="270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用于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句子末尾，主要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表示感叹语气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，有时也可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表示强烈的祈使语气、反问语气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等。使用叹号主要根据语段前后有较大停顿、带有感叹语气和语调或带有强烈的祈使、反问语气和语调，并不取决于句子的长短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>
              <a:lnSpc>
                <a:spcPts val="4125"/>
              </a:lnSpc>
              <a:spcAft>
                <a:spcPts val="450"/>
              </a:spcAft>
            </a:pPr>
            <a:r>
              <a:rPr lang="zh-CN" altLang="en-US" sz="240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例</a:t>
            </a:r>
            <a:r>
              <a:rPr lang="en-US" altLang="zh-CN" sz="24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他少年出外谋生，独立支持，做了许多大事。哪知老境却如此颓唐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! 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(《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背影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》) 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4"/>
          <p:cNvSpPr txBox="1"/>
          <p:nvPr/>
        </p:nvSpPr>
        <p:spPr>
          <a:xfrm>
            <a:off x="4673610" y="419751"/>
            <a:ext cx="3988217" cy="414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3000"/>
              </a:lnSpc>
            </a:pPr>
            <a:r>
              <a:rPr lang="en-US" altLang="zh-CN" sz="21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zh-CN" altLang="en-US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此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题考查书名号、冒号、问号、逗号、顿号、引号的使用。①处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《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五柳先生传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》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是文章，故用书名号；②处引用短文中的语言，故在提示性话语“写道”之后用冒号，表示提起下文；③处“这是何苦来呢”反问语气，故句尾用问号；④处“他说的前后两句话紧紧相连”“交互阐明”是一个句子中的两个分句，之间用逗号表示停顿。故选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A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r="0"/>
          <a:stretch>
            <a:fillRect/>
          </a:stretch>
        </p:blipFill>
        <p:spPr>
          <a:xfrm>
            <a:off x="824113" y="258230"/>
            <a:ext cx="3597985" cy="4576948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3501854" y="493607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>
                <a:solidFill>
                  <a:srgbClr val="FF0000"/>
                </a:solidFill>
              </a:rPr>
              <a:t>A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14" y="467873"/>
            <a:ext cx="4217472" cy="3992259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483676" y="853489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D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131340" y="765940"/>
            <a:ext cx="3390090" cy="3762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3375"/>
              </a:lnSpc>
            </a:pPr>
            <a:r>
              <a:rPr lang="en-US" altLang="zh-CN" sz="21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项中“后来发生了分歧”后面应使用冒号表提示，后面的语句是对“分歧”解释或说明。“我的母亲要走大路，大路平顺”与“我的儿子要走小路，小路有意思”构成并列关系，中间应使用分号，而不是句号。故选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9" y="397311"/>
            <a:ext cx="4070360" cy="4349787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407596" y="684072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D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447490" y="1191057"/>
            <a:ext cx="2952344" cy="276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3000"/>
              </a:lnSpc>
            </a:pPr>
            <a:r>
              <a:rPr lang="en-US" altLang="zh-CN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15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  </a:t>
            </a:r>
            <a:r>
              <a:rPr lang="zh-CN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A.“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四、五百”为概数，中间不用顿号；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B.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楷书、行书、草书三者为并列关系，将前两处句号改为分号；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C.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省略号与“等”不能连用，应删去省略号；故选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4"/>
          <p:cNvSpPr txBox="1"/>
          <p:nvPr/>
        </p:nvSpPr>
        <p:spPr>
          <a:xfrm>
            <a:off x="5500992" y="541183"/>
            <a:ext cx="2942617" cy="389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2550"/>
              </a:lnSpc>
            </a:pPr>
            <a:r>
              <a:rPr lang="en-US" altLang="zh-CN" sz="21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15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zh-CN" altLang="en-US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文段中引用某大国一名上将语气强硬的话，第①空应填感叹号；“多少人殚精竭虑，青丝变白发”“多少人顽强攻关，累倒在试验场”“多少人无怨无悔，默默奉献”在语义上是并列的关系，且已经出现了逗号，所以第②空应填分号，第③空应用省略号，表示还有很多人为“这一着”努力；第④空：反问语气，应填问号。故选</a:t>
            </a:r>
            <a:r>
              <a:rPr lang="en-US" altLang="zh-CN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3380005" y="541183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>
                <a:solidFill>
                  <a:srgbClr val="FF0000"/>
                </a:solidFill>
              </a:rPr>
              <a:t>D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2824" y="283204"/>
            <a:ext cx="465225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2550"/>
              </a:lnSpc>
            </a:pPr>
            <a:r>
              <a:rPr lang="en-US" altLang="zh-CN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3</a:t>
            </a: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.</a:t>
            </a:r>
            <a:r>
              <a:rPr lang="en-US" altLang="zh-CN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【2021</a:t>
            </a: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·</a:t>
            </a:r>
            <a:r>
              <a:rPr lang="zh-CN" altLang="en-US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贺州</a:t>
            </a: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】</a:t>
            </a:r>
            <a:r>
              <a:rPr lang="zh-CN" altLang="en-US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下面依序填入横线的标点符号，完全正确的一项是</a:t>
            </a:r>
            <a:r>
              <a:rPr lang="zh-CN" altLang="en-US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（         ）</a:t>
            </a:r>
            <a:endParaRPr lang="zh-CN" altLang="en-US" sz="1800" b="1" kern="100"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2550"/>
              </a:lnSpc>
            </a:pPr>
            <a:r>
              <a:rPr lang="en-US" altLang="zh-CN" sz="1800" b="1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 </a:t>
            </a:r>
            <a:r>
              <a:rPr lang="en-US" altLang="zh-CN" sz="1800" b="1" kern="10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        </a:t>
            </a:r>
            <a:r>
              <a:rPr lang="zh-CN" altLang="en-US" sz="1800" b="1" kern="10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舰载</a:t>
            </a:r>
            <a:r>
              <a:rPr lang="zh-CN" altLang="en-US" sz="1800" b="1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战斗机上舰，中国白手起家，一切从零开始。某大国一名上将曾说：“我们可以把航空母舰送给你们，但是，十年之内，你们不可能让舰载机上</a:t>
            </a:r>
            <a:r>
              <a:rPr lang="zh-CN" altLang="en-US" sz="1800" b="1" kern="10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舰</a:t>
            </a:r>
            <a:r>
              <a:rPr lang="zh-CN" altLang="en-US" sz="1800" b="1" u="sng" kern="10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①</a:t>
            </a:r>
            <a:r>
              <a:rPr lang="zh-CN" altLang="en-US" sz="1800" b="1" kern="10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”</a:t>
            </a:r>
            <a:r>
              <a:rPr lang="zh-CN" altLang="en-US" sz="1800" b="1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为了这一着，面对技术封锁，多少人殚精竭虑，青丝变白发</a:t>
            </a:r>
            <a:r>
              <a:rPr lang="zh-CN" altLang="en-US" sz="1800" b="1" u="sng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②</a:t>
            </a:r>
            <a:r>
              <a:rPr lang="zh-CN" altLang="en-US" sz="1800" b="1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多少人顽强攻关，累倒在试验场；多少人无怨无悔，默默奉献 </a:t>
            </a:r>
            <a:r>
              <a:rPr lang="zh-CN" altLang="en-US" sz="1800" b="1" u="sng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③</a:t>
            </a:r>
            <a:r>
              <a:rPr lang="zh-CN" altLang="en-US" sz="1800" b="1" kern="10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今天，终于有了一个圆满的结果，能不激动吗</a:t>
            </a:r>
            <a:r>
              <a:rPr lang="zh-CN" altLang="en-US" sz="1800" b="1" u="sng" kern="10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/>
              </a:rPr>
              <a:t>④</a:t>
            </a:r>
            <a:endParaRPr lang="zh-CN" altLang="en-US" sz="1800" b="1" u="sng" kern="10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/>
            </a:endParaRPr>
          </a:p>
          <a:p>
            <a:pPr eaLnBrk="0">
              <a:lnSpc>
                <a:spcPts val="2550"/>
              </a:lnSpc>
            </a:pP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A①</a:t>
            </a:r>
            <a:r>
              <a:rPr lang="zh-CN" altLang="en-US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感叹号     ②逗号     ③句号        ④问号</a:t>
            </a:r>
            <a:endParaRPr lang="zh-CN" altLang="en-US" sz="1800" b="1" kern="100"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2550"/>
              </a:lnSpc>
            </a:pP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B①</a:t>
            </a:r>
            <a:r>
              <a:rPr lang="zh-CN" altLang="en-US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句号          ②分号     ③句号        ④句号</a:t>
            </a:r>
            <a:endParaRPr lang="zh-CN" altLang="en-US" sz="1800" b="1" kern="100"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2550"/>
              </a:lnSpc>
            </a:pP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C①</a:t>
            </a:r>
            <a:r>
              <a:rPr lang="zh-CN" altLang="en-US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句号          ②逗号     ③省略号    ④句号</a:t>
            </a:r>
            <a:endParaRPr lang="zh-CN" altLang="en-US" sz="1800" b="1" kern="100"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2550"/>
              </a:lnSpc>
            </a:pPr>
            <a:r>
              <a:rPr lang="en-US" altLang="zh-CN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D①</a:t>
            </a:r>
            <a:r>
              <a:rPr lang="zh-CN" altLang="en-US" sz="1800" b="1" kern="100" smtClean="0">
                <a:latin typeface="Calibri"/>
                <a:ea typeface="宋体" panose="02010600030101010101" pitchFamily="2" charset="-122"/>
                <a:cs typeface="Times New Roman" panose="02020603050405020304"/>
              </a:rPr>
              <a:t>感叹号     ②分号     ③省略号     ④</a:t>
            </a:r>
            <a:r>
              <a:rPr lang="zh-CN" altLang="en-US" sz="1800" b="1" kern="100">
                <a:latin typeface="Calibri"/>
                <a:ea typeface="宋体" panose="02010600030101010101" pitchFamily="2" charset="-122"/>
                <a:cs typeface="Times New Roman" panose="02020603050405020304"/>
              </a:rPr>
              <a:t>问号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1"/>
      <p:bldP spid="5" grpId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23" y="364259"/>
            <a:ext cx="3891064" cy="4421898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747686" y="616699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C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829405" y="656048"/>
            <a:ext cx="3618690" cy="3638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ts val="2625"/>
              </a:lnSpc>
            </a:pP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“人的一生应当这样度过”是对下文的总领，②空用冒号，排除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A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、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两项；“我的整个生命和全部精力，都已经献给了世界上最壮丽的事业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——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为人类的解放而斗争”是“他能够说”的具体内容，③处用冒号和上引号；“为人类的解放而斗争”是对“世界上最壮丽的事业”的解释说明，④处用破折号，排除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B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。故选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C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5" y="464258"/>
            <a:ext cx="4255539" cy="4243928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5316165" y="862146"/>
            <a:ext cx="3156626" cy="307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24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D.</a:t>
            </a:r>
            <a:r>
              <a:rPr lang="zh-CN" altLang="en-US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句中的“水浒”“三国”表示故事的内容，并不指书名，故书名号应改为引号。故选</a:t>
            </a: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4148334" y="785142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D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1"/>
          <p:cNvSpPr txBox="1"/>
          <p:nvPr/>
        </p:nvSpPr>
        <p:spPr>
          <a:xfrm>
            <a:off x="729574" y="307630"/>
            <a:ext cx="7752944" cy="335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6.【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2021·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湖南娄底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】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下列各句中，标点符号使用正确的一项是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        ）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A.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面对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那句“人的心灵应该比大地、海洋和天空都更为博大。”的名言，人们往往会自惭形秽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B.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什么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是民间历史文献？它一般是指普通民众使用的文字资料，包括族谱、账本、日记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等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C. “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且慢让我来看一看罢。”他于是往来的摸了一回，直起身来说道：“偷我们的罢，我们的大得多呢。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D.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革命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历史剧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《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觉醒年代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令不少观众感叹：陈独秀、李大钊等人物从历史课本中“活”了起来。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7343" y="307630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>
                <a:solidFill>
                  <a:srgbClr val="FF0000"/>
                </a:solidFill>
              </a:rPr>
              <a:t>D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22277" y="3558115"/>
            <a:ext cx="7767537" cy="922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 </a:t>
            </a:r>
            <a:r>
              <a:rPr lang="zh-CN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A.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引用内容中的句号应去掉；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B.“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省略号”与“等”不能连用，可去掉“省略号”；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C.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句子中的“：”号应该改为“，”号；故选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 lang="zh-CN" altLang="en-US" sz="18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3" y="286966"/>
            <a:ext cx="3696512" cy="4537953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1799239" y="441602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C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252937" y="1078968"/>
            <a:ext cx="3024925" cy="251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24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24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C.“</a:t>
            </a:r>
            <a:r>
              <a:rPr lang="zh-CN" altLang="en-US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这是怎么一回事呢”句末的问号应放在引号之内。故选</a:t>
            </a: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C</a:t>
            </a:r>
            <a:r>
              <a:rPr lang="zh-CN" altLang="en-US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1"/>
          <p:cNvSpPr txBox="1"/>
          <p:nvPr/>
        </p:nvSpPr>
        <p:spPr>
          <a:xfrm>
            <a:off x="729574" y="307630"/>
            <a:ext cx="7752944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8.【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2021·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贵州黔东南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】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下列标点符号使用不恰当的一项是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        ）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A.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大量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事实证明：沉溺于手机游戏会影响孩子的身心健康，所以我们要理性使用手机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B. 5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20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日，省人大常委会副主任、黔东南州委书记桑维亮到凯里学院为师生讲授“知史爱党、知史爱国”教育课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C.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即将到来的暑假里，同学们是想学习一些特长，还是想参加一些社会实践活动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？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D.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电视剧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《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觉醒年代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主创们选取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《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新青年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杂志作为叙事切入点，借其串联起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1915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年到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1921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年的历史，让革命历史题材的影视作品具有更加感人的艺术魅力。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83877" y="307630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>
                <a:solidFill>
                  <a:srgbClr val="FF0000"/>
                </a:solidFill>
              </a:rPr>
              <a:t>A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812260" y="3849945"/>
            <a:ext cx="756811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 </a:t>
            </a:r>
            <a:r>
              <a:rPr lang="zh-CN" altLang="zh-CN" sz="18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A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项，冒号提示的部分只到“身心健康”就结束了，不包含下一句，所以“证明”后面的冒号应该改为逗号。故选</a:t>
            </a:r>
            <a:r>
              <a:rPr lang="en-US" altLang="zh-CN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A</a:t>
            </a:r>
            <a:r>
              <a:rPr lang="zh-CN" altLang="en-US" sz="18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 lang="zh-CN" altLang="en-US" sz="18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Box 1"/>
          <p:cNvSpPr txBox="1"/>
          <p:nvPr/>
        </p:nvSpPr>
        <p:spPr>
          <a:xfrm>
            <a:off x="729574" y="307630"/>
            <a:ext cx="8049639" cy="335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9.【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2021·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四川乐山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】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下列句子中，标点符号使用不规范的一项是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        ）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A.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我们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是选择得过且过的生活呢，还是选择拼搏奋斗的人生？我相信每一位有志青年都能做出正确的选择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B.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构建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和谐的人际关系，待人处事就要宽容：宽者，宽宏大量，不斤斤计较，容者，海纳百川，不心胸狭隘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C.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扶贫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书记文雪松的一张推介青稞饼干的照片，吸引了网友的目光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这位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1983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出生、年仅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37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岁的驻村干部几乎满头白发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>
              <a:lnSpc>
                <a:spcPts val="2850"/>
              </a:lnSpc>
            </a:pPr>
            <a:r>
              <a:rPr lang="en-US" altLang="zh-CN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D. </a:t>
            </a:r>
            <a:r>
              <a:rPr lang="zh-CN" altLang="en-US" sz="180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南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湖的红船、延河的波涛、西柏坡的翠柏</a:t>
            </a:r>
            <a:r>
              <a:rPr lang="en-US" altLang="zh-CN" sz="180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r>
              <a:rPr lang="zh-CN" altLang="en-US" sz="1800">
                <a:latin typeface="华文中宋" panose="02010600040101010101" pitchFamily="2" charset="-122"/>
                <a:ea typeface="华文中宋" panose="02010600040101010101" pitchFamily="2" charset="-122"/>
              </a:rPr>
              <a:t>，祖国的山河见证了中国共产党不断发展壮大的光辉历程。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5085" y="307630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B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821987" y="3480294"/>
            <a:ext cx="7767537" cy="120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 </a:t>
            </a:r>
            <a:r>
              <a:rPr lang="zh-CN" altLang="zh-CN" sz="15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B.“</a:t>
            </a:r>
            <a:r>
              <a:rPr lang="zh-CN" altLang="en-US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宽者，宽宏大量，不斤斤计较”“容者，海纳百川，不心胸狭隘”两者是并列分句，中间应该用分号，即“宽者，宽宏大量，不斤斤计较；容者，海纳百川，不心胸狭隘。”故选</a:t>
            </a:r>
            <a:r>
              <a:rPr lang="en-US" altLang="zh-CN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B</a:t>
            </a:r>
            <a:r>
              <a:rPr lang="zh-CN" altLang="en-US" sz="15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 lang="zh-CN" altLang="en-US" sz="15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62" y="365351"/>
            <a:ext cx="4097274" cy="4430385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5417102" y="1153158"/>
            <a:ext cx="2754132" cy="251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eaLnBrk="0"/>
            <a:endParaRPr lang="en-US" altLang="zh-CN" sz="1500" b="1" kern="100" smtClean="0">
              <a:solidFill>
                <a:srgbClr val="FF0000"/>
              </a:solidFill>
              <a:latin typeface="Calibri"/>
              <a:ea typeface="宋体" panose="02010600030101010101" pitchFamily="2" charset="-122"/>
              <a:cs typeface="Times New Roman" panose="02020603050405020304"/>
            </a:endParaRPr>
          </a:p>
          <a:p>
            <a:pPr eaLnBrk="0">
              <a:lnSpc>
                <a:spcPct val="150000"/>
              </a:lnSpc>
            </a:pPr>
            <a:r>
              <a:rPr lang="en-US" altLang="zh-CN" sz="21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lang="en-US" altLang="zh-CN" sz="21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      </a:t>
            </a:r>
            <a:r>
              <a:rPr lang="zh-CN" altLang="zh-CN" sz="2400" b="1" kern="10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【解析】</a:t>
            </a: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D.</a:t>
            </a:r>
            <a:r>
              <a:rPr lang="zh-CN" altLang="en-US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连续列举书名，用了书名号，不再添加顿号。故选</a:t>
            </a:r>
            <a:r>
              <a:rPr lang="en-US" altLang="zh-CN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D</a:t>
            </a:r>
            <a:r>
              <a:rPr lang="zh-CN" altLang="en-US" sz="2400" b="1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/>
              </a:rPr>
              <a:t>。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3092882" y="668410"/>
            <a:ext cx="57254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700" b="1" smtClean="0">
                <a:solidFill>
                  <a:srgbClr val="FF0000"/>
                </a:solidFill>
              </a:rPr>
              <a:t>D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DEEPIN</Company>
  <PresentationFormat>全屏显示(16:9)</PresentationFormat>
  <Paragraphs>238</Paragraphs>
  <Slides>53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baseType="lpstr" size="54">
      <vt:lpstr>自定义设计方案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User</dc:creator>
  <cp:lastModifiedBy>天天向上</cp:lastModifiedBy>
  <cp:revision>658</cp:revision>
  <dcterms:created xsi:type="dcterms:W3CDTF">2016-01-14T05:53:56Z</dcterms:created>
  <dcterms:modified xsi:type="dcterms:W3CDTF">2021-10-21T01:12:50Z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8DD2311615A64790B211A257C7BA99F1</vt:lpwstr>
  </property>
  <property fmtid="{D5CDD505-2E9C-101B-9397-08002B2CF9AE}" pid="3" name="KSOProductBuildVer">
    <vt:lpwstr>2052-11.1.0.11365</vt:lpwstr>
  </property>
</Properties>
</file>