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847" r:id="rId1"/>
    <p:sldMasterId id="2147509884" r:id="rId2"/>
  </p:sldMasterIdLst>
  <p:notesMasterIdLst>
    <p:notesMasterId r:id="rId3"/>
  </p:notesMasterIdLst>
  <p:sldIdLst>
    <p:sldId id="11676" r:id="rId4"/>
    <p:sldId id="11680" r:id="rId5"/>
    <p:sldId id="11684" r:id="rId6"/>
    <p:sldId id="11687" r:id="rId7"/>
    <p:sldId id="11690" r:id="rId8"/>
    <p:sldId id="11693" r:id="rId9"/>
    <p:sldId id="11696" r:id="rId10"/>
    <p:sldId id="11699" r:id="rId11"/>
    <p:sldId id="11702" r:id="rId12"/>
    <p:sldId id="11705" r:id="rId13"/>
    <p:sldId id="11708" r:id="rId14"/>
    <p:sldId id="11711" r:id="rId15"/>
    <p:sldId id="11714" r:id="rId16"/>
    <p:sldId id="11717" r:id="rId17"/>
    <p:sldId id="11720" r:id="rId18"/>
    <p:sldId id="11723" r:id="rId19"/>
    <p:sldId id="11726" r:id="rId20"/>
    <p:sldId id="11729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8A756A3-5F3A-4946-B25B-F1653C99B17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848" r:id="rId1"/>
    <p:sldLayoutId id="2147509849" r:id="rId2"/>
    <p:sldLayoutId id="2147509850" r:id="rId3"/>
    <p:sldLayoutId id="2147509851" r:id="rId4"/>
    <p:sldLayoutId id="2147509852" r:id="rId5"/>
    <p:sldLayoutId id="2147509853" r:id="rId6"/>
    <p:sldLayoutId id="2147509854" r:id="rId7"/>
    <p:sldLayoutId id="2147509855" r:id="rId8"/>
    <p:sldLayoutId id="2147509856" r:id="rId9"/>
    <p:sldLayoutId id="2147509857" r:id="rId10"/>
    <p:sldLayoutId id="21475098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885" r:id="rId1"/>
    <p:sldLayoutId id="2147509886" r:id="rId2"/>
    <p:sldLayoutId id="2147509887" r:id="rId3"/>
    <p:sldLayoutId id="2147509888" r:id="rId4"/>
    <p:sldLayoutId id="2147509889" r:id="rId5"/>
    <p:sldLayoutId id="2147509890" r:id="rId6"/>
    <p:sldLayoutId id="2147509891" r:id="rId7"/>
    <p:sldLayoutId id="2147509892" r:id="rId8"/>
    <p:sldLayoutId id="2147509893" r:id="rId9"/>
    <p:sldLayoutId id="2147509894" r:id="rId10"/>
    <p:sldLayoutId id="21475098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小学生学习兴趣培养的方法与效果评估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1719030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171894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培养小学生学习兴趣的方法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452829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061699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06158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培养小学生学习兴趣的效果评估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795498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04367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0422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培养小学生学习兴趣的注意事项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138166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培养小学生学习兴趣的方法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创造良好的学习环境</a:t>
            </a:r>
            <a:endParaRPr altLang="en-US" lang="zh-CN"/>
          </a:p>
        </p:txBody>
      </p:sp>
      <p:sp>
        <p:nvSpPr>
          <p:cNvPr id="10488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提供丰富的学习材料和工具，激发小学生的好奇心和探索欲望。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鼓励小学生积极参与学习活动，提高他们的主动性和创造性。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建立良好的师生关系，增强小学生的信任感和归属感。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营造轻松、愉快的学习氛围，减轻小学生的压力和焦虑。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引入游戏化教学，让学生在玩中学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利用多媒体教学，激发学生学习兴趣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开展小组合作学习，培养学生的团队协作能力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创设情境教学，让学生身临其境地感受知识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鼓励和奖励机制</a:t>
            </a:r>
            <a:endParaRPr altLang="en-US" lang="zh-CN"/>
          </a:p>
        </p:txBody>
      </p:sp>
      <p:sp>
        <p:nvSpPr>
          <p:cNvPr id="10490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鼓励小学生积极参与学习活动，提高自信心和成就感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设立奖励机制，对小学生的优秀表现和进步进行奖励，激发学习动力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鼓励和奖励机制可以有效地培养小学生的学习兴趣和习惯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奖励机制可以采用多种形式，如口头表扬、小礼品、荣誉证书等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引导发现和探索</a:t>
            </a:r>
            <a:endParaRPr altLang="en-US" lang="zh-CN"/>
          </a:p>
        </p:txBody>
      </p:sp>
      <p:sp>
        <p:nvSpPr>
          <p:cNvPr id="10490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提供具有趣味性和挑战性的学习材料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创设情境，激发小学生的好奇心和求知欲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鼓励小学生主动观察和发现问题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引导他们通过实验和探索来解决问题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培养小学生学习兴趣的效果评估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课堂参与度评估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课堂参与度评估是评估小学生学习兴趣培养效果的重要指标之一。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通过观察学生在课堂上的表现，可以评估他们的学习兴趣和参与度。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参与度高的学生通常表现出更高的学习兴趣和积极性。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教师可以根据学生的参与度评估结果，调整教学方法和策略，提高学生的学习兴趣和参与度。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学习成绩提升评估</a:t>
            </a:r>
            <a:endParaRPr altLang="en-US" lang="zh-CN"/>
          </a:p>
        </p:txBody>
      </p:sp>
      <p:sp>
        <p:nvSpPr>
          <p:cNvPr id="10492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学习兴趣与学习成绩呈正相关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培养学习兴趣有助于提高学习成绩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学习兴趣的激发有助于学生主动学习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学习兴趣的培养有助于学生全面发展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兴趣爱好拓展评估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评估方法：通过观察、问卷调查和测试等方式了解小学生兴趣爱好的变化情况。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评估指标：包括兴趣爱好的广度、深度和持续性等方面，以及与学科成绩的关联度。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评估结果：根据评估结果，可以了解培养小学生学习兴趣的效果，并针对不足之处进行改进。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评估意义：通过兴趣爱好拓展评估，可以更好地了解小学生的兴趣特点和发展趋势，为进一步优化培养方法提供依据。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综合素质提升评估</a:t>
            </a:r>
            <a:endParaRPr altLang="en-US" lang="zh-CN"/>
          </a:p>
        </p:txBody>
      </p:sp>
      <p:sp>
        <p:nvSpPr>
          <p:cNvPr id="10493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学习能力：学习兴趣培养有助于提高小学生的自主学习能力和课堂参与度。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思维能力：学习兴趣培养有助于拓展小学生的思维广度和深度，提高解决问题的能力。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情感态度：学习兴趣培养有助于培养小学生积极向上的情感态度，增强自信心和抗挫能力。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社会适应能力：学习兴趣培养有助于提高小学生的社会适应能力，促进人际关系和团队合作。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培养小学生学习兴趣的注意事项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尊重学生个性差异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了解每个学生的兴趣和特长，因材施教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提供多样化的学习方式和内容，满足不同学生的需求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鼓励学生的个性发展，不限制他们的创造力和想象力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尊重学生的选择，不强迫他们学习不感兴趣的科目或技能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注重家校合作</a:t>
            </a:r>
            <a:endParaRPr altLang="en-US" lang="zh-CN"/>
          </a:p>
        </p:txBody>
      </p:sp>
      <p:sp>
        <p:nvSpPr>
          <p:cNvPr id="10495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建立有效的沟通机制，及时了解学生在家庭和学校的表现。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定期组织家长会，分享学生的学习进展和问题，共同探讨解决方案。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鼓励家长参与学校的教育活动，增强家长对教育的理解和支持。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家长和教师共同制定学习计划，确保学生在家庭和学校的学习内容一致。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避免过度压力</a:t>
            </a:r>
            <a:endParaRPr altLang="en-US" lang="zh-CN"/>
          </a:p>
        </p:txBody>
      </p:sp>
      <p:sp>
        <p:nvSpPr>
          <p:cNvPr id="10496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不要给孩子过度的学习压力，让他们能够自由发挥自己的兴趣和创造力。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尊重孩子的个性和特点，不要强迫他们学习不感兴趣的科目或技能。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建立积极的学习氛围，鼓励孩子积极参与学习过程，让他们感受到学习的乐趣和成就感。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关注孩子的心理健康，及时发现和解决他们的学习压力和焦虑问题。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及时调整培养方法</a:t>
            </a:r>
            <a:endParaRPr altLang="en-US" lang="zh-CN"/>
          </a:p>
        </p:txBody>
      </p:sp>
      <p:sp>
        <p:nvSpPr>
          <p:cNvPr id="10496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定期评估：对培养方法进行定期评估，确保其有效性。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寻求专业建议：在调整培养方法时，可以寻求专业人士的建议，以提高培养效果。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保持耐心：在调整培养方法时，要保持耐心，不要轻易放弃。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灵活调整：根据评估结果及时调整培养方法，以适应学生的变化和需求。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78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3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3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3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3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028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2024-01-03T13:51:35Z</dcterms:created>
  <dcterms:modified xsi:type="dcterms:W3CDTF">2024-01-03T13:51:35Z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f97479e0be5f487caaa14b5724681ed2_21</vt:lpwstr>
  </property>
</Properties>
</file>