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66" r:id="rId1"/>
    <p:sldMasterId id="2147485403" r:id="rId2"/>
  </p:sldMasterIdLst>
  <p:notesMasterIdLst>
    <p:notesMasterId r:id="rId3"/>
  </p:notesMasterIdLst>
  <p:sldIdLst>
    <p:sldId id="1085" r:id="rId4"/>
    <p:sldId id="1088" r:id="rId5"/>
    <p:sldId id="1091" r:id="rId6"/>
    <p:sldId id="1094" r:id="rId7"/>
    <p:sldId id="1100" r:id="rId9"/>
    <p:sldId id="1103" r:id="rId10"/>
    <p:sldId id="1106" r:id="rId11"/>
    <p:sldId id="1109" r:id="rId12"/>
    <p:sldId id="1112" r:id="rId13"/>
    <p:sldId id="1118" r:id="rId15"/>
    <p:sldId id="1121" r:id="rId16"/>
    <p:sldId id="1124" r:id="rId17"/>
    <p:sldId id="1127" r:id="rId18"/>
    <p:sldId id="1130" r:id="rId19"/>
    <p:sldId id="1136" r:id="rId21"/>
    <p:sldId id="1139" r:id="rId22"/>
    <p:sldId id="1142" r:id="rId23"/>
    <p:sldId id="1145" r:id="rId24"/>
    <p:sldId id="1148" r:id="rId25"/>
    <p:sldId id="1154" r:id="rId27"/>
    <p:sldId id="1157" r:id="rId28"/>
    <p:sldId id="1160" r:id="rId29"/>
    <p:sldId id="1163" r:id="rId30"/>
    <p:sldId id="1166" r:id="rId31"/>
    <p:sldId id="1172" r:id="rId33"/>
    <p:sldId id="1175" r:id="rId34"/>
    <p:sldId id="1178" r:id="rId35"/>
    <p:sldId id="1181" r:id="rId36"/>
    <p:sldId id="1184" r:id="rId37"/>
    <p:sldId id="1190" r:id="rId39"/>
    <p:sldId id="1193" r:id="rId40"/>
    <p:sldId id="1196" r:id="rId41"/>
    <p:sldId id="1199" r:id="rId42"/>
    <p:sldId id="1202" r:id="rId43"/>
    <p:sldId id="1208" r:id="rId45"/>
    <p:sldId id="1211" r:id="rId46"/>
    <p:sldId id="1215" r:id="rId4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5" Type="http://schemas.openxmlformats.org/officeDocument/2006/relationships/slide" Target="slides/slide35.xml"/><Relationship Id="rId46" Type="http://schemas.openxmlformats.org/officeDocument/2006/relationships/slide" Target="slides/slide36.xml"/><Relationship Id="rId47" Type="http://schemas.openxmlformats.org/officeDocument/2006/relationships/slide" Target="slides/slide37.xml"/><Relationship Id="rId48" Type="http://schemas.openxmlformats.org/officeDocument/2006/relationships/tableStyles" Target="tableStyles.xml"/><Relationship Id="rId49" Type="http://schemas.openxmlformats.org/officeDocument/2006/relationships/presProps" Target="presProps.xml"/><Relationship Id="rId50" Type="http://schemas.openxmlformats.org/officeDocument/2006/relationships/viewProps" Target="viewProps.xml"/><Relationship Id="rId5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67" r:id="rId1"/>
    <p:sldLayoutId id="2147485368" r:id="rId2"/>
    <p:sldLayoutId id="2147485369" r:id="rId3"/>
    <p:sldLayoutId id="2147485370" r:id="rId4"/>
    <p:sldLayoutId id="2147485371" r:id="rId5"/>
    <p:sldLayoutId id="2147485372" r:id="rId6"/>
    <p:sldLayoutId id="2147485373" r:id="rId7"/>
    <p:sldLayoutId id="2147485374" r:id="rId8"/>
    <p:sldLayoutId id="2147485375" r:id="rId9"/>
    <p:sldLayoutId id="2147485376" r:id="rId10"/>
    <p:sldLayoutId id="21474853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04" r:id="rId1"/>
    <p:sldLayoutId id="2147485405" r:id="rId2"/>
    <p:sldLayoutId id="2147485406" r:id="rId3"/>
    <p:sldLayoutId id="2147485407" r:id="rId4"/>
    <p:sldLayoutId id="2147485408" r:id="rId5"/>
    <p:sldLayoutId id="2147485409" r:id="rId6"/>
    <p:sldLayoutId id="2147485410" r:id="rId7"/>
    <p:sldLayoutId id="2147485411" r:id="rId8"/>
    <p:sldLayoutId id="2147485412" r:id="rId9"/>
    <p:sldLayoutId id="2147485413" r:id="rId10"/>
    <p:sldLayoutId id="21474854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tags" Target="../tags/tag247.xml"/><Relationship Id="rId22" Type="http://schemas.openxmlformats.org/officeDocument/2006/relationships/tags" Target="../tags/tag248.xml"/><Relationship Id="rId23" Type="http://schemas.openxmlformats.org/officeDocument/2006/relationships/tags" Target="../tags/tag249.xml"/><Relationship Id="rId24" Type="http://schemas.openxmlformats.org/officeDocument/2006/relationships/tags" Target="../tags/tag250.xml"/><Relationship Id="rId25" Type="http://schemas.openxmlformats.org/officeDocument/2006/relationships/tags" Target="../tags/tag251.xml"/><Relationship Id="rId26" Type="http://schemas.openxmlformats.org/officeDocument/2006/relationships/tags" Target="../tags/tag252.xml"/><Relationship Id="rId27" Type="http://schemas.openxmlformats.org/officeDocument/2006/relationships/tags" Target="../tags/tag253.xml"/><Relationship Id="rId28" Type="http://schemas.openxmlformats.org/officeDocument/2006/relationships/tags" Target="../tags/tag254.xml"/><Relationship Id="rId29" Type="http://schemas.openxmlformats.org/officeDocument/2006/relationships/tags" Target="../tags/tag255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tags" Target="../tags/tag359.xml"/><Relationship Id="rId22" Type="http://schemas.openxmlformats.org/officeDocument/2006/relationships/tags" Target="../tags/tag360.xml"/><Relationship Id="rId23" Type="http://schemas.openxmlformats.org/officeDocument/2006/relationships/tags" Target="../tags/tag361.xml"/><Relationship Id="rId24" Type="http://schemas.openxmlformats.org/officeDocument/2006/relationships/tags" Target="../tags/tag362.xml"/><Relationship Id="rId25" Type="http://schemas.openxmlformats.org/officeDocument/2006/relationships/tags" Target="../tags/tag363.xml"/><Relationship Id="rId26" Type="http://schemas.openxmlformats.org/officeDocument/2006/relationships/tags" Target="../tags/tag364.xml"/><Relationship Id="rId27" Type="http://schemas.openxmlformats.org/officeDocument/2006/relationships/tags" Target="../tags/tag365.xml"/><Relationship Id="rId28" Type="http://schemas.openxmlformats.org/officeDocument/2006/relationships/tags" Target="../tags/tag366.xml"/><Relationship Id="rId29" Type="http://schemas.openxmlformats.org/officeDocument/2006/relationships/tags" Target="../tags/tag367.xml"/><Relationship Id="rId30" Type="http://schemas.openxmlformats.org/officeDocument/2006/relationships/tags" Target="../tags/tag368.xml"/><Relationship Id="rId31" Type="http://schemas.openxmlformats.org/officeDocument/2006/relationships/tags" Target="../tags/tag369.xml"/><Relationship Id="rId32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tags" Target="../tags/tag389.xml"/><Relationship Id="rId18" Type="http://schemas.openxmlformats.org/officeDocument/2006/relationships/tags" Target="../tags/tag390.xml"/><Relationship Id="rId19" Type="http://schemas.openxmlformats.org/officeDocument/2006/relationships/tags" Target="../tags/tag391.xml"/><Relationship Id="rId20" Type="http://schemas.openxmlformats.org/officeDocument/2006/relationships/tags" Target="../tags/tag39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tags" Target="../tags/tag432.xml"/><Relationship Id="rId14" Type="http://schemas.openxmlformats.org/officeDocument/2006/relationships/tags" Target="../tags/tag433.xml"/><Relationship Id="rId15" Type="http://schemas.openxmlformats.org/officeDocument/2006/relationships/tags" Target="../tags/tag434.xml"/><Relationship Id="rId16" Type="http://schemas.openxmlformats.org/officeDocument/2006/relationships/tags" Target="../tags/tag435.xml"/><Relationship Id="rId17" Type="http://schemas.openxmlformats.org/officeDocument/2006/relationships/tags" Target="../tags/tag436.xml"/><Relationship Id="rId18" Type="http://schemas.openxmlformats.org/officeDocument/2006/relationships/tags" Target="../tags/tag437.xml"/><Relationship Id="rId1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tags" Target="../tags/tag442.xml"/><Relationship Id="rId6" Type="http://schemas.openxmlformats.org/officeDocument/2006/relationships/tags" Target="../tags/tag443.xml"/><Relationship Id="rId7" Type="http://schemas.openxmlformats.org/officeDocument/2006/relationships/tags" Target="../tags/tag444.xml"/><Relationship Id="rId8" Type="http://schemas.openxmlformats.org/officeDocument/2006/relationships/tags" Target="../tags/tag445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tags" Target="../tags/tag456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tags" Target="../tags/tag469.xml"/><Relationship Id="rId14" Type="http://schemas.openxmlformats.org/officeDocument/2006/relationships/tags" Target="../tags/tag470.xml"/><Relationship Id="rId15" Type="http://schemas.openxmlformats.org/officeDocument/2006/relationships/tags" Target="../tags/tag471.xml"/><Relationship Id="rId16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72.xml"/><Relationship Id="rId2" Type="http://schemas.openxmlformats.org/officeDocument/2006/relationships/tags" Target="../tags/tag473.xml"/><Relationship Id="rId3" Type="http://schemas.openxmlformats.org/officeDocument/2006/relationships/tags" Target="../tags/tag474.xml"/><Relationship Id="rId4" Type="http://schemas.openxmlformats.org/officeDocument/2006/relationships/tags" Target="../tags/tag475.xml"/><Relationship Id="rId5" Type="http://schemas.openxmlformats.org/officeDocument/2006/relationships/tags" Target="../tags/tag476.xml"/><Relationship Id="rId6" Type="http://schemas.openxmlformats.org/officeDocument/2006/relationships/tags" Target="../tags/tag477.xml"/><Relationship Id="rId7" Type="http://schemas.openxmlformats.org/officeDocument/2006/relationships/tags" Target="../tags/tag478.xml"/><Relationship Id="rId8" Type="http://schemas.openxmlformats.org/officeDocument/2006/relationships/tags" Target="../tags/tag479.xml"/><Relationship Id="rId9" Type="http://schemas.openxmlformats.org/officeDocument/2006/relationships/tags" Target="../tags/tag480.xml"/><Relationship Id="rId10" Type="http://schemas.openxmlformats.org/officeDocument/2006/relationships/tags" Target="../tags/tag481.xml"/><Relationship Id="rId11" Type="http://schemas.openxmlformats.org/officeDocument/2006/relationships/tags" Target="../tags/tag482.xml"/><Relationship Id="rId12" Type="http://schemas.openxmlformats.org/officeDocument/2006/relationships/tags" Target="../tags/tag483.xml"/><Relationship Id="rId13" Type="http://schemas.openxmlformats.org/officeDocument/2006/relationships/tags" Target="../tags/tag484.xml"/><Relationship Id="rId14" Type="http://schemas.openxmlformats.org/officeDocument/2006/relationships/tags" Target="../tags/tag485.xml"/><Relationship Id="rId15" Type="http://schemas.openxmlformats.org/officeDocument/2006/relationships/tags" Target="../tags/tag486.xml"/><Relationship Id="rId16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87.xml"/><Relationship Id="rId2" Type="http://schemas.openxmlformats.org/officeDocument/2006/relationships/tags" Target="../tags/tag488.xml"/><Relationship Id="rId3" Type="http://schemas.openxmlformats.org/officeDocument/2006/relationships/tags" Target="../tags/tag489.xml"/><Relationship Id="rId4" Type="http://schemas.openxmlformats.org/officeDocument/2006/relationships/tags" Target="../tags/tag490.xml"/><Relationship Id="rId5" Type="http://schemas.openxmlformats.org/officeDocument/2006/relationships/tags" Target="../tags/tag491.xml"/><Relationship Id="rId6" Type="http://schemas.openxmlformats.org/officeDocument/2006/relationships/tags" Target="../tags/tag492.xml"/><Relationship Id="rId7" Type="http://schemas.openxmlformats.org/officeDocument/2006/relationships/tags" Target="../tags/tag493.xml"/><Relationship Id="rId8" Type="http://schemas.openxmlformats.org/officeDocument/2006/relationships/tags" Target="../tags/tag494.xml"/><Relationship Id="rId9" Type="http://schemas.openxmlformats.org/officeDocument/2006/relationships/tags" Target="../tags/tag495.xml"/><Relationship Id="rId10" Type="http://schemas.openxmlformats.org/officeDocument/2006/relationships/tags" Target="../tags/tag496.xml"/><Relationship Id="rId11" Type="http://schemas.openxmlformats.org/officeDocument/2006/relationships/tags" Target="../tags/tag497.xml"/><Relationship Id="rId12" Type="http://schemas.openxmlformats.org/officeDocument/2006/relationships/tags" Target="../tags/tag498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99.xml"/><Relationship Id="rId2" Type="http://schemas.openxmlformats.org/officeDocument/2006/relationships/tags" Target="../tags/tag500.xml"/><Relationship Id="rId3" Type="http://schemas.openxmlformats.org/officeDocument/2006/relationships/tags" Target="../tags/tag501.xml"/><Relationship Id="rId4" Type="http://schemas.openxmlformats.org/officeDocument/2006/relationships/slideLayout" Target="../slideLayouts/slideLayout1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502.xml"/><Relationship Id="rId2" Type="http://schemas.openxmlformats.org/officeDocument/2006/relationships/tags" Target="../tags/tag503.xml"/><Relationship Id="rId3" Type="http://schemas.openxmlformats.org/officeDocument/2006/relationships/tags" Target="../tags/tag504.xml"/><Relationship Id="rId4" Type="http://schemas.openxmlformats.org/officeDocument/2006/relationships/tags" Target="../tags/tag505.xml"/><Relationship Id="rId5" Type="http://schemas.openxmlformats.org/officeDocument/2006/relationships/tags" Target="../tags/tag506.xml"/><Relationship Id="rId6" Type="http://schemas.openxmlformats.org/officeDocument/2006/relationships/tags" Target="../tags/tag507.xml"/><Relationship Id="rId7" Type="http://schemas.openxmlformats.org/officeDocument/2006/relationships/tags" Target="../tags/tag508.xml"/><Relationship Id="rId8" Type="http://schemas.openxmlformats.org/officeDocument/2006/relationships/tags" Target="../tags/tag509.xml"/><Relationship Id="rId9" Type="http://schemas.openxmlformats.org/officeDocument/2006/relationships/tags" Target="../tags/tag510.xml"/><Relationship Id="rId10" Type="http://schemas.openxmlformats.org/officeDocument/2006/relationships/tags" Target="../tags/tag511.xml"/><Relationship Id="rId11" Type="http://schemas.openxmlformats.org/officeDocument/2006/relationships/tags" Target="../tags/tag512.xml"/><Relationship Id="rId12" Type="http://schemas.openxmlformats.org/officeDocument/2006/relationships/tags" Target="../tags/tag513.xml"/><Relationship Id="rId13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514.xml"/><Relationship Id="rId2" Type="http://schemas.openxmlformats.org/officeDocument/2006/relationships/tags" Target="../tags/tag515.xml"/><Relationship Id="rId3" Type="http://schemas.openxmlformats.org/officeDocument/2006/relationships/tags" Target="../tags/tag516.xml"/><Relationship Id="rId4" Type="http://schemas.openxmlformats.org/officeDocument/2006/relationships/tags" Target="../tags/tag517.xml"/><Relationship Id="rId5" Type="http://schemas.openxmlformats.org/officeDocument/2006/relationships/slideLayout" Target="../slideLayouts/slideLayout1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518.xml"/><Relationship Id="rId2" Type="http://schemas.openxmlformats.org/officeDocument/2006/relationships/tags" Target="../tags/tag519.xml"/><Relationship Id="rId3" Type="http://schemas.openxmlformats.org/officeDocument/2006/relationships/tags" Target="../tags/tag520.xml"/><Relationship Id="rId4" Type="http://schemas.openxmlformats.org/officeDocument/2006/relationships/tags" Target="../tags/tag521.xml"/><Relationship Id="rId5" Type="http://schemas.openxmlformats.org/officeDocument/2006/relationships/tags" Target="../tags/tag522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制定全面的市场营销和推广策略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产品策略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渠道策略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品牌策略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促销策略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市场分析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目标市场定位</a:t>
            </a:r>
            <a:endParaRPr altLang="en-US" lang="zh-CN"/>
          </a:p>
        </p:txBody>
      </p:sp>
      <p:sp>
        <p:nvSpPr>
          <p:cNvPr id="1049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目标客户群体：明确目标客户群体，包括年龄、性别、职业、地域等方面的特征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竞争情况：了解竞争对手的情况，包括产品特点、价格策略、营销策略等方面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市场细分：将市场划分为不同的细分市场，针对不同的细分市场制定不同的营销策略和推广方案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市场需求：分析市场需求，了解客户的需求和偏好，以及市场趋势和发展方向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目标客户群体分析</a:t>
            </a:r>
            <a:endParaRPr altLang="en-US" lang="zh-CN"/>
          </a:p>
        </p:txBody>
      </p:sp>
      <p:sp>
        <p:nvSpPr>
          <p:cNvPr id="10490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目标客户群体的定义和特征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目标客户群体的需求和期望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目标客户群体的购买行为和决策过程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目标客户群体的市场细分和定位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竞争对手分析</a:t>
            </a:r>
            <a:endParaRPr altLang="en-US" lang="zh-CN"/>
          </a:p>
        </p:txBody>
      </p:sp>
      <p:sp>
        <p:nvSpPr>
          <p:cNvPr id="104915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分析竞争对手的营销策略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分析竞争对手的产品特点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分析竞争对手的市场份额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确定竞争对手范围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市场趋势分析</a:t>
            </a:r>
            <a:endParaRPr altLang="en-US" lang="zh-CN"/>
          </a:p>
        </p:txBody>
      </p:sp>
      <p:sp>
        <p:nvSpPr>
          <p:cNvPr id="10492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竞争对手分析：了解竞争对手的市场表现和营销策略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市场机会与挑战：分析市场机会和挑战，为制定营销策略提供依据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行业趋势：了解行业的发展趋势和未来发展方向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消费者趋势：了解消费者的需求和购买行为的变化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产品策略</a:t>
            </a:r>
            <a:endParaRPr altLang="en-US" dirty="0" lang="zh-CN"/>
          </a:p>
        </p:txBody>
      </p:sp>
      <p:sp>
        <p:nvSpPr>
          <p:cNvPr id="10492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产品特点与优势</a:t>
            </a:r>
            <a:endParaRPr altLang="en-US" lang="zh-CN"/>
          </a:p>
        </p:txBody>
      </p:sp>
      <p:sp>
        <p:nvSpPr>
          <p:cNvPr id="10493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独特性：产品具有独特的功能或特点，区别于其他竞争对手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创新性：产品具有创新的技术或设计，满足用户的新需求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实用性：产品具有实际的应用价值，能够解决用户的问题或需求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可持续性：产品具有可持续发展的特点，符合环保和社会责任的要求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产品定价策略</a:t>
            </a:r>
            <a:endParaRPr altLang="en-US" lang="zh-CN"/>
          </a:p>
        </p:txBody>
      </p:sp>
      <p:sp>
        <p:nvSpPr>
          <p:cNvPr id="10494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成本导向定价法：根据产品的成本加上一定的利润比例来确定产品价格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心理定价策略：根据消费者心理特点来制定产品价格，如尾数定价、整数定价等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需求导向定价法：根据市场需求和消费者对产品的认知价值来制定产品价格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竞争导向定价法：根据竞争对手的产品价格来制定本企业产品价格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产品组合与搭配</a:t>
            </a:r>
            <a:endParaRPr altLang="en-US" lang="zh-CN"/>
          </a:p>
        </p:txBody>
      </p:sp>
      <p:sp>
        <p:nvSpPr>
          <p:cNvPr id="10494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不同类型产品的组合与搭配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制定产品组合与搭配的策略和计划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考虑产品组合与搭配的优缺点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针对不同目标市场的产品组合与搭配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产品差异化策略</a:t>
            </a:r>
            <a:endParaRPr altLang="en-US" lang="zh-CN"/>
          </a:p>
        </p:txBody>
      </p:sp>
      <p:sp>
        <p:nvSpPr>
          <p:cNvPr id="10495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定义产品差异化：通过独特的设计、功能或服务，使产品在市场上与其他竞争对手区分开来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差异化来源：基于市场需求、技术进步、消费者偏好等因素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差异化手段：包括产品功能、外观、包装、品牌形象等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差异化策略的优点：提高市场份额、增加销售额、提高客户忠诚度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实施差异化策略的步骤：进行市场调研、分析竞争对手、确定目标市场、制定差异化策略、实施并监控效果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渠道策略</a:t>
            </a:r>
            <a:endParaRPr altLang="en-US" dirty="0" lang="zh-CN"/>
          </a:p>
        </p:txBody>
      </p:sp>
      <p:sp>
        <p:nvSpPr>
          <p:cNvPr id="10496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销售渠道选择与布局</a:t>
            </a:r>
            <a:endParaRPr altLang="en-US" lang="zh-CN"/>
          </a:p>
        </p:txBody>
      </p:sp>
      <p:sp>
        <p:nvSpPr>
          <p:cNvPr id="10497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销售渠道类型：线上渠道、线下渠道、社交媒体等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渠道管理与优化：定期评估渠道效果，调整策略以实现最佳效果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渠道布局策略：多渠道覆盖，提高市场占有率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目标市场与渠道匹配：根据目标客户群体选择合适的销售渠道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渠道合作伙伴关系建立与维护</a:t>
            </a:r>
            <a:endParaRPr altLang="en-US" lang="zh-CN"/>
          </a:p>
        </p:txBody>
      </p:sp>
      <p:sp>
        <p:nvSpPr>
          <p:cNvPr id="1049782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84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88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合作伙伴的选择标准：评估潜在合作伙伴的信誉、能力、资源等因素，确保双方能够实现共赢。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0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92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94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98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合作协议的签订：明确双方的权利和义务，包括合作期限、合作范围、收益分配等，以保障双方的利益。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00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02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04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6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08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合作伙伴的培训和支持：为合作伙伴提供必要的培训和支持，帮助他们更好地了解产品和服务，提高销售和推广效果。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10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12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14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18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合作伙伴的考核与激励：建立合理的考核机制，对合作伙伴进行定期评估，根据评估结果给予相应的奖励或惩罚，激励合作伙伴更好地发挥渠道作用。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20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渠道拓展与优化</a:t>
            </a:r>
            <a:endParaRPr altLang="en-US" lang="zh-CN"/>
          </a:p>
        </p:txBody>
      </p:sp>
      <p:sp>
        <p:nvSpPr>
          <p:cNvPr id="10498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渠道组合策略：根据不同渠道的特点和目标受众，制定合理的渠道组合方案，实现整体营销目标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拓展新渠道：寻找并合作与目标受众匹配的新渠道，如社交媒体、线上平台等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优化现有渠道：对现有渠道进行数据分析，了解用户需求和行为，调整策略以提高效果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渠道合作与联盟：与其他品牌或机构建立渠道合作关系，共享资源，扩大市场覆盖面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渠道营销策略制定与实施</a:t>
            </a:r>
            <a:endParaRPr altLang="en-US" lang="zh-CN"/>
          </a:p>
        </p:txBody>
      </p:sp>
      <p:sp>
        <p:nvSpPr>
          <p:cNvPr id="10499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确定目标市场和目标客户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持续改进和优化渠道营销策略，以适应市场变化和客户需求的变化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28"/>
            </p:custDataLst>
          </p:nvPr>
        </p:nvSpPr>
        <p:spPr>
          <a:xfrm>
            <a:off x="8155389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评估渠道营销策略的效果，包括销售额、市场份额、客户满意度等方面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正文"/>
          <p:cNvSpPr txBox="1"/>
          <p:nvPr>
            <p:custDataLst>
              <p:tags r:id="rId29"/>
            </p:custDataLst>
          </p:nvPr>
        </p:nvSpPr>
        <p:spPr>
          <a:xfrm>
            <a:off x="1967825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评估现有渠道和潜在渠道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30"/>
            </p:custDataLst>
          </p:nvPr>
        </p:nvSpPr>
        <p:spPr>
          <a:xfrm>
            <a:off x="643495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实施渠道营销策略，包括制定计划、分配资源、监控效果等方面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31"/>
            </p:custDataLst>
          </p:nvPr>
        </p:nvSpPr>
        <p:spPr>
          <a:xfrm>
            <a:off x="3688263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制定渠道营销策略，包括渠道选择、渠道合作、渠道管理等方面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品牌策略</a:t>
            </a:r>
            <a:endParaRPr altLang="en-US" dirty="0" lang="zh-CN"/>
          </a:p>
        </p:txBody>
      </p:sp>
      <p:sp>
        <p:nvSpPr>
          <p:cNvPr id="10500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品牌定位与传播</a:t>
            </a:r>
            <a:endParaRPr altLang="en-US" lang="zh-CN"/>
          </a:p>
        </p:txBody>
      </p:sp>
      <p:sp>
        <p:nvSpPr>
          <p:cNvPr id="1050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品牌定位：确定目标市场、消费者群体和产品特点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品牌形象：塑造品牌形象，提升品牌知名度和美誉度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品牌合作：与其他品牌或机构合作，扩大品牌影响力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品牌传播：通过广告、公关、内容营销等渠道传递品牌信息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品牌形象塑造与维护</a:t>
            </a:r>
            <a:endParaRPr altLang="en-US" lang="zh-CN"/>
          </a:p>
        </p:txBody>
      </p:sp>
      <p:sp>
        <p:nvSpPr>
          <p:cNvPr id="10501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品牌形象定位：明确品牌形象的核心特征和目标受众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品牌形象设计：包括标志、视觉识别系统等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品牌形象传播：通过广告、公关、社交媒体等多种渠道进行传播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品牌形象维护：持续关注品牌形象的变化，及时调整策略，保持品牌形象的一致性和稳定性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品牌口碑建设与提升</a:t>
            </a:r>
            <a:endParaRPr altLang="en-US" lang="zh-CN"/>
          </a:p>
        </p:txBody>
      </p:sp>
      <p:sp>
        <p:nvSpPr>
          <p:cNvPr id="1050212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14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品牌口碑的重要性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16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18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品牌口碑与市场营销的结合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20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22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品牌口碑建设的途径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24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26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品牌口碑提升的方法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品牌危机公关处理</a:t>
            </a:r>
            <a:endParaRPr altLang="en-US" lang="zh-CN"/>
          </a:p>
        </p:txBody>
      </p:sp>
      <p:sp>
        <p:nvSpPr>
          <p:cNvPr id="105026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品牌危机类型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危机公关处理流程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预防和应对措施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促销策略</a:t>
            </a:r>
            <a:endParaRPr altLang="en-US" dirty="0" lang="zh-CN"/>
          </a:p>
        </p:txBody>
      </p:sp>
      <p:sp>
        <p:nvSpPr>
          <p:cNvPr id="10503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促销活动策划与执行</a:t>
            </a:r>
            <a:endParaRPr altLang="en-US" lang="zh-CN"/>
          </a:p>
        </p:txBody>
      </p:sp>
      <p:sp>
        <p:nvSpPr>
          <p:cNvPr id="1050380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促销效果评估：对促销活动的效果进行评估，总结经验教训，为下次活动提供参考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394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促销活动执行：按照计划执行促销活动，确保活动顺利进行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396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制定促销计划：包括促销时间、地点、预算等，确保活动顺利进行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398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促销活动宣传：通过各种渠道宣传促销活动，吸引目标受众的关注和参与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00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确定促销目标：明确促销活动的目的和预期效果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02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选择合适的促销方式：根据目标受众和产品特点选择合适的促销方式，如折扣、赠品、满减等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04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6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8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0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2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促销手段选择与组合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促销效果评估与调整</a:t>
            </a:r>
            <a:endParaRPr altLang="en-US" lang="zh-CN"/>
          </a:p>
        </p:txBody>
      </p:sp>
      <p:sp>
        <p:nvSpPr>
          <p:cNvPr id="10504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数据收集与分析：收集相关数据，分析促销活动的效果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评估指标：销售额、市场份额、客户满意度等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效果不佳的原因：可能是促销策略不当、执行不力、目标市场不明确等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调整策略：根据评估结果，调整促销策略，提高效果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促销预算制定与控制</a:t>
            </a:r>
            <a:endParaRPr altLang="en-US" lang="zh-CN"/>
          </a:p>
        </p:txBody>
      </p:sp>
      <p:sp>
        <p:nvSpPr>
          <p:cNvPr id="10505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促销预算的制定：根据产品特点、目标市场、竞争状况等因素，制定合理的促销预算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促销预算的控制：对促销活动的过程进行监控，确保预算的合理使用，及时调整预算分配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促销效果评估：对促销活动的效果进行评估，分析投入与产出的比例，为今后的促销活动提供参考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经验总结：总结促销活动的经验教训，不断完善和优化促销策略，提高促销效果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数字营销策略</a:t>
            </a:r>
            <a:endParaRPr altLang="en-US" dirty="0" lang="zh-CN"/>
          </a:p>
        </p:txBody>
      </p:sp>
      <p:sp>
        <p:nvSpPr>
          <p:cNvPr id="10505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社交媒体营销策略制定与实施</a:t>
            </a:r>
            <a:endParaRPr altLang="en-US" lang="zh-CN"/>
          </a:p>
        </p:txBody>
      </p:sp>
      <p:sp>
        <p:nvSpPr>
          <p:cNvPr id="105064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确定目标受众：了解目标受众的特点和需求，为制定有针对性的营销策略提供依据。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制定营销策略：根据目标受众的特点和需求，制定相应的营销策略，包括内容营销、社交媒体广告、社交媒体活动等。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实施营销策略：通过社交媒体平台发布内容、广告和活动，吸引目标受众的关注和参与，提高品牌知名度和美誉度。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监测与评估：对营销策略的实施效果进行监测和评估，及时调整策略，提高营销效果。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网络广告投放策略制定与执行</a:t>
            </a:r>
            <a:endParaRPr altLang="en-US" lang="zh-CN"/>
          </a:p>
        </p:txBody>
      </p:sp>
      <p:sp>
        <p:nvSpPr>
          <p:cNvPr id="1050690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92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694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确定目标受众：根据产品或服务特点，确定目标受众群体，进行精准投放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98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700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选择合适的平台：选择适合目标受众的社交媒体、搜索引擎、门户网站等平台进行广告投放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704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706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创意制作：根据广告主题和目标受众特点，制作吸引人的广告创意和内容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710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712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投放策略：根据广告预算、目标受众和竞争情况等因素，制定合理的投放策略，包括投放时间、投放位置、出价方式等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4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716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718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监测与优化：通过数据监测和分析，及时调整投放策略，提高广告效果和ROI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内容营销策略制定与实施</a:t>
            </a:r>
            <a:endParaRPr altLang="en-US" lang="zh-CN"/>
          </a:p>
        </p:txBody>
      </p:sp>
      <p:sp>
        <p:nvSpPr>
          <p:cNvPr id="1050754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56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58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确定目标受众：了解目标受众的需求和兴趣，为内容营销策略制定提供依据。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62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64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制定内容策略：根据目标受众的需求和兴趣，制定内容策略，包括内容类型、发布频率、发布渠道等。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6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68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70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创作优质内容：创作高质量、有价值的内容，吸引目标受众的关注和兴趣。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74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76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内容推广与传播：通过社交媒体、搜索引擎优化、广告投放等渠道，将内容推广和传播给目标受众。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8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80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82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数据分析与优化：对内容营销策略进行数据分析和优化，提高营销效果和用户满意度。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数据驱动的营销决策与分析</a:t>
            </a:r>
            <a:endParaRPr altLang="en-US" lang="zh-CN"/>
          </a:p>
        </p:txBody>
      </p:sp>
      <p:sp>
        <p:nvSpPr>
          <p:cNvPr id="10508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营销策略制定：根据数据分析结果，制定针对性的营销策略和推广计划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营销效果评估：对营销策略和推广计划进行评估，不断优化和调整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数据收集：收集并整理客户数据，包括购买行为、浏览行为等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数据分析：对收集到的数据进行分析，了解客户需求、偏好和行为习惯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8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本次市场营销和推广策略总结回顾</a:t>
            </a:r>
            <a:endParaRPr altLang="en-US" lang="zh-CN"/>
          </a:p>
        </p:txBody>
      </p:sp>
      <p:sp>
        <p:nvSpPr>
          <p:cNvPr id="10509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本次市场营销和推广策略的主要目标和成果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本次市场营销和推广策略的执行过程和关键措施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本次市场营销和推广策略的成果分析和评估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本次市场营销和推广策略的经验教训和改进方向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未来市场营销和推广策略规划与展望</a:t>
            </a:r>
            <a:endParaRPr altLang="en-US" lang="zh-CN"/>
          </a:p>
        </p:txBody>
      </p:sp>
      <p:sp>
        <p:nvSpPr>
          <p:cNvPr id="1051010" name="正文"/>
          <p:cNvSpPr txBox="1"/>
          <p:nvPr>
            <p:custDataLst>
              <p:tags r:id="rId1"/>
            </p:custDataLst>
          </p:nvPr>
        </p:nvSpPr>
        <p:spPr>
          <a:xfrm>
            <a:off x="3354640" y="4602627"/>
            <a:ext cx="5483501" cy="15749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探索新的营销和推广渠道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创新营销和推广手段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加强与客户的沟通和互动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持续优化和改进市场营销和推广策略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2" name="标题"/>
          <p:cNvSpPr txBox="1"/>
          <p:nvPr>
            <p:custDataLst>
              <p:tags r:id="rId2"/>
            </p:custDataLst>
          </p:nvPr>
        </p:nvSpPr>
        <p:spPr>
          <a:xfrm>
            <a:off x="3354640" y="3858889"/>
            <a:ext cx="5483501" cy="692176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未来市场营销和推广策略展望： * 探索新的营销和推广渠道 * 创新营销和推广手段 * 加强与客户的沟通和互动 * 持续优化和改进市场营销和推广策略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1014" name="正文"/>
          <p:cNvSpPr txBox="1"/>
          <p:nvPr>
            <p:custDataLst>
              <p:tags r:id="rId3"/>
            </p:custDataLst>
          </p:nvPr>
        </p:nvSpPr>
        <p:spPr>
          <a:xfrm>
            <a:off x="3354640" y="2108137"/>
            <a:ext cx="5483501" cy="15749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制定长期的市场营销和推广策略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确定目标市场和目标客户群体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制定具体的营销和推广计划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标题"/>
          <p:cNvSpPr txBox="1"/>
          <p:nvPr>
            <p:custDataLst>
              <p:tags r:id="rId4"/>
            </p:custDataLst>
          </p:nvPr>
        </p:nvSpPr>
        <p:spPr>
          <a:xfrm>
            <a:off x="3354640" y="1364400"/>
            <a:ext cx="5483501" cy="692176"/>
          </a:xfrm>
          <a:prstGeom prst="rect"/>
          <a:noFill/>
        </p:spPr>
        <p:txBody>
          <a:bodyPr anchor="b" bIns="0" lIns="0" rIns="0" rtlCol="0" tIns="0" wrap="square">
            <a:normAutofit fontScale="95556" lnSpcReduction="10000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未来市场营销和推广策略规划： * 制定长期的市场营销和推广策略 * 确定目标市场和目标客户群体 * 制定具体的营销和推广计划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10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105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105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7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7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41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45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5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8"/>
</p:tagLst>
</file>

<file path=ppt/tags/tag50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522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2023-12-19T17:00:42Z</dcterms:created>
  <dcterms:modified xsi:type="dcterms:W3CDTF">2023-12-19T17:00:42Z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d47c784979b54670afef6980788f3a4d_21</vt:lpwstr>
  </property>
</Properties>
</file>