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057" r:id="rId1"/>
    <p:sldMasterId id="2147497094" r:id="rId2"/>
  </p:sldMasterIdLst>
  <p:notesMasterIdLst>
    <p:notesMasterId r:id="rId3"/>
  </p:notesMasterIdLst>
  <p:sldIdLst>
    <p:sldId id="6269" r:id="rId4"/>
    <p:sldId id="6274" r:id="rId5"/>
    <p:sldId id="6279" r:id="rId6"/>
    <p:sldId id="6283" r:id="rId7"/>
    <p:sldId id="6286" r:id="rId8"/>
    <p:sldId id="6289" r:id="rId9"/>
    <p:sldId id="6292" r:id="rId10"/>
    <p:sldId id="6296" r:id="rId11"/>
    <p:sldId id="6300" r:id="rId12"/>
    <p:sldId id="6303" r:id="rId13"/>
    <p:sldId id="6306" r:id="rId14"/>
    <p:sldId id="6309" r:id="rId15"/>
    <p:sldId id="6313" r:id="rId16"/>
    <p:sldId id="6317" r:id="rId17"/>
    <p:sldId id="6320" r:id="rId18"/>
    <p:sldId id="6323" r:id="rId19"/>
    <p:sldId id="6326" r:id="rId20"/>
    <p:sldId id="6330" r:id="rId21"/>
    <p:sldId id="6334" r:id="rId22"/>
    <p:sldId id="6337" r:id="rId23"/>
    <p:sldId id="6340" r:id="rId24"/>
    <p:sldId id="6343" r:id="rId25"/>
    <p:sldId id="634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058" r:id="rId1"/>
    <p:sldLayoutId id="2147497059" r:id="rId2"/>
    <p:sldLayoutId id="2147497060" r:id="rId3"/>
    <p:sldLayoutId id="2147497061" r:id="rId4"/>
    <p:sldLayoutId id="2147497062" r:id="rId5"/>
    <p:sldLayoutId id="2147497063" r:id="rId6"/>
    <p:sldLayoutId id="2147497064" r:id="rId7"/>
    <p:sldLayoutId id="2147497065" r:id="rId8"/>
    <p:sldLayoutId id="2147497066" r:id="rId9"/>
    <p:sldLayoutId id="2147497067" r:id="rId10"/>
    <p:sldLayoutId id="21474970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095" r:id="rId1"/>
    <p:sldLayoutId id="2147497096" r:id="rId2"/>
    <p:sldLayoutId id="2147497097" r:id="rId3"/>
    <p:sldLayoutId id="2147497098" r:id="rId4"/>
    <p:sldLayoutId id="2147497099" r:id="rId5"/>
    <p:sldLayoutId id="2147497100" r:id="rId6"/>
    <p:sldLayoutId id="2147497101" r:id="rId7"/>
    <p:sldLayoutId id="2147497102" r:id="rId8"/>
    <p:sldLayoutId id="2147497103" r:id="rId9"/>
    <p:sldLayoutId id="2147497104" r:id="rId10"/>
    <p:sldLayoutId id="21474971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tags" Target="../tags/tag174.xml"/><Relationship Id="rId22" Type="http://schemas.openxmlformats.org/officeDocument/2006/relationships/tags" Target="../tags/tag175.xml"/><Relationship Id="rId23" Type="http://schemas.openxmlformats.org/officeDocument/2006/relationships/tags" Target="../tags/tag176.xml"/><Relationship Id="rId24" Type="http://schemas.openxmlformats.org/officeDocument/2006/relationships/tags" Target="../tags/tag177.xml"/><Relationship Id="rId25" Type="http://schemas.openxmlformats.org/officeDocument/2006/relationships/tags" Target="../tags/tag178.xml"/><Relationship Id="rId26" Type="http://schemas.openxmlformats.org/officeDocument/2006/relationships/tags" Target="../tags/tag179.xml"/><Relationship Id="rId27" Type="http://schemas.openxmlformats.org/officeDocument/2006/relationships/tags" Target="../tags/tag180.xml"/><Relationship Id="rId28" Type="http://schemas.openxmlformats.org/officeDocument/2006/relationships/tags" Target="../tags/tag181.xml"/><Relationship Id="rId29" Type="http://schemas.openxmlformats.org/officeDocument/2006/relationships/tags" Target="../tags/tag182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初中学校领导与管理的新理念与实践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初中学校领导与管理的新理念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初中学校领导与管理的实践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新理念与实践的融合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初中学校领导与管理的新挑战与展望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初中学校领导与管理的新理念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以学生为中心的理念</a:t>
            </a:r>
            <a:endParaRPr altLang="en-US" lang="zh-CN"/>
          </a:p>
        </p:txBody>
      </p:sp>
      <p:sp>
        <p:nvSpPr>
          <p:cNvPr id="10488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强调学生的主体地位，关注学生的个性发展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提倡师生互动，鼓励学生参与学校管理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关注学生的心理健康和成长需求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注重培养学生的创新精神和实践能力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全面发展的理念</a:t>
            </a:r>
            <a:endParaRPr altLang="en-US" lang="zh-CN"/>
          </a:p>
        </p:txBody>
      </p:sp>
      <p:sp>
        <p:nvSpPr>
          <p:cNvPr id="104896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强调学生的综合素质教育，注重学生的全面发展。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强调教师的专业发展和教育教学的实效性，提高教学质量和效果。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注重培养学生的创新精神和实践能力，鼓励学生参与社会实践和志愿服务。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关注学生的个性差异，提供多样化的教育资源和教育方式。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开放办学的理念</a:t>
            </a:r>
            <a:endParaRPr altLang="en-US" lang="zh-CN"/>
          </a:p>
        </p:txBody>
      </p:sp>
      <p:sp>
        <p:nvSpPr>
          <p:cNvPr id="104903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5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6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强调学校与社区、家长的合作与交流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鼓励师生参与学校管理，提高民主决策水平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注重学校文化的开放与创新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提倡资源共享，优化教育资源配置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创新驱动的理念</a:t>
            </a:r>
            <a:endParaRPr altLang="en-US" lang="zh-CN"/>
          </a:p>
        </p:txBody>
      </p:sp>
      <p:sp>
        <p:nvSpPr>
          <p:cNvPr id="104911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强调创新思维和创新能力在初中学校领导与管理中的重要性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提倡学校与社区、企业等合作，共同推进教育创新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注重培养学生的创新意识和实践能力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鼓励学校领导和教师不断探索新的教育教学方法和模式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初中学校领导与管理的实践</a:t>
            </a:r>
            <a:endParaRPr altLang="en-US" lang="zh-CN"/>
          </a:p>
        </p:txBody>
      </p:sp>
      <p:sp>
        <p:nvSpPr>
          <p:cNvPr id="10491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构建现代学校制度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制定学校章程，明确学校办学宗旨、管理体制及各项重大制度。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完善学校内部治理结构，建立董事会（监事会）、校长、教职工代表大会等多元参与的决策监督机制。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推进学校人事制度改革，实行教职工全员聘用制和岗位责任制。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建立学校质量保障体系，完善教育教学质量监控和评估机制。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推进学校文化建设</a:t>
            </a:r>
            <a:endParaRPr altLang="en-US" lang="zh-CN"/>
          </a:p>
        </p:txBody>
      </p:sp>
      <p:sp>
        <p:nvSpPr>
          <p:cNvPr id="104928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开展丰富多彩的文化活动，提升学生综合素质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制定学校文化建设规划，明确建设目标与任务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加强校园环境建设，营造良好的文化氛围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推进学校制度建设，规范学校管理流程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加强教师队伍建设</a:t>
            </a:r>
            <a:endParaRPr altLang="en-US" lang="zh-CN"/>
          </a:p>
        </p:txBody>
      </p:sp>
      <p:sp>
        <p:nvSpPr>
          <p:cNvPr id="1049338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建立科学的教师评价机制，激发教师的教学积极性和创新精神。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建立完善的教师培训体系，提高教师的专业素养和教学能力。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加强师德师风建设，树立良好的教师形象，提升教师的社会声誉。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注重教师团队建设，加强教师之间的交流与合作，提高教师的教学效果。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优化教育教学管理</a:t>
            </a:r>
            <a:endParaRPr altLang="en-US" lang="zh-CN"/>
          </a:p>
        </p:txBody>
      </p:sp>
      <p:sp>
        <p:nvSpPr>
          <p:cNvPr id="1049404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完善评价体系，促进学生个性化发展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4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加强教师队伍建设，提高教师专业素养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推进课程改革，提高教育教学质量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26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实施素质教育，注重学生的全面发展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新理念与实践的融合</a:t>
            </a:r>
            <a:endParaRPr altLang="en-US" lang="zh-CN"/>
          </a:p>
        </p:txBody>
      </p:sp>
      <p:sp>
        <p:nvSpPr>
          <p:cNvPr id="10494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理念与实践的互动关系</a:t>
            </a:r>
            <a:endParaRPr altLang="en-US" lang="zh-CN"/>
          </a:p>
        </p:txBody>
      </p:sp>
      <p:sp>
        <p:nvSpPr>
          <p:cNvPr id="1049502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理念引领实践：新理念为学校领导与管理提供指导思想，推动实践创新。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实践检验理念：实践是检验理念的唯一标准，通过实践不断优化和完善新理念。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理念与实践相互促进：新理念与实践相互融合，共同推动学校领导与管理的进步。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互动关系构建：建立有效的沟通机制，加强理念与实践的互动，实现动态平衡。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理念与实践的融合路径</a:t>
            </a:r>
            <a:endParaRPr altLang="en-US" lang="zh-CN"/>
          </a:p>
        </p:txBody>
      </p:sp>
      <p:sp>
        <p:nvSpPr>
          <p:cNvPr id="104956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8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理念更新：关注学生全面发展，注重个性差异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教师作用：发挥教师的引导作用，推动理念与实践的融合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理念与实践的相互促进：不断探索教育新模式，实现教育目标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实践创新：开展多元化教育活动，提升学生综合素质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理念与实践融合的保障措施</a:t>
            </a:r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1"/>
            </p:custDataLst>
          </p:nvPr>
        </p:nvSpPr>
        <p:spPr>
          <a:xfrm>
            <a:off x="621718" y="3429426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建立有效的沟通机制：确保学校领导与教师之间的信息传递畅通，共同理解新理念的意义和实施方法。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40" name="标题"/>
          <p:cNvSpPr txBox="1"/>
          <p:nvPr>
            <p:custDataLst>
              <p:tags r:id="rId2"/>
            </p:custDataLst>
          </p:nvPr>
        </p:nvSpPr>
        <p:spPr>
          <a:xfrm>
            <a:off x="608330" y="2873814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2" name="正文"/>
          <p:cNvSpPr txBox="1"/>
          <p:nvPr>
            <p:custDataLst>
              <p:tags r:id="rId3"/>
            </p:custDataLst>
          </p:nvPr>
        </p:nvSpPr>
        <p:spPr>
          <a:xfrm>
            <a:off x="3482786" y="3429426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培训和指导：对教师进行新理念的培训和指导，帮助他们掌握新的教学方法和技巧，促进理念与实践的融合。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44" name="标题"/>
          <p:cNvSpPr txBox="1"/>
          <p:nvPr>
            <p:custDataLst>
              <p:tags r:id="rId4"/>
            </p:custDataLst>
          </p:nvPr>
        </p:nvSpPr>
        <p:spPr>
          <a:xfrm>
            <a:off x="3469398" y="2873814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646" name="正文"/>
          <p:cNvSpPr txBox="1"/>
          <p:nvPr>
            <p:custDataLst>
              <p:tags r:id="rId5"/>
            </p:custDataLst>
          </p:nvPr>
        </p:nvSpPr>
        <p:spPr>
          <a:xfrm>
            <a:off x="6343855" y="3429426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制定详细的实施计划：根据新理念的特点和学校实际情况，制定具体的实施计划和时间表，明确各项任务的责任人和完成标准。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48" name="标题"/>
          <p:cNvSpPr txBox="1"/>
          <p:nvPr>
            <p:custDataLst>
              <p:tags r:id="rId6"/>
            </p:custDataLst>
          </p:nvPr>
        </p:nvSpPr>
        <p:spPr>
          <a:xfrm>
            <a:off x="6330466" y="2873814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0" name="正文"/>
          <p:cNvSpPr txBox="1"/>
          <p:nvPr>
            <p:custDataLst>
              <p:tags r:id="rId7"/>
            </p:custDataLst>
          </p:nvPr>
        </p:nvSpPr>
        <p:spPr>
          <a:xfrm>
            <a:off x="9204923" y="3429426"/>
            <a:ext cx="2371728" cy="1378989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持续改进和反馈：对新理念的实施进行持续的监测和评估，及时发现问题并进行改进；同时鼓励教师提出反馈意见和建议，不断完善新理念的实践。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52" name="标题"/>
          <p:cNvSpPr txBox="1"/>
          <p:nvPr>
            <p:custDataLst>
              <p:tags r:id="rId8"/>
            </p:custDataLst>
          </p:nvPr>
        </p:nvSpPr>
        <p:spPr>
          <a:xfrm>
            <a:off x="9191535" y="2873814"/>
            <a:ext cx="2385785" cy="3936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理念与实践融合的成效评估</a:t>
            </a:r>
            <a:endParaRPr altLang="en-US" lang="zh-CN"/>
          </a:p>
        </p:txBody>
      </p:sp>
      <p:sp>
        <p:nvSpPr>
          <p:cNvPr id="104968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促进教师专业发展：新理念的实践需要教师具备更高的专业素养和实践能力，从而促进教师的专业发展。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提升教学质量：新理念指导下的教学实践，能够更好地激发学生的学习兴趣和潜能，提高教学质量。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增强学校管理能力：新理念与实践的融合，能够使学校的管理更加科学、规范和高效，增强学校的管理能力。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提高学生综合素质：通过新理念指导下的教学实践，能够更好地培养学生的综合素质，提高学生的社会适应能力和竞争力。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初中学校领导与管理的新挑战与展望</a:t>
            </a:r>
            <a:endParaRPr altLang="en-US" lang="zh-CN"/>
          </a:p>
        </p:txBody>
      </p:sp>
      <p:sp>
        <p:nvSpPr>
          <p:cNvPr id="10497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新时代背景下的新挑战</a:t>
            </a:r>
            <a:endParaRPr altLang="en-US" lang="zh-CN"/>
          </a:p>
        </p:txBody>
      </p:sp>
      <p:sp>
        <p:nvSpPr>
          <p:cNvPr id="10497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学生个性化需求的挑战：如何满足学生个性化需求，促进学生全面发展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教师专业发展的挑战：如何提高教师专业素养，培养高素质的教师队伍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信息化时代的挑战：如何利用信息技术提高学校管理效率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教育改革的新要求：如何适应新的教育改革要求，提高教育质量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数字化转型：利用信息技术提升学校管理和教学质量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社区合作：加强学校与社区的合作，实现资源共享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教师专业发展：注重教师专业成长，提高教师素质和能力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个性化教育：关注学生个性化需求，提高教育针对性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提升学校领导与管理水平的建议</a:t>
            </a:r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建立科学的管理制度，明确各岗位职责，确保学校各项工作有序进行。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加强教师队伍建设，提高教师的专业素养和教育教学水平，为学校发展提供有力的人才保障。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注重学校文化建设，营造良好的校园氛围，培养学生的综合素质和社会责任感。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推进教育教学改革，更新教育观念和方法，提高教学质量和效益。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建设具有国际视野的学校的路径</a:t>
            </a:r>
            <a:endParaRPr altLang="en-US" lang="zh-CN"/>
          </a:p>
        </p:txBody>
      </p:sp>
      <p:sp>
        <p:nvSpPr>
          <p:cNvPr id="104994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引进国际先进教育理念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加强国际教育交流与合作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提升教师国际化素养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培养具有国际竞争力的学生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0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21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6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32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2023-12-31T14:43:38Z</dcterms:created>
  <dcterms:modified xsi:type="dcterms:W3CDTF">2023-12-31T14:43:38Z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b7bc42c9f9cb47d987d611296ed06986_21</vt:lpwstr>
  </property>
</Properties>
</file>